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8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4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6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6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9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8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09DC7-C3B7-4863-81E3-897EED6E5F1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63239-CF90-4E26-9207-FA88CC642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1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02032"/>
          </a:xfrm>
        </p:spPr>
        <p:txBody>
          <a:bodyPr>
            <a:normAutofit fontScale="90000"/>
          </a:bodyPr>
          <a:lstStyle/>
          <a:p>
            <a:r>
              <a:rPr lang="en-US" sz="10700" dirty="0" err="1" smtClean="0">
                <a:latin typeface="Arial Black" panose="020B0A04020102020204" pitchFamily="34" charset="0"/>
              </a:rPr>
              <a:t>Définitions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rial Black" panose="020B0A04020102020204" pitchFamily="34" charset="0"/>
              </a:rPr>
              <a:t>“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 Belle </a:t>
            </a:r>
            <a:r>
              <a:rPr lang="en-US" dirty="0" smtClean="0">
                <a:latin typeface="Arial Black" panose="020B0A04020102020204" pitchFamily="34" charset="0"/>
              </a:rPr>
              <a:t>et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Bête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4800" i="1" dirty="0" smtClean="0">
                <a:latin typeface="Arial Black" panose="020B0A04020102020204" pitchFamily="34" charset="0"/>
              </a:rPr>
              <a:t>par</a:t>
            </a:r>
            <a:r>
              <a:rPr lang="en-US" sz="6600" dirty="0" smtClean="0">
                <a:latin typeface="Arial Black" panose="020B0A04020102020204" pitchFamily="34" charset="0"/>
              </a:rPr>
              <a:t/>
            </a:r>
            <a:br>
              <a:rPr lang="en-US" sz="6600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Jeanne-Marie </a:t>
            </a:r>
            <a:r>
              <a:rPr lang="en-US" dirty="0" err="1" smtClean="0">
                <a:latin typeface="Arial Black" panose="020B0A04020102020204" pitchFamily="34" charset="0"/>
              </a:rPr>
              <a:t>Leprince</a:t>
            </a:r>
            <a:r>
              <a:rPr lang="en-US" dirty="0" smtClean="0">
                <a:latin typeface="Arial Black" panose="020B0A04020102020204" pitchFamily="34" charset="0"/>
              </a:rPr>
              <a:t> de Beaumont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99758"/>
            <a:ext cx="9144000" cy="450937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pages 7-10 </a:t>
            </a:r>
            <a:r>
              <a:rPr lang="en-US" dirty="0" err="1" smtClean="0">
                <a:latin typeface="Arial Black" panose="020B0A04020102020204" pitchFamily="34" charset="0"/>
              </a:rPr>
              <a:t>lignes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</a:rPr>
              <a:t>169-271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5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Employer </a:t>
            </a:r>
            <a:r>
              <a:rPr lang="en-US" sz="2900" dirty="0" err="1" smtClean="0">
                <a:latin typeface="Arial Black"/>
                <a:cs typeface="Arial Black"/>
              </a:rPr>
              <a:t>toute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sa</a:t>
            </a:r>
            <a:r>
              <a:rPr lang="en-US" sz="2900" dirty="0" smtClean="0">
                <a:latin typeface="Arial Black"/>
                <a:cs typeface="Arial Black"/>
              </a:rPr>
              <a:t> force pour…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s’efforcer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de (+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Avoir</a:t>
            </a:r>
            <a:r>
              <a:rPr lang="en-US" sz="2900" dirty="0" smtClean="0">
                <a:latin typeface="Arial Black"/>
                <a:cs typeface="Arial Black"/>
              </a:rPr>
              <a:t> le courage / le </a:t>
            </a:r>
            <a:r>
              <a:rPr lang="en-US" sz="2900" dirty="0" err="1" smtClean="0">
                <a:latin typeface="Arial Black"/>
                <a:cs typeface="Arial Black"/>
              </a:rPr>
              <a:t>désir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		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avoir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le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cœur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de (+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infin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)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Commencer à / </a:t>
            </a:r>
            <a:r>
              <a:rPr lang="en-US" sz="2900" dirty="0" err="1" smtClean="0">
                <a:latin typeface="Arial Black"/>
                <a:cs typeface="Arial Black"/>
              </a:rPr>
              <a:t>s’asseoir</a:t>
            </a:r>
            <a:r>
              <a:rPr lang="en-US" sz="2900" dirty="0" smtClean="0">
                <a:latin typeface="Arial Black"/>
                <a:cs typeface="Arial Black"/>
              </a:rPr>
              <a:t> à table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se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mettre</a:t>
            </a:r>
            <a:endParaRPr lang="en-US" sz="29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Faire grosser / </a:t>
            </a:r>
            <a:r>
              <a:rPr lang="en-US" sz="2900" dirty="0" err="1" smtClean="0">
                <a:latin typeface="Arial Black"/>
                <a:cs typeface="Arial Black"/>
              </a:rPr>
              <a:t>rendre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gras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engraisser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Arrêter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interdire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rendre</a:t>
            </a:r>
            <a:r>
              <a:rPr lang="en-US" sz="2900" dirty="0" smtClean="0">
                <a:latin typeface="Arial Black"/>
                <a:cs typeface="Arial Black"/>
              </a:rPr>
              <a:t> impossible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s’empêcher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de (+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Frissonner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vibrer</a:t>
            </a:r>
            <a:r>
              <a:rPr lang="en-US" sz="2900" dirty="0" smtClean="0">
                <a:latin typeface="Arial Black"/>
                <a:cs typeface="Arial Black"/>
              </a:rPr>
              <a:t> / trembler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frémir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	 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Le visage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la figure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Volontairement</a:t>
            </a:r>
            <a:r>
              <a:rPr lang="en-US" sz="2900" dirty="0" smtClean="0">
                <a:latin typeface="Arial Black"/>
                <a:cs typeface="Arial Black"/>
              </a:rPr>
              <a:t> / de bon </a:t>
            </a:r>
            <a:r>
              <a:rPr lang="en-US" sz="2900" dirty="0" err="1" smtClean="0">
                <a:latin typeface="Arial Black"/>
                <a:cs typeface="Arial Black"/>
              </a:rPr>
              <a:t>gré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de bon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cœur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Essayer / se </a:t>
            </a:r>
            <a:r>
              <a:rPr lang="en-US" sz="2900" dirty="0" err="1" smtClean="0">
                <a:latin typeface="Arial Black"/>
                <a:cs typeface="Arial Black"/>
              </a:rPr>
              <a:t>rendre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compte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s’apercevoir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s’aviser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La </a:t>
            </a:r>
            <a:r>
              <a:rPr lang="en-US" sz="2900" dirty="0" err="1" smtClean="0">
                <a:latin typeface="Arial Black"/>
                <a:cs typeface="Arial Black"/>
              </a:rPr>
              <a:t>peur</a:t>
            </a:r>
            <a:r>
              <a:rPr lang="en-US" sz="2900" dirty="0" smtClean="0">
                <a:latin typeface="Arial Black"/>
                <a:cs typeface="Arial Black"/>
              </a:rPr>
              <a:t> / la </a:t>
            </a:r>
            <a:r>
              <a:rPr lang="en-US" sz="2900" dirty="0" err="1" smtClean="0">
                <a:latin typeface="Arial Black"/>
                <a:cs typeface="Arial Black"/>
              </a:rPr>
              <a:t>terreur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frayeur</a:t>
            </a:r>
            <a:r>
              <a:rPr lang="en-US" sz="2900" dirty="0" smtClean="0">
                <a:latin typeface="Arial Black"/>
                <a:cs typeface="Arial Black"/>
              </a:rPr>
              <a:t>		      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La </a:t>
            </a:r>
            <a:r>
              <a:rPr lang="en-US" sz="2900" dirty="0" err="1" smtClean="0">
                <a:latin typeface="Arial Black"/>
                <a:cs typeface="Arial Black"/>
              </a:rPr>
              <a:t>dureté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état</a:t>
            </a:r>
            <a:r>
              <a:rPr lang="en-US" sz="2900" dirty="0" smtClean="0">
                <a:latin typeface="Arial Black"/>
                <a:cs typeface="Arial Black"/>
              </a:rPr>
              <a:t> de </a:t>
            </a:r>
            <a:r>
              <a:rPr lang="en-US" sz="2900" dirty="0" err="1" smtClean="0">
                <a:latin typeface="Arial Black"/>
                <a:cs typeface="Arial Black"/>
              </a:rPr>
              <a:t>ce</a:t>
            </a:r>
            <a:r>
              <a:rPr lang="en-US" sz="2900" dirty="0" smtClean="0">
                <a:latin typeface="Arial Black"/>
                <a:cs typeface="Arial Black"/>
              </a:rPr>
              <a:t> qui </a:t>
            </a:r>
            <a:r>
              <a:rPr lang="en-US" sz="2900" dirty="0" err="1" smtClean="0">
                <a:latin typeface="Arial Black"/>
                <a:cs typeface="Arial Black"/>
              </a:rPr>
              <a:t>est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ferme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ou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consistant</a:t>
            </a:r>
            <a:r>
              <a:rPr lang="en-US" sz="2900" dirty="0" smtClean="0">
                <a:latin typeface="Arial Black"/>
                <a:cs typeface="Arial Black"/>
              </a:rPr>
              <a:t> / la </a:t>
            </a:r>
            <a:r>
              <a:rPr lang="en-US" sz="2900" dirty="0" err="1" smtClean="0">
                <a:latin typeface="Arial Black"/>
                <a:cs typeface="Arial Black"/>
              </a:rPr>
              <a:t>sûreté</a:t>
            </a:r>
            <a:r>
              <a:rPr lang="en-US" sz="2900" dirty="0" smtClean="0">
                <a:latin typeface="Arial Black"/>
                <a:cs typeface="Arial Black"/>
              </a:rPr>
              <a:t> / la </a:t>
            </a:r>
            <a:r>
              <a:rPr lang="en-US" sz="2900" dirty="0" err="1" smtClean="0">
                <a:latin typeface="Arial Black"/>
                <a:cs typeface="Arial Black"/>
              </a:rPr>
              <a:t>vigueur</a:t>
            </a:r>
            <a:r>
              <a:rPr lang="en-US" sz="2900" dirty="0" smtClean="0">
                <a:latin typeface="Arial Black"/>
                <a:cs typeface="Arial Black"/>
              </a:rPr>
              <a:t> / la </a:t>
            </a:r>
            <a:r>
              <a:rPr lang="en-US" sz="2900" dirty="0" err="1" smtClean="0">
                <a:latin typeface="Arial Black"/>
                <a:cs typeface="Arial Black"/>
              </a:rPr>
              <a:t>stabilité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		= 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fermeté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9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Très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peu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presque</a:t>
            </a:r>
            <a:r>
              <a:rPr lang="en-US" sz="2900" dirty="0" smtClean="0">
                <a:latin typeface="Arial Black"/>
                <a:cs typeface="Arial Black"/>
              </a:rPr>
              <a:t> pas / </a:t>
            </a:r>
            <a:r>
              <a:rPr lang="en-US" sz="2900" dirty="0" err="1" smtClean="0">
                <a:latin typeface="Arial Black"/>
                <a:cs typeface="Arial Black"/>
              </a:rPr>
              <a:t>juste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		= 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à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peine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     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L’état</a:t>
            </a:r>
            <a:r>
              <a:rPr lang="en-US" sz="2900" dirty="0" smtClean="0">
                <a:latin typeface="Arial Black"/>
                <a:cs typeface="Arial Black"/>
              </a:rPr>
              <a:t> de </a:t>
            </a:r>
            <a:r>
              <a:rPr lang="en-US" sz="2900" dirty="0" err="1" smtClean="0">
                <a:latin typeface="Arial Black"/>
                <a:cs typeface="Arial Black"/>
              </a:rPr>
              <a:t>qqn</a:t>
            </a:r>
            <a:r>
              <a:rPr lang="en-US" sz="2900" dirty="0" smtClean="0">
                <a:latin typeface="Arial Black"/>
                <a:cs typeface="Arial Black"/>
              </a:rPr>
              <a:t> qui </a:t>
            </a:r>
            <a:r>
              <a:rPr lang="en-US" sz="2900" dirty="0" err="1" smtClean="0">
                <a:latin typeface="Arial Black"/>
                <a:cs typeface="Arial Black"/>
              </a:rPr>
              <a:t>dort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l’envie</a:t>
            </a:r>
            <a:r>
              <a:rPr lang="en-US" sz="2900" dirty="0" smtClean="0">
                <a:latin typeface="Arial Black"/>
                <a:cs typeface="Arial Black"/>
              </a:rPr>
              <a:t> de </a:t>
            </a:r>
            <a:r>
              <a:rPr lang="en-US" sz="2900" dirty="0" err="1" smtClean="0">
                <a:latin typeface="Arial Black"/>
                <a:cs typeface="Arial Black"/>
              </a:rPr>
              <a:t>dormir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sommeil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900" dirty="0" smtClean="0">
                <a:latin typeface="Arial Black"/>
                <a:cs typeface="Arial Black"/>
              </a:rPr>
              <a:t>		     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Une</a:t>
            </a:r>
            <a:r>
              <a:rPr lang="en-US" sz="2900" dirty="0" smtClean="0">
                <a:latin typeface="Arial Black"/>
                <a:cs typeface="Arial Black"/>
              </a:rPr>
              <a:t> femme de haute naissance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 dame 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Un prix / un </a:t>
            </a:r>
            <a:r>
              <a:rPr lang="en-US" sz="2900" dirty="0" err="1" smtClean="0">
                <a:latin typeface="Arial Black"/>
                <a:cs typeface="Arial Black"/>
              </a:rPr>
              <a:t>bien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matériel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donné</a:t>
            </a:r>
            <a:r>
              <a:rPr lang="en-US" sz="2900" dirty="0" smtClean="0">
                <a:latin typeface="Arial Black"/>
                <a:cs typeface="Arial Black"/>
              </a:rPr>
              <a:t> pour </a:t>
            </a:r>
            <a:r>
              <a:rPr lang="en-US" sz="2900" dirty="0" err="1" smtClean="0">
                <a:latin typeface="Arial Black"/>
                <a:cs typeface="Arial Black"/>
              </a:rPr>
              <a:t>une</a:t>
            </a:r>
            <a:r>
              <a:rPr lang="en-US" sz="2900" dirty="0" smtClean="0">
                <a:latin typeface="Arial Black"/>
                <a:cs typeface="Arial Black"/>
              </a:rPr>
              <a:t> bonne action </a:t>
            </a:r>
            <a:r>
              <a:rPr lang="en-US" sz="2900" dirty="0" err="1" smtClean="0">
                <a:latin typeface="Arial Black"/>
                <a:cs typeface="Arial Black"/>
              </a:rPr>
              <a:t>ou</a:t>
            </a:r>
            <a:r>
              <a:rPr lang="en-US" sz="2900" dirty="0" smtClean="0">
                <a:latin typeface="Arial Black"/>
                <a:cs typeface="Arial Black"/>
              </a:rPr>
              <a:t> service </a:t>
            </a:r>
            <a:r>
              <a:rPr lang="en-US" sz="2900" dirty="0" err="1" smtClean="0">
                <a:latin typeface="Arial Black"/>
                <a:cs typeface="Arial Black"/>
              </a:rPr>
              <a:t>rendu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récompense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Sortir</a:t>
            </a:r>
            <a:r>
              <a:rPr lang="en-US" sz="2900" dirty="0" smtClean="0">
                <a:latin typeface="Arial Black"/>
                <a:cs typeface="Arial Black"/>
              </a:rPr>
              <a:t> du </a:t>
            </a:r>
            <a:r>
              <a:rPr lang="en-US" sz="2900" dirty="0" err="1" smtClean="0">
                <a:latin typeface="Arial Black"/>
                <a:cs typeface="Arial Black"/>
              </a:rPr>
              <a:t>sommeil</a:t>
            </a:r>
            <a:r>
              <a:rPr lang="en-US" sz="2900" dirty="0" smtClean="0">
                <a:latin typeface="Arial Black"/>
                <a:cs typeface="Arial Black"/>
              </a:rPr>
              <a:t> / se </a:t>
            </a:r>
            <a:r>
              <a:rPr lang="en-US" sz="2900" dirty="0" err="1" smtClean="0">
                <a:latin typeface="Arial Black"/>
                <a:cs typeface="Arial Black"/>
              </a:rPr>
              <a:t>réveiller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naître</a:t>
            </a:r>
            <a:r>
              <a:rPr lang="en-US" sz="2900" dirty="0" smtClean="0">
                <a:latin typeface="Arial Black"/>
                <a:cs typeface="Arial Black"/>
              </a:rPr>
              <a:t> / se </a:t>
            </a:r>
            <a:r>
              <a:rPr lang="en-US" sz="2900" dirty="0" err="1" smtClean="0">
                <a:latin typeface="Arial Black"/>
                <a:cs typeface="Arial Black"/>
              </a:rPr>
              <a:t>manifester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s’éveiller</a:t>
            </a:r>
            <a:r>
              <a:rPr lang="en-US" sz="2900" dirty="0" smtClean="0">
                <a:latin typeface="Arial Black"/>
                <a:cs typeface="Arial Black"/>
              </a:rPr>
              <a:t>			    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Un </a:t>
            </a:r>
            <a:r>
              <a:rPr lang="en-US" sz="2900" dirty="0" err="1" smtClean="0">
                <a:latin typeface="Arial Black"/>
                <a:cs typeface="Arial Black"/>
              </a:rPr>
              <a:t>rêve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un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songe</a:t>
            </a:r>
            <a:r>
              <a:rPr lang="en-US" sz="29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Irriter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fâcher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rendre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triste</a:t>
            </a:r>
            <a:r>
              <a:rPr lang="en-US" sz="2900" dirty="0" smtClean="0">
                <a:latin typeface="Arial Black"/>
                <a:cs typeface="Arial Black"/>
              </a:rPr>
              <a:t> / faire de la </a:t>
            </a:r>
            <a:r>
              <a:rPr lang="en-US" sz="2900" dirty="0" err="1" smtClean="0">
                <a:latin typeface="Arial Black"/>
                <a:cs typeface="Arial Black"/>
              </a:rPr>
              <a:t>peine</a:t>
            </a:r>
            <a:r>
              <a:rPr lang="en-US" sz="2900" dirty="0" smtClean="0">
                <a:latin typeface="Arial Black"/>
                <a:cs typeface="Arial Black"/>
              </a:rPr>
              <a:t> à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chagriner</a:t>
            </a:r>
            <a:r>
              <a:rPr lang="en-US" sz="2900" dirty="0" smtClean="0">
                <a:latin typeface="Arial Black"/>
                <a:cs typeface="Arial Black"/>
              </a:rPr>
              <a:t>	 	    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Marcher pour le </a:t>
            </a:r>
            <a:r>
              <a:rPr lang="en-US" sz="2900" dirty="0" err="1" smtClean="0">
                <a:latin typeface="Arial Black"/>
                <a:cs typeface="Arial Black"/>
              </a:rPr>
              <a:t>plaisir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se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promener</a:t>
            </a:r>
            <a:endParaRPr lang="en-US" sz="29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Une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grande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hâte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rapidité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précipitation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Frapper</a:t>
            </a:r>
            <a:r>
              <a:rPr lang="en-US" sz="2900" dirty="0" smtClean="0">
                <a:latin typeface="Arial Black"/>
                <a:cs typeface="Arial Black"/>
              </a:rPr>
              <a:t> et troubler la </a:t>
            </a:r>
            <a:r>
              <a:rPr lang="en-US" sz="2900" dirty="0" err="1" smtClean="0">
                <a:latin typeface="Arial Black"/>
                <a:cs typeface="Arial Black"/>
              </a:rPr>
              <a:t>vue</a:t>
            </a:r>
            <a:r>
              <a:rPr lang="en-US" sz="2900" dirty="0" smtClean="0">
                <a:latin typeface="Arial Black"/>
                <a:cs typeface="Arial Black"/>
              </a:rPr>
              <a:t> par un éclat de lumière insupportable / </a:t>
            </a:r>
            <a:r>
              <a:rPr lang="en-US" sz="2900" dirty="0" err="1" smtClean="0">
                <a:latin typeface="Arial Black"/>
                <a:cs typeface="Arial Black"/>
              </a:rPr>
              <a:t>aveugler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impressionner</a:t>
            </a:r>
            <a:endParaRPr lang="en-US" sz="29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éblouir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	    </a:t>
            </a:r>
          </a:p>
          <a:p>
            <a:pPr>
              <a:buNone/>
            </a:pPr>
            <a:r>
              <a:rPr lang="en-US" sz="2900" dirty="0" err="1" smtClean="0">
                <a:latin typeface="Arial Black"/>
                <a:cs typeface="Arial Black"/>
              </a:rPr>
              <a:t>Battre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troucher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physiquement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donner</a:t>
            </a:r>
            <a:r>
              <a:rPr lang="en-US" sz="2900" dirty="0" smtClean="0">
                <a:latin typeface="Arial Black"/>
                <a:cs typeface="Arial Black"/>
              </a:rPr>
              <a:t> des coups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frapper</a:t>
            </a:r>
            <a:r>
              <a:rPr lang="en-US" sz="29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900" dirty="0" smtClean="0">
                <a:latin typeface="Arial Black"/>
                <a:cs typeface="Arial Black"/>
              </a:rPr>
              <a:t>Un </a:t>
            </a:r>
            <a:r>
              <a:rPr lang="en-US" sz="2900" dirty="0" err="1" smtClean="0">
                <a:latin typeface="Arial Black"/>
                <a:cs typeface="Arial Black"/>
              </a:rPr>
              <a:t>meuble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permettant</a:t>
            </a:r>
            <a:r>
              <a:rPr lang="en-US" sz="2900" dirty="0" smtClean="0">
                <a:latin typeface="Arial Black"/>
                <a:cs typeface="Arial Black"/>
              </a:rPr>
              <a:t> de ranger  et de classer des </a:t>
            </a:r>
            <a:r>
              <a:rPr lang="en-US" sz="2900" dirty="0" err="1" smtClean="0">
                <a:latin typeface="Arial Black"/>
                <a:cs typeface="Arial Black"/>
              </a:rPr>
              <a:t>livres</a:t>
            </a:r>
            <a:r>
              <a:rPr lang="en-US" sz="2900" dirty="0" smtClean="0">
                <a:latin typeface="Arial Black"/>
                <a:cs typeface="Arial Black"/>
              </a:rPr>
              <a:t> / </a:t>
            </a:r>
            <a:r>
              <a:rPr lang="en-US" sz="2900" dirty="0" err="1" smtClean="0">
                <a:latin typeface="Arial Black"/>
                <a:cs typeface="Arial Black"/>
              </a:rPr>
              <a:t>salle</a:t>
            </a:r>
            <a:r>
              <a:rPr lang="en-US" sz="2900" dirty="0" smtClean="0"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latin typeface="Arial Black"/>
                <a:cs typeface="Arial Black"/>
              </a:rPr>
              <a:t>ou</a:t>
            </a:r>
            <a:r>
              <a:rPr lang="en-US" sz="2900" dirty="0" smtClean="0">
                <a:latin typeface="Arial Black"/>
                <a:cs typeface="Arial Black"/>
              </a:rPr>
              <a:t> edifice </a:t>
            </a:r>
            <a:r>
              <a:rPr lang="en-US" sz="2900" dirty="0" err="1" smtClean="0">
                <a:latin typeface="Arial Black"/>
                <a:cs typeface="Arial Black"/>
              </a:rPr>
              <a:t>où</a:t>
            </a:r>
            <a:r>
              <a:rPr lang="en-US" sz="2900" dirty="0" smtClean="0">
                <a:latin typeface="Arial Black"/>
                <a:cs typeface="Arial Black"/>
              </a:rPr>
              <a:t> on </a:t>
            </a:r>
            <a:r>
              <a:rPr lang="en-US" sz="2900" dirty="0" err="1" smtClean="0">
                <a:latin typeface="Arial Black"/>
                <a:cs typeface="Arial Black"/>
              </a:rPr>
              <a:t>classe</a:t>
            </a:r>
            <a:r>
              <a:rPr lang="en-US" sz="2900" dirty="0" smtClean="0">
                <a:latin typeface="Arial Black"/>
                <a:cs typeface="Arial Black"/>
              </a:rPr>
              <a:t> des </a:t>
            </a:r>
            <a:r>
              <a:rPr lang="en-US" sz="2900" dirty="0" err="1" smtClean="0">
                <a:latin typeface="Arial Black"/>
                <a:cs typeface="Arial Black"/>
              </a:rPr>
              <a:t>livres</a:t>
            </a:r>
            <a:r>
              <a:rPr lang="en-US" sz="2900" dirty="0" smtClean="0">
                <a:latin typeface="Arial Black"/>
                <a:cs typeface="Arial Black"/>
              </a:rPr>
              <a:t> pour la lecture </a:t>
            </a:r>
            <a:r>
              <a:rPr lang="en-US" sz="2900" dirty="0" err="1" smtClean="0">
                <a:latin typeface="Arial Black"/>
                <a:cs typeface="Arial Black"/>
              </a:rPr>
              <a:t>ou</a:t>
            </a:r>
            <a:r>
              <a:rPr lang="en-US" sz="2900" dirty="0" smtClean="0">
                <a:latin typeface="Arial Black"/>
                <a:cs typeface="Arial Black"/>
              </a:rPr>
              <a:t> le prêt</a:t>
            </a:r>
          </a:p>
          <a:p>
            <a:pPr>
              <a:buNone/>
            </a:pPr>
            <a:r>
              <a:rPr lang="en-US" sz="2900" dirty="0">
                <a:latin typeface="Arial Black"/>
                <a:cs typeface="Arial Black"/>
              </a:rPr>
              <a:t>	</a:t>
            </a:r>
            <a:r>
              <a:rPr lang="en-US" sz="2900" dirty="0" smtClean="0">
                <a:latin typeface="Arial Black"/>
                <a:cs typeface="Arial Black"/>
              </a:rPr>
              <a:t>	=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29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bibliothèque</a:t>
            </a:r>
            <a:r>
              <a:rPr lang="en-US" sz="29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Vivifier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rendre</a:t>
            </a:r>
            <a:r>
              <a:rPr lang="en-US" dirty="0" smtClean="0">
                <a:latin typeface="Arial Black"/>
                <a:cs typeface="Arial Black"/>
              </a:rPr>
              <a:t> la conscience / </a:t>
            </a:r>
            <a:r>
              <a:rPr lang="en-US" dirty="0" err="1" smtClean="0">
                <a:latin typeface="Arial Black"/>
                <a:cs typeface="Arial Black"/>
              </a:rPr>
              <a:t>rallumer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ranimer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souveraine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l’épouse</a:t>
            </a:r>
            <a:r>
              <a:rPr lang="en-US" dirty="0" smtClean="0">
                <a:latin typeface="Arial Black"/>
                <a:cs typeface="Arial Black"/>
              </a:rPr>
              <a:t> du </a:t>
            </a:r>
            <a:r>
              <a:rPr lang="en-US" dirty="0" err="1" smtClean="0">
                <a:latin typeface="Arial Black"/>
                <a:cs typeface="Arial Black"/>
              </a:rPr>
              <a:t>roi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reine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Interjection </a:t>
            </a:r>
            <a:r>
              <a:rPr lang="en-US" dirty="0" err="1" smtClean="0">
                <a:latin typeface="Arial Black"/>
                <a:cs typeface="Arial Black"/>
              </a:rPr>
              <a:t>exprimant</a:t>
            </a:r>
            <a:r>
              <a:rPr lang="en-US" dirty="0" smtClean="0">
                <a:latin typeface="Arial Black"/>
                <a:cs typeface="Arial Black"/>
              </a:rPr>
              <a:t> le regret </a:t>
            </a:r>
            <a:r>
              <a:rPr lang="en-US" dirty="0" err="1" smtClean="0">
                <a:latin typeface="Arial Black"/>
                <a:cs typeface="Arial Black"/>
              </a:rPr>
              <a:t>ou</a:t>
            </a:r>
            <a:r>
              <a:rPr lang="en-US" dirty="0" smtClean="0">
                <a:latin typeface="Arial Black"/>
                <a:cs typeface="Arial Black"/>
              </a:rPr>
              <a:t> la </a:t>
            </a:r>
            <a:r>
              <a:rPr lang="en-US" dirty="0" err="1" smtClean="0">
                <a:latin typeface="Arial Black"/>
                <a:cs typeface="Arial Black"/>
              </a:rPr>
              <a:t>douleur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hélas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La figure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le visage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À la </a:t>
            </a:r>
            <a:r>
              <a:rPr lang="en-US" dirty="0" err="1" smtClean="0">
                <a:latin typeface="Arial Black"/>
                <a:cs typeface="Arial Black"/>
              </a:rPr>
              <a:t>rencontre</a:t>
            </a:r>
            <a:r>
              <a:rPr lang="en-US" dirty="0" smtClean="0">
                <a:latin typeface="Arial Black"/>
                <a:cs typeface="Arial Black"/>
              </a:rPr>
              <a:t> de…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au-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devant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de…</a:t>
            </a:r>
            <a:r>
              <a:rPr lang="en-US" dirty="0" smtClean="0">
                <a:latin typeface="Arial Black"/>
                <a:cs typeface="Arial Black"/>
              </a:rPr>
              <a:t>	 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en </a:t>
            </a:r>
            <a:r>
              <a:rPr lang="en-US" dirty="0" err="1" smtClean="0">
                <a:latin typeface="Arial Black"/>
                <a:cs typeface="Arial Black"/>
              </a:rPr>
              <a:t>dépit</a:t>
            </a:r>
            <a:r>
              <a:rPr lang="en-US" dirty="0" smtClean="0">
                <a:latin typeface="Arial Black"/>
                <a:cs typeface="Arial Black"/>
              </a:rPr>
              <a:t> de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malgré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 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Aimable</a:t>
            </a:r>
            <a:r>
              <a:rPr lang="en-US" dirty="0" smtClean="0">
                <a:latin typeface="Arial Black"/>
                <a:cs typeface="Arial Black"/>
              </a:rPr>
              <a:t> / indulgent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complaisant/e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Avoir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peur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craindre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Moche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désagréable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hideux</a:t>
            </a:r>
            <a:r>
              <a:rPr lang="en-US" dirty="0" smtClean="0">
                <a:latin typeface="Arial Black"/>
                <a:cs typeface="Arial Black"/>
              </a:rPr>
              <a:t> / villain / </a:t>
            </a:r>
            <a:r>
              <a:rPr lang="en-US" dirty="0" err="1" smtClean="0">
                <a:latin typeface="Arial Black"/>
                <a:cs typeface="Arial Black"/>
              </a:rPr>
              <a:t>repoussant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laid/e	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Dire des </a:t>
            </a:r>
            <a:r>
              <a:rPr lang="en-US" dirty="0" err="1" smtClean="0">
                <a:latin typeface="Arial Black"/>
                <a:cs typeface="Arial Black"/>
              </a:rPr>
              <a:t>mensonges</a:t>
            </a:r>
            <a:r>
              <a:rPr lang="en-US" dirty="0" smtClean="0">
                <a:latin typeface="Arial Black"/>
                <a:cs typeface="Arial Black"/>
              </a:rPr>
              <a:t> / ne pas dire la </a:t>
            </a:r>
            <a:r>
              <a:rPr lang="en-US" dirty="0" err="1" smtClean="0">
                <a:latin typeface="Arial Black"/>
                <a:cs typeface="Arial Black"/>
              </a:rPr>
              <a:t>vérité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mentir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Aller</a:t>
            </a:r>
            <a:r>
              <a:rPr lang="en-US" dirty="0" smtClean="0">
                <a:latin typeface="Arial Black"/>
                <a:cs typeface="Arial Black"/>
              </a:rPr>
              <a:t> au-</a:t>
            </a:r>
            <a:r>
              <a:rPr lang="en-US" dirty="0" err="1" smtClean="0">
                <a:latin typeface="Arial Black"/>
                <a:cs typeface="Arial Black"/>
              </a:rPr>
              <a:t>delà</a:t>
            </a:r>
            <a:r>
              <a:rPr lang="en-US" dirty="0" smtClean="0">
                <a:latin typeface="Arial Black"/>
                <a:cs typeface="Arial Black"/>
              </a:rPr>
              <a:t> / plus loin / en plus de / trop / à </a:t>
            </a:r>
            <a:r>
              <a:rPr lang="en-US" dirty="0" err="1" smtClean="0">
                <a:latin typeface="Arial Black"/>
                <a:cs typeface="Arial Black"/>
              </a:rPr>
              <a:t>l’excès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outre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	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idiot / un </a:t>
            </a:r>
            <a:r>
              <a:rPr lang="en-US" dirty="0" err="1" smtClean="0">
                <a:latin typeface="Arial Black"/>
                <a:cs typeface="Arial Black"/>
              </a:rPr>
              <a:t>bouffon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un sot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8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Essayer / </a:t>
            </a:r>
            <a:r>
              <a:rPr lang="en-US" dirty="0" err="1" smtClean="0">
                <a:latin typeface="Arial Black"/>
                <a:cs typeface="Arial Black"/>
              </a:rPr>
              <a:t>s’efforcer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tâcher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de (+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Admettre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confesser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reconnaître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avouer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    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Altéré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dissolu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dépravé</a:t>
            </a:r>
            <a:r>
              <a:rPr lang="en-US" dirty="0" smtClean="0">
                <a:latin typeface="Arial Black"/>
                <a:cs typeface="Arial Black"/>
              </a:rPr>
              <a:t> / en </a:t>
            </a:r>
            <a:r>
              <a:rPr lang="en-US" dirty="0" err="1" smtClean="0">
                <a:latin typeface="Arial Black"/>
                <a:cs typeface="Arial Black"/>
              </a:rPr>
              <a:t>décomposition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corrompu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/e</a:t>
            </a:r>
            <a:r>
              <a:rPr lang="en-US" dirty="0" smtClean="0">
                <a:latin typeface="Arial Black"/>
                <a:cs typeface="Arial Black"/>
              </a:rPr>
              <a:t>		 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Dire merci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remercier</a:t>
            </a:r>
            <a:r>
              <a:rPr lang="en-US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L’irritation</a:t>
            </a:r>
            <a:r>
              <a:rPr lang="en-US" dirty="0" smtClean="0">
                <a:latin typeface="Arial Black"/>
                <a:cs typeface="Arial Black"/>
              </a:rPr>
              <a:t> / la rage / la </a:t>
            </a:r>
            <a:r>
              <a:rPr lang="en-US" dirty="0" err="1" smtClean="0">
                <a:latin typeface="Arial Black"/>
                <a:cs typeface="Arial Black"/>
              </a:rPr>
              <a:t>fureur</a:t>
            </a:r>
            <a:r>
              <a:rPr lang="en-US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colère</a:t>
            </a:r>
            <a:r>
              <a:rPr lang="en-US" dirty="0" smtClean="0">
                <a:latin typeface="Arial Black"/>
                <a:cs typeface="Arial Black"/>
              </a:rPr>
              <a:t>		          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Causer / </a:t>
            </a:r>
            <a:r>
              <a:rPr lang="en-US" dirty="0" err="1" smtClean="0">
                <a:latin typeface="Arial Black"/>
                <a:cs typeface="Arial Black"/>
              </a:rPr>
              <a:t>provoquer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éveiller</a:t>
            </a:r>
            <a:r>
              <a:rPr lang="en-US" dirty="0" smtClean="0">
                <a:latin typeface="Arial Black"/>
                <a:cs typeface="Arial Black"/>
              </a:rPr>
              <a:t> / faire </a:t>
            </a:r>
            <a:r>
              <a:rPr lang="en-US" dirty="0" err="1" smtClean="0">
                <a:latin typeface="Arial Black"/>
                <a:cs typeface="Arial Black"/>
              </a:rPr>
              <a:t>naître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stimuler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exciter</a:t>
            </a:r>
            <a:r>
              <a:rPr lang="en-US" dirty="0" smtClean="0">
                <a:latin typeface="Arial Black"/>
                <a:cs typeface="Arial Black"/>
              </a:rPr>
              <a:t>			 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Cependant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toutefois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néanmoins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pourtant</a:t>
            </a:r>
            <a:r>
              <a:rPr lang="en-US" dirty="0" smtClean="0">
                <a:latin typeface="Arial Black"/>
                <a:cs typeface="Arial Black"/>
              </a:rPr>
              <a:t>		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Pousser</a:t>
            </a:r>
            <a:r>
              <a:rPr lang="en-US" dirty="0" smtClean="0">
                <a:latin typeface="Arial Black"/>
                <a:cs typeface="Arial Black"/>
              </a:rPr>
              <a:t> un </a:t>
            </a:r>
            <a:r>
              <a:rPr lang="en-US" dirty="0" err="1" smtClean="0">
                <a:latin typeface="Arial Black"/>
                <a:cs typeface="Arial Black"/>
              </a:rPr>
              <a:t>soupir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soupirer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Le son </a:t>
            </a:r>
            <a:r>
              <a:rPr lang="en-US" dirty="0" err="1" smtClean="0">
                <a:latin typeface="Arial Black"/>
                <a:cs typeface="Arial Black"/>
              </a:rPr>
              <a:t>aigu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émis</a:t>
            </a:r>
            <a:r>
              <a:rPr lang="en-US" dirty="0" smtClean="0">
                <a:latin typeface="Arial Black"/>
                <a:cs typeface="Arial Black"/>
              </a:rPr>
              <a:t> en </a:t>
            </a:r>
            <a:r>
              <a:rPr lang="en-US" dirty="0" err="1" smtClean="0">
                <a:latin typeface="Arial Black"/>
                <a:cs typeface="Arial Black"/>
              </a:rPr>
              <a:t>sifflant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sifflement</a:t>
            </a:r>
            <a:r>
              <a:rPr lang="en-US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Terrifiant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effroyable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inquiétant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affreux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épouvantable</a:t>
            </a:r>
            <a:r>
              <a:rPr lang="en-US" dirty="0" smtClean="0">
                <a:latin typeface="Arial Black"/>
                <a:cs typeface="Arial Black"/>
              </a:rPr>
              <a:t>		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Résonner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produire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vive impression / </a:t>
            </a:r>
            <a:r>
              <a:rPr lang="en-US" dirty="0" err="1" smtClean="0">
                <a:latin typeface="Arial Black"/>
                <a:cs typeface="Arial Black"/>
              </a:rPr>
              <a:t>avoir</a:t>
            </a:r>
            <a:r>
              <a:rPr lang="en-US" dirty="0" smtClean="0">
                <a:latin typeface="Arial Black"/>
                <a:cs typeface="Arial Black"/>
              </a:rPr>
              <a:t> des repercussions </a:t>
            </a:r>
            <a:r>
              <a:rPr lang="en-US" dirty="0" err="1" smtClean="0">
                <a:latin typeface="Arial Black"/>
                <a:cs typeface="Arial Black"/>
              </a:rPr>
              <a:t>sur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retentir</a:t>
            </a:r>
            <a:r>
              <a:rPr lang="en-US" dirty="0" smtClean="0">
                <a:latin typeface="Arial Black"/>
                <a:cs typeface="Arial Black"/>
              </a:rPr>
              <a:t>		      </a:t>
            </a: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Tant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pis</a:t>
            </a:r>
            <a:r>
              <a:rPr lang="en-US" dirty="0" smtClean="0">
                <a:latin typeface="Arial Black"/>
                <a:cs typeface="Arial Black"/>
              </a:rPr>
              <a:t>! / un </a:t>
            </a:r>
            <a:r>
              <a:rPr lang="en-US" dirty="0" err="1" smtClean="0">
                <a:latin typeface="Arial Black"/>
                <a:cs typeface="Arial Black"/>
              </a:rPr>
              <a:t>détriment</a:t>
            </a:r>
            <a:r>
              <a:rPr lang="en-US" dirty="0" smtClean="0">
                <a:latin typeface="Arial Black"/>
                <a:cs typeface="Arial Black"/>
              </a:rPr>
              <a:t> / un tort</a:t>
            </a:r>
          </a:p>
          <a:p>
            <a:pPr>
              <a:buNone/>
            </a:pPr>
            <a:r>
              <a:rPr lang="en-US" dirty="0"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= </a:t>
            </a:r>
            <a:r>
              <a:rPr lang="en-US" dirty="0" smtClean="0">
                <a:solidFill>
                  <a:srgbClr val="0070C0"/>
                </a:solidFill>
                <a:latin typeface="Arial Black"/>
                <a:cs typeface="Arial Black"/>
              </a:rPr>
              <a:t>le </a:t>
            </a:r>
            <a:r>
              <a:rPr lang="en-US" dirty="0" err="1" smtClean="0">
                <a:solidFill>
                  <a:srgbClr val="0070C0"/>
                </a:solidFill>
                <a:latin typeface="Arial Black"/>
                <a:cs typeface="Arial Black"/>
              </a:rPr>
              <a:t>dommage</a:t>
            </a:r>
            <a:endParaRPr lang="en-US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6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79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000" dirty="0" smtClean="0">
                <a:latin typeface="Arial Black"/>
                <a:cs typeface="Arial Black"/>
              </a:rPr>
              <a:t>Causer / </a:t>
            </a:r>
            <a:r>
              <a:rPr lang="en-US" sz="3000" dirty="0" err="1" smtClean="0">
                <a:latin typeface="Arial Black"/>
                <a:cs typeface="Arial Black"/>
              </a:rPr>
              <a:t>parler</a:t>
            </a:r>
            <a:r>
              <a:rPr lang="en-US" sz="3000" dirty="0" smtClean="0">
                <a:latin typeface="Arial Black"/>
                <a:cs typeface="Arial Black"/>
              </a:rPr>
              <a:t> / </a:t>
            </a:r>
            <a:r>
              <a:rPr lang="en-US" sz="3000" dirty="0" err="1" smtClean="0">
                <a:latin typeface="Arial Black"/>
                <a:cs typeface="Arial Black"/>
              </a:rPr>
              <a:t>avoir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latin typeface="Arial Black"/>
                <a:cs typeface="Arial Black"/>
              </a:rPr>
              <a:t>une</a:t>
            </a:r>
            <a:r>
              <a:rPr lang="en-US" sz="3000" dirty="0" smtClean="0">
                <a:latin typeface="Arial Black"/>
                <a:cs typeface="Arial Black"/>
              </a:rPr>
              <a:t> conversation avec</a:t>
            </a:r>
          </a:p>
          <a:p>
            <a:pPr>
              <a:buNone/>
            </a:pPr>
            <a:r>
              <a:rPr lang="en-US" sz="3000" dirty="0" smtClean="0">
                <a:latin typeface="Arial Black"/>
                <a:cs typeface="Arial Black"/>
              </a:rPr>
              <a:t>		=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entretenir</a:t>
            </a:r>
            <a:r>
              <a:rPr lang="en-US" sz="3000" dirty="0" smtClean="0">
                <a:latin typeface="Arial Black"/>
                <a:cs typeface="Arial Black"/>
              </a:rPr>
              <a:t>			</a:t>
            </a: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Une</a:t>
            </a:r>
            <a:r>
              <a:rPr lang="en-US" sz="3000" dirty="0" smtClean="0">
                <a:latin typeface="Arial Black"/>
                <a:cs typeface="Arial Black"/>
              </a:rPr>
              <a:t> routine / </a:t>
            </a:r>
            <a:r>
              <a:rPr lang="en-US" sz="3000" dirty="0" err="1" smtClean="0">
                <a:latin typeface="Arial Black"/>
                <a:cs typeface="Arial Black"/>
              </a:rPr>
              <a:t>une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latin typeface="Arial Black"/>
                <a:cs typeface="Arial Black"/>
              </a:rPr>
              <a:t>manière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latin typeface="Arial Black"/>
                <a:cs typeface="Arial Black"/>
              </a:rPr>
              <a:t>usuelle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latin typeface="Arial Black"/>
                <a:cs typeface="Arial Black"/>
              </a:rPr>
              <a:t>d’agir</a:t>
            </a:r>
            <a:endParaRPr lang="en-US" sz="3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une</a:t>
            </a:r>
            <a:r>
              <a:rPr lang="en-US" sz="3000" dirty="0" smtClean="0">
                <a:solidFill>
                  <a:srgbClr val="0070C0"/>
                </a:solidFill>
                <a:latin typeface="Arial Black"/>
                <a:cs typeface="Arial Black"/>
              </a:rPr>
              <a:t> habitude</a:t>
            </a:r>
            <a:r>
              <a:rPr lang="en-US" sz="3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Habituer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accoutumer</a:t>
            </a:r>
            <a:r>
              <a:rPr lang="en-US" sz="3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3000" dirty="0" smtClean="0">
                <a:latin typeface="Arial Black"/>
                <a:cs typeface="Arial Black"/>
              </a:rPr>
              <a:t>La </a:t>
            </a:r>
            <a:r>
              <a:rPr lang="en-US" sz="3000" dirty="0" err="1" smtClean="0">
                <a:latin typeface="Arial Black"/>
                <a:cs typeface="Arial Black"/>
              </a:rPr>
              <a:t>mocheté</a:t>
            </a:r>
            <a:r>
              <a:rPr lang="en-US" sz="3000" dirty="0" smtClean="0">
                <a:latin typeface="Arial Black"/>
                <a:cs typeface="Arial Black"/>
              </a:rPr>
              <a:t> / la </a:t>
            </a:r>
            <a:r>
              <a:rPr lang="en-US" sz="3000" dirty="0" err="1" smtClean="0">
                <a:latin typeface="Arial Black"/>
                <a:cs typeface="Arial Black"/>
              </a:rPr>
              <a:t>hideur</a:t>
            </a:r>
            <a:r>
              <a:rPr lang="en-US" sz="3000" dirty="0" smtClean="0">
                <a:latin typeface="Arial Black"/>
                <a:cs typeface="Arial Black"/>
              </a:rPr>
              <a:t> / la turpitude</a:t>
            </a: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smtClean="0">
                <a:solidFill>
                  <a:srgbClr val="0070C0"/>
                </a:solidFill>
                <a:latin typeface="Arial Black"/>
                <a:cs typeface="Arial Black"/>
              </a:rPr>
              <a:t>la </a:t>
            </a:r>
            <a:r>
              <a:rPr lang="en-US" sz="3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laideur</a:t>
            </a:r>
            <a:endParaRPr lang="en-US" sz="3000" dirty="0" smtClean="0">
              <a:solidFill>
                <a:srgbClr val="0070C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Ratrer</a:t>
            </a:r>
            <a:r>
              <a:rPr lang="en-US" sz="3000" dirty="0" smtClean="0">
                <a:latin typeface="Arial Black"/>
                <a:cs typeface="Arial Black"/>
              </a:rPr>
              <a:t> / </a:t>
            </a:r>
            <a:r>
              <a:rPr lang="en-US" sz="3000" dirty="0" err="1" smtClean="0">
                <a:latin typeface="Arial Black"/>
                <a:cs typeface="Arial Black"/>
              </a:rPr>
              <a:t>échouer</a:t>
            </a:r>
            <a:endParaRPr lang="en-US" sz="3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manquer</a:t>
            </a:r>
            <a:r>
              <a:rPr lang="en-US" sz="3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Agacer</a:t>
            </a:r>
            <a:r>
              <a:rPr lang="en-US" sz="3000" dirty="0" smtClean="0">
                <a:latin typeface="Arial Black"/>
                <a:cs typeface="Arial Black"/>
              </a:rPr>
              <a:t> / </a:t>
            </a:r>
            <a:r>
              <a:rPr lang="en-US" sz="3000" dirty="0" err="1" smtClean="0">
                <a:latin typeface="Arial Black"/>
                <a:cs typeface="Arial Black"/>
              </a:rPr>
              <a:t>irriter</a:t>
            </a:r>
            <a:r>
              <a:rPr lang="en-US" sz="3000" dirty="0" smtClean="0">
                <a:latin typeface="Arial Black"/>
                <a:cs typeface="Arial Black"/>
              </a:rPr>
              <a:t> / troubler</a:t>
            </a: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smtClean="0">
                <a:solidFill>
                  <a:srgbClr val="0070C0"/>
                </a:solidFill>
                <a:latin typeface="Arial Black"/>
                <a:cs typeface="Arial Black"/>
              </a:rPr>
              <a:t>faire de la </a:t>
            </a:r>
            <a:r>
              <a:rPr lang="en-US" sz="3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peine</a:t>
            </a:r>
            <a:r>
              <a:rPr lang="en-US" sz="3000" dirty="0" smtClean="0">
                <a:solidFill>
                  <a:srgbClr val="0070C0"/>
                </a:solidFill>
                <a:latin typeface="Arial Black"/>
                <a:cs typeface="Arial Black"/>
              </a:rPr>
              <a:t> à…	</a:t>
            </a:r>
            <a:r>
              <a:rPr lang="en-US" sz="3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3000" dirty="0" smtClean="0">
                <a:latin typeface="Arial Black"/>
                <a:cs typeface="Arial Black"/>
              </a:rPr>
              <a:t>La </a:t>
            </a:r>
            <a:r>
              <a:rPr lang="en-US" sz="3000" dirty="0" err="1" smtClean="0">
                <a:latin typeface="Arial Black"/>
                <a:cs typeface="Arial Black"/>
              </a:rPr>
              <a:t>souffrance</a:t>
            </a:r>
            <a:r>
              <a:rPr lang="en-US" sz="3000" dirty="0" smtClean="0">
                <a:latin typeface="Arial Black"/>
                <a:cs typeface="Arial Black"/>
              </a:rPr>
              <a:t> / la </a:t>
            </a:r>
            <a:r>
              <a:rPr lang="en-US" sz="3000" dirty="0" err="1" smtClean="0">
                <a:latin typeface="Arial Black"/>
                <a:cs typeface="Arial Black"/>
              </a:rPr>
              <a:t>peine</a:t>
            </a:r>
            <a:r>
              <a:rPr lang="en-US" sz="3000" dirty="0" smtClean="0">
                <a:latin typeface="Arial Black"/>
                <a:cs typeface="Arial Black"/>
              </a:rPr>
              <a:t> / </a:t>
            </a:r>
            <a:r>
              <a:rPr lang="en-US" sz="3000" dirty="0" err="1" smtClean="0">
                <a:latin typeface="Arial Black"/>
                <a:cs typeface="Arial Black"/>
              </a:rPr>
              <a:t>l’affliction</a:t>
            </a:r>
            <a:endParaRPr lang="en-US" sz="3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douleur</a:t>
            </a:r>
            <a:r>
              <a:rPr lang="en-US" sz="3000" dirty="0" smtClean="0">
                <a:latin typeface="Arial Black"/>
                <a:cs typeface="Arial Black"/>
              </a:rPr>
              <a:t>		</a:t>
            </a: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Irriter</a:t>
            </a:r>
            <a:r>
              <a:rPr lang="en-US" sz="3000" dirty="0" smtClean="0">
                <a:latin typeface="Arial Black"/>
                <a:cs typeface="Arial Black"/>
              </a:rPr>
              <a:t> / </a:t>
            </a:r>
            <a:r>
              <a:rPr lang="en-US" sz="3000" dirty="0" err="1" smtClean="0">
                <a:latin typeface="Arial Black"/>
                <a:cs typeface="Arial Black"/>
              </a:rPr>
              <a:t>fâcher</a:t>
            </a:r>
            <a:r>
              <a:rPr lang="en-US" sz="3000" dirty="0" smtClean="0">
                <a:latin typeface="Arial Black"/>
                <a:cs typeface="Arial Black"/>
              </a:rPr>
              <a:t> / </a:t>
            </a:r>
            <a:r>
              <a:rPr lang="en-US" sz="3000" dirty="0" err="1" smtClean="0">
                <a:latin typeface="Arial Black"/>
                <a:cs typeface="Arial Black"/>
              </a:rPr>
              <a:t>rendre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latin typeface="Arial Black"/>
                <a:cs typeface="Arial Black"/>
              </a:rPr>
              <a:t>triste</a:t>
            </a:r>
            <a:r>
              <a:rPr lang="en-US" sz="3000" dirty="0" smtClean="0">
                <a:latin typeface="Arial Black"/>
                <a:cs typeface="Arial Black"/>
              </a:rPr>
              <a:t> / faire de la </a:t>
            </a:r>
            <a:r>
              <a:rPr lang="en-US" sz="3000" dirty="0" err="1" smtClean="0">
                <a:latin typeface="Arial Black"/>
                <a:cs typeface="Arial Black"/>
              </a:rPr>
              <a:t>peine</a:t>
            </a:r>
            <a:r>
              <a:rPr lang="en-US" sz="3000" dirty="0" smtClean="0">
                <a:latin typeface="Arial Black"/>
                <a:cs typeface="Arial Black"/>
              </a:rPr>
              <a:t> à</a:t>
            </a:r>
          </a:p>
          <a:p>
            <a:pPr>
              <a:buNone/>
            </a:pPr>
            <a:r>
              <a:rPr lang="en-US" sz="3000" dirty="0" smtClean="0">
                <a:latin typeface="Arial Black"/>
                <a:cs typeface="Arial Black"/>
              </a:rPr>
              <a:t>		=</a:t>
            </a:r>
            <a:r>
              <a:rPr lang="en-US" sz="30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chagriner</a:t>
            </a:r>
            <a:r>
              <a:rPr lang="en-US" sz="3000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3000" dirty="0" smtClean="0">
                <a:latin typeface="Arial Black"/>
                <a:cs typeface="Arial Black"/>
              </a:rPr>
              <a:t>Se </a:t>
            </a:r>
            <a:r>
              <a:rPr lang="en-US" sz="3000" dirty="0" err="1" smtClean="0">
                <a:latin typeface="Arial Black"/>
                <a:cs typeface="Arial Black"/>
              </a:rPr>
              <a:t>marier</a:t>
            </a:r>
            <a:r>
              <a:rPr lang="en-US" sz="3000" dirty="0" smtClean="0">
                <a:latin typeface="Arial Black"/>
                <a:cs typeface="Arial Black"/>
              </a:rPr>
              <a:t> avec / </a:t>
            </a:r>
            <a:r>
              <a:rPr lang="en-US" sz="3000" dirty="0" err="1" smtClean="0">
                <a:latin typeface="Arial Black"/>
                <a:cs typeface="Arial Black"/>
              </a:rPr>
              <a:t>prendre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latin typeface="Arial Black"/>
                <a:cs typeface="Arial Black"/>
              </a:rPr>
              <a:t>comme</a:t>
            </a:r>
            <a:r>
              <a:rPr lang="en-US" sz="3000" dirty="0" smtClean="0"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latin typeface="Arial Black"/>
                <a:cs typeface="Arial Black"/>
              </a:rPr>
              <a:t>époux</a:t>
            </a:r>
            <a:r>
              <a:rPr lang="en-US" sz="3000" dirty="0" smtClean="0">
                <a:latin typeface="Arial Black"/>
                <a:cs typeface="Arial Black"/>
              </a:rPr>
              <a:t>, </a:t>
            </a:r>
            <a:r>
              <a:rPr lang="en-US" sz="3000" dirty="0" err="1" smtClean="0">
                <a:latin typeface="Arial Black"/>
                <a:cs typeface="Arial Black"/>
              </a:rPr>
              <a:t>épouse</a:t>
            </a:r>
            <a:endParaRPr lang="en-US" sz="3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épouser</a:t>
            </a:r>
            <a:r>
              <a:rPr lang="en-US" sz="3000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  	     </a:t>
            </a: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Devenir</a:t>
            </a:r>
            <a:r>
              <a:rPr lang="en-US" sz="3000" dirty="0" smtClean="0">
                <a:latin typeface="Arial Black"/>
                <a:cs typeface="Arial Black"/>
              </a:rPr>
              <a:t> rouge / </a:t>
            </a:r>
            <a:r>
              <a:rPr lang="en-US" sz="3000" dirty="0" err="1" smtClean="0">
                <a:latin typeface="Arial Black"/>
                <a:cs typeface="Arial Black"/>
              </a:rPr>
              <a:t>éprouver</a:t>
            </a:r>
            <a:r>
              <a:rPr lang="en-US" sz="3000" dirty="0" smtClean="0">
                <a:latin typeface="Arial Black"/>
                <a:cs typeface="Arial Black"/>
              </a:rPr>
              <a:t> un sentiment de </a:t>
            </a:r>
            <a:r>
              <a:rPr lang="en-US" sz="3000" dirty="0" err="1" smtClean="0">
                <a:latin typeface="Arial Black"/>
                <a:cs typeface="Arial Black"/>
              </a:rPr>
              <a:t>culpabilité</a:t>
            </a:r>
            <a:endParaRPr lang="en-US" sz="3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</a:t>
            </a:r>
            <a:r>
              <a:rPr lang="en-US" sz="3000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Arial Black"/>
                <a:cs typeface="Arial Black"/>
              </a:rPr>
              <a:t>rougir</a:t>
            </a:r>
            <a:r>
              <a:rPr lang="en-US" sz="3000" dirty="0" smtClean="0">
                <a:latin typeface="Arial Black"/>
                <a:cs typeface="Arial Black"/>
              </a:rPr>
              <a:t>	    	</a:t>
            </a:r>
          </a:p>
          <a:p>
            <a:pPr>
              <a:buNone/>
            </a:pPr>
            <a:r>
              <a:rPr lang="en-US" sz="3000" dirty="0" smtClean="0">
                <a:latin typeface="Arial Black"/>
                <a:cs typeface="Arial Black"/>
              </a:rPr>
              <a:t>Un mot </a:t>
            </a: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3000" dirty="0" smtClean="0">
                <a:solidFill>
                  <a:srgbClr val="FF0000"/>
                </a:solidFill>
                <a:latin typeface="Arial Black"/>
                <a:cs typeface="Arial Black"/>
              </a:rPr>
              <a:t> parole</a:t>
            </a:r>
            <a:r>
              <a:rPr lang="en-US" sz="3000" dirty="0" smtClean="0">
                <a:latin typeface="Arial Black"/>
                <a:cs typeface="Arial Black"/>
              </a:rPr>
              <a:t>	 	</a:t>
            </a: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Absolument</a:t>
            </a:r>
            <a:endParaRPr lang="en-US" sz="3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smtClean="0">
                <a:solidFill>
                  <a:srgbClr val="0070C0"/>
                </a:solidFill>
                <a:latin typeface="Arial Black"/>
                <a:cs typeface="Arial Black"/>
              </a:rPr>
              <a:t>tout à fait</a:t>
            </a:r>
            <a:r>
              <a:rPr lang="en-US" sz="3000" dirty="0" smtClean="0">
                <a:latin typeface="Arial Black"/>
                <a:cs typeface="Arial Black"/>
              </a:rPr>
              <a:t>	  	</a:t>
            </a:r>
          </a:p>
          <a:p>
            <a:pPr>
              <a:buNone/>
            </a:pPr>
            <a:r>
              <a:rPr lang="en-US" sz="3000" dirty="0" err="1" smtClean="0">
                <a:latin typeface="Arial Black"/>
                <a:cs typeface="Arial Black"/>
              </a:rPr>
              <a:t>Désirer</a:t>
            </a:r>
            <a:r>
              <a:rPr lang="en-US" sz="3000" dirty="0" smtClean="0">
                <a:latin typeface="Arial Black"/>
                <a:cs typeface="Arial Black"/>
              </a:rPr>
              <a:t> / </a:t>
            </a:r>
            <a:r>
              <a:rPr lang="en-US" sz="3000" dirty="0" err="1" smtClean="0">
                <a:latin typeface="Arial Black"/>
                <a:cs typeface="Arial Black"/>
              </a:rPr>
              <a:t>vouloir</a:t>
            </a:r>
            <a:endParaRPr lang="en-US" sz="3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3000" dirty="0">
                <a:latin typeface="Arial Black"/>
                <a:cs typeface="Arial Black"/>
              </a:rPr>
              <a:t>	</a:t>
            </a:r>
            <a:r>
              <a:rPr lang="en-US" sz="3000" dirty="0" smtClean="0">
                <a:latin typeface="Arial Black"/>
                <a:cs typeface="Arial Black"/>
              </a:rPr>
              <a:t>	=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avoir</a:t>
            </a:r>
            <a:r>
              <a:rPr lang="en-US" sz="3000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envie</a:t>
            </a:r>
            <a:r>
              <a:rPr lang="en-US" sz="3000" dirty="0" smtClean="0">
                <a:solidFill>
                  <a:srgbClr val="FF0000"/>
                </a:solidFill>
                <a:latin typeface="Arial Black"/>
                <a:cs typeface="Arial Black"/>
              </a:rPr>
              <a:t> de (+ </a:t>
            </a:r>
            <a:r>
              <a:rPr lang="en-US" sz="3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infin</a:t>
            </a:r>
            <a:r>
              <a:rPr lang="en-US" sz="3000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36</Words>
  <Application>Microsoft Office PowerPoint</Application>
  <PresentationFormat>Widescreen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Définitions “La Belle et La Bête”  par Jeanne-Marie Leprince de Beaumont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Définitions</dc:title>
  <dc:creator>Oliver, Robin</dc:creator>
  <cp:lastModifiedBy>Oliver, Robin</cp:lastModifiedBy>
  <cp:revision>11</cp:revision>
  <dcterms:created xsi:type="dcterms:W3CDTF">2017-05-03T15:37:06Z</dcterms:created>
  <dcterms:modified xsi:type="dcterms:W3CDTF">2017-05-03T17:45:52Z</dcterms:modified>
</cp:coreProperties>
</file>