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4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3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1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6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7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1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5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3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8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3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8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A2272-2935-4BEB-B104-A9E14D3ACA08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5F98-2291-4A97-B0CC-F25C29B8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7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6302"/>
            <a:ext cx="9144000" cy="4897676"/>
          </a:xfrm>
        </p:spPr>
        <p:txBody>
          <a:bodyPr>
            <a:normAutofit fontScale="90000"/>
          </a:bodyPr>
          <a:lstStyle/>
          <a:p>
            <a:r>
              <a:rPr lang="en-US" sz="10700" dirty="0" err="1" smtClean="0">
                <a:latin typeface="Arial Black" panose="020B0A04020102020204" pitchFamily="34" charset="0"/>
              </a:rPr>
              <a:t>Définitions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rial Black" panose="020B0A04020102020204" pitchFamily="34" charset="0"/>
              </a:rPr>
              <a:t>“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 Belle </a:t>
            </a:r>
            <a:r>
              <a:rPr lang="en-US" dirty="0" smtClean="0">
                <a:latin typeface="Arial Black" panose="020B0A04020102020204" pitchFamily="34" charset="0"/>
              </a:rPr>
              <a:t>et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Bête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4800" i="1" dirty="0" smtClean="0">
                <a:latin typeface="Arial Black" panose="020B0A04020102020204" pitchFamily="34" charset="0"/>
              </a:rPr>
              <a:t>par</a:t>
            </a:r>
            <a:r>
              <a:rPr lang="en-US" sz="6600" dirty="0" smtClean="0">
                <a:latin typeface="Arial Black" panose="020B0A04020102020204" pitchFamily="34" charset="0"/>
              </a:rPr>
              <a:t/>
            </a:r>
            <a:br>
              <a:rPr lang="en-US" sz="6600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Jeanne-Marie </a:t>
            </a:r>
            <a:r>
              <a:rPr lang="en-US" dirty="0" err="1" smtClean="0">
                <a:latin typeface="Arial Black" panose="020B0A04020102020204" pitchFamily="34" charset="0"/>
              </a:rPr>
              <a:t>Leprince</a:t>
            </a:r>
            <a:r>
              <a:rPr lang="en-US" dirty="0" smtClean="0">
                <a:latin typeface="Arial Black" panose="020B0A04020102020204" pitchFamily="34" charset="0"/>
              </a:rPr>
              <a:t> de Beaumont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962388"/>
            <a:ext cx="9144000" cy="6388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Pages 13-14 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lignes</a:t>
            </a:r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337-375 (fin)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6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786"/>
            <a:ext cx="11353800" cy="672021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Se decider à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se faire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résoudre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à (+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r>
              <a:rPr lang="en-US" dirty="0" smtClean="0">
                <a:latin typeface="Arial Black"/>
                <a:cs typeface="Arial Black"/>
              </a:rPr>
              <a:t>		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Étant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donné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que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puisque</a:t>
            </a:r>
            <a:r>
              <a:rPr lang="en-US" dirty="0" smtClean="0">
                <a:latin typeface="Arial Black"/>
                <a:cs typeface="Arial Black"/>
              </a:rPr>
              <a:t>		 	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Passer d’un </a:t>
            </a:r>
            <a:r>
              <a:rPr lang="en-US" dirty="0" err="1" smtClean="0">
                <a:latin typeface="Arial Black"/>
                <a:cs typeface="Arial Black"/>
              </a:rPr>
              <a:t>état</a:t>
            </a:r>
            <a:r>
              <a:rPr lang="en-US" dirty="0" smtClean="0">
                <a:latin typeface="Arial Black"/>
                <a:cs typeface="Arial Black"/>
              </a:rPr>
              <a:t> à un </a:t>
            </a:r>
            <a:r>
              <a:rPr lang="en-US" dirty="0" err="1" smtClean="0">
                <a:latin typeface="Arial Black"/>
                <a:cs typeface="Arial Black"/>
              </a:rPr>
              <a:t>autre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devenir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mari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époux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femme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épouse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À </a:t>
            </a:r>
            <a:r>
              <a:rPr lang="en-US" dirty="0" err="1" smtClean="0">
                <a:latin typeface="Arial Black"/>
                <a:cs typeface="Arial Black"/>
              </a:rPr>
              <a:t>partir</a:t>
            </a:r>
            <a:r>
              <a:rPr lang="en-US" dirty="0" smtClean="0">
                <a:latin typeface="Arial Black"/>
                <a:cs typeface="Arial Black"/>
              </a:rPr>
              <a:t> de…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dès</a:t>
            </a:r>
            <a:r>
              <a:rPr lang="en-US" dirty="0" smtClean="0">
                <a:latin typeface="Arial Black"/>
                <a:cs typeface="Arial Black"/>
              </a:rPr>
              <a:t>				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Se </a:t>
            </a:r>
            <a:r>
              <a:rPr lang="en-US" dirty="0" err="1" smtClean="0">
                <a:latin typeface="Arial Black"/>
                <a:cs typeface="Arial Black"/>
              </a:rPr>
              <a:t>promettre</a:t>
            </a:r>
            <a:r>
              <a:rPr lang="en-US" dirty="0" smtClean="0">
                <a:latin typeface="Arial Black"/>
                <a:cs typeface="Arial Black"/>
              </a:rPr>
              <a:t> en </a:t>
            </a:r>
            <a:r>
              <a:rPr lang="en-US" dirty="0" err="1" smtClean="0">
                <a:latin typeface="Arial Black"/>
                <a:cs typeface="Arial Black"/>
              </a:rPr>
              <a:t>mariage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donner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la main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Promettre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déclarer</a:t>
            </a:r>
            <a:r>
              <a:rPr lang="en-US" dirty="0" smtClean="0">
                <a:latin typeface="Arial Black"/>
                <a:cs typeface="Arial Black"/>
              </a:rPr>
              <a:t> / assurer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jurer</a:t>
            </a:r>
            <a:r>
              <a:rPr lang="en-US" dirty="0" smtClean="0">
                <a:latin typeface="Arial Black"/>
                <a:cs typeface="Arial Black"/>
              </a:rPr>
              <a:t>	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Les </a:t>
            </a:r>
            <a:r>
              <a:rPr lang="en-US" dirty="0" err="1" smtClean="0">
                <a:latin typeface="Arial Black"/>
                <a:cs typeface="Arial Black"/>
              </a:rPr>
              <a:t>explosifs</a:t>
            </a:r>
            <a:r>
              <a:rPr lang="en-US" dirty="0" smtClean="0">
                <a:latin typeface="Arial Black"/>
                <a:cs typeface="Arial Black"/>
              </a:rPr>
              <a:t> à </a:t>
            </a:r>
            <a:r>
              <a:rPr lang="en-US" dirty="0" err="1" smtClean="0">
                <a:latin typeface="Arial Black"/>
                <a:cs typeface="Arial Black"/>
              </a:rPr>
              <a:t>effet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lumineux</a:t>
            </a:r>
            <a:r>
              <a:rPr lang="en-US" dirty="0" smtClean="0">
                <a:latin typeface="Arial Black"/>
                <a:cs typeface="Arial Black"/>
              </a:rPr>
              <a:t> pour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fête en </a:t>
            </a:r>
            <a:r>
              <a:rPr lang="en-US" dirty="0" err="1" smtClean="0">
                <a:latin typeface="Arial Black"/>
                <a:cs typeface="Arial Black"/>
              </a:rPr>
              <a:t>plein</a:t>
            </a:r>
            <a:r>
              <a:rPr lang="en-US" dirty="0" smtClean="0">
                <a:latin typeface="Arial Black"/>
                <a:cs typeface="Arial Black"/>
              </a:rPr>
              <a:t> air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les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feux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d’artifices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(m)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boum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réjouissance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fête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6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Mettre</a:t>
            </a:r>
            <a:r>
              <a:rPr lang="en-US" sz="2900" dirty="0" smtClean="0">
                <a:latin typeface="Arial Black"/>
                <a:cs typeface="Arial Black"/>
              </a:rPr>
              <a:t> le visage </a:t>
            </a:r>
            <a:r>
              <a:rPr lang="en-US" sz="2900" dirty="0" err="1" smtClean="0">
                <a:latin typeface="Arial Black"/>
                <a:cs typeface="Arial Black"/>
              </a:rPr>
              <a:t>dans</a:t>
            </a:r>
            <a:r>
              <a:rPr lang="en-US" sz="2900" dirty="0" smtClean="0">
                <a:latin typeface="Arial Black"/>
                <a:cs typeface="Arial Black"/>
              </a:rPr>
              <a:t> le </a:t>
            </a:r>
            <a:r>
              <a:rPr lang="en-US" sz="2900" dirty="0" err="1" smtClean="0">
                <a:latin typeface="Arial Black"/>
                <a:cs typeface="Arial Black"/>
              </a:rPr>
              <a:t>sens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opposé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		= 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se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retourner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vers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…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Malfaisant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malin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haineux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mauvais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méchant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/e	</a:t>
            </a:r>
            <a:r>
              <a:rPr lang="en-US" sz="2900" dirty="0" smtClean="0">
                <a:latin typeface="Arial Black"/>
                <a:cs typeface="Arial Black"/>
              </a:rPr>
              <a:t>		 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Une</a:t>
            </a:r>
            <a:r>
              <a:rPr lang="en-US" sz="2900" dirty="0" smtClean="0">
                <a:latin typeface="Arial Black"/>
                <a:cs typeface="Arial Black"/>
              </a:rPr>
              <a:t> petite </a:t>
            </a:r>
            <a:r>
              <a:rPr lang="en-US" sz="2900" dirty="0" err="1" smtClean="0">
                <a:latin typeface="Arial Black"/>
                <a:cs typeface="Arial Black"/>
              </a:rPr>
              <a:t>créature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volante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dotée</a:t>
            </a:r>
            <a:r>
              <a:rPr lang="en-US" sz="2900" dirty="0" smtClean="0">
                <a:latin typeface="Arial Black"/>
                <a:cs typeface="Arial Black"/>
              </a:rPr>
              <a:t> de </a:t>
            </a:r>
            <a:r>
              <a:rPr lang="en-US" sz="2900" dirty="0" err="1" smtClean="0">
                <a:latin typeface="Arial Black"/>
                <a:cs typeface="Arial Black"/>
              </a:rPr>
              <a:t>pouvoirs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magiques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fée</a:t>
            </a:r>
            <a:r>
              <a:rPr lang="en-US" sz="2900" dirty="0" smtClean="0">
                <a:latin typeface="Arial Black"/>
                <a:cs typeface="Arial Black"/>
              </a:rPr>
              <a:t>	         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Faire </a:t>
            </a:r>
            <a:r>
              <a:rPr lang="en-US" sz="2900" dirty="0" err="1" smtClean="0">
                <a:latin typeface="Arial Black"/>
                <a:cs typeface="Arial Black"/>
              </a:rPr>
              <a:t>subir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une</a:t>
            </a:r>
            <a:r>
              <a:rPr lang="en-US" sz="2900" dirty="0" smtClean="0">
                <a:latin typeface="Arial Black"/>
                <a:cs typeface="Arial Black"/>
              </a:rPr>
              <a:t> punition à </a:t>
            </a:r>
            <a:r>
              <a:rPr lang="en-US" sz="2900" dirty="0" err="1" smtClean="0">
                <a:latin typeface="Arial Black"/>
                <a:cs typeface="Arial Black"/>
              </a:rPr>
              <a:t>qqn</a:t>
            </a:r>
            <a:r>
              <a:rPr lang="en-US" sz="2900" dirty="0" smtClean="0">
                <a:latin typeface="Arial Black"/>
                <a:cs typeface="Arial Black"/>
              </a:rPr>
              <a:t> par un </a:t>
            </a:r>
            <a:r>
              <a:rPr lang="en-US" sz="2900" dirty="0" err="1" smtClean="0">
                <a:latin typeface="Arial Black"/>
                <a:cs typeface="Arial Black"/>
              </a:rPr>
              <a:t>jugement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condamner</a:t>
            </a:r>
            <a:endParaRPr lang="en-US" sz="29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Interdire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proscrire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défendre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de (+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r>
              <a:rPr lang="en-US" sz="2900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Marque le </a:t>
            </a:r>
            <a:r>
              <a:rPr lang="en-US" sz="2900" dirty="0" err="1" smtClean="0">
                <a:latin typeface="Arial Black"/>
                <a:cs typeface="Arial Black"/>
              </a:rPr>
              <a:t>terme</a:t>
            </a:r>
            <a:r>
              <a:rPr lang="en-US" sz="2900" dirty="0" smtClean="0">
                <a:latin typeface="Arial Black"/>
                <a:cs typeface="Arial Black"/>
              </a:rPr>
              <a:t> final / la </a:t>
            </a:r>
            <a:r>
              <a:rPr lang="en-US" sz="2900" dirty="0" err="1" smtClean="0">
                <a:latin typeface="Arial Black"/>
                <a:cs typeface="Arial Black"/>
              </a:rPr>
              <a:t>limite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que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l’on</a:t>
            </a:r>
            <a:r>
              <a:rPr lang="en-US" sz="2900" dirty="0" smtClean="0">
                <a:latin typeface="Arial Black"/>
                <a:cs typeface="Arial Black"/>
              </a:rPr>
              <a:t> ne </a:t>
            </a:r>
            <a:r>
              <a:rPr lang="en-US" sz="2900" dirty="0" err="1" smtClean="0">
                <a:latin typeface="Arial Black"/>
                <a:cs typeface="Arial Black"/>
              </a:rPr>
              <a:t>dépasse</a:t>
            </a:r>
            <a:r>
              <a:rPr lang="en-US" sz="2900" dirty="0" smtClean="0">
                <a:latin typeface="Arial Black"/>
                <a:cs typeface="Arial Black"/>
              </a:rPr>
              <a:t> pas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jusqu’à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ce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que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(+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subj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)	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Acquiescer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permettre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permettre</a:t>
            </a:r>
            <a:r>
              <a:rPr lang="en-US" sz="2900" dirty="0" smtClean="0">
                <a:latin typeface="Arial Black"/>
                <a:cs typeface="Arial Black"/>
              </a:rPr>
              <a:t> / accorder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consentir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à (+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Un </a:t>
            </a:r>
            <a:r>
              <a:rPr lang="en-US" sz="2900" dirty="0" err="1" smtClean="0">
                <a:latin typeface="Arial Black"/>
                <a:cs typeface="Arial Black"/>
              </a:rPr>
              <a:t>diadème</a:t>
            </a:r>
            <a:r>
              <a:rPr lang="en-US" sz="2900" dirty="0" smtClean="0">
                <a:latin typeface="Arial Black"/>
                <a:cs typeface="Arial Black"/>
              </a:rPr>
              <a:t> de </a:t>
            </a:r>
            <a:r>
              <a:rPr lang="en-US" sz="2900" dirty="0" err="1" smtClean="0">
                <a:latin typeface="Arial Black"/>
                <a:cs typeface="Arial Black"/>
              </a:rPr>
              <a:t>métal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préciex</a:t>
            </a:r>
            <a:r>
              <a:rPr lang="en-US" sz="2900" dirty="0" smtClean="0">
                <a:latin typeface="Arial Black"/>
                <a:cs typeface="Arial Black"/>
              </a:rPr>
              <a:t> et de </a:t>
            </a:r>
            <a:r>
              <a:rPr lang="en-US" sz="2900" dirty="0" err="1" smtClean="0">
                <a:latin typeface="Arial Black"/>
                <a:cs typeface="Arial Black"/>
              </a:rPr>
              <a:t>pierres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précieuses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comme</a:t>
            </a:r>
            <a:r>
              <a:rPr lang="en-US" sz="2900" dirty="0" smtClean="0">
                <a:latin typeface="Arial Black"/>
                <a:cs typeface="Arial Black"/>
              </a:rPr>
              <a:t> insigne </a:t>
            </a:r>
            <a:r>
              <a:rPr lang="en-US" sz="2900" dirty="0" err="1" smtClean="0">
                <a:latin typeface="Arial Black"/>
                <a:cs typeface="Arial Black"/>
              </a:rPr>
              <a:t>d’autorité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couronne</a:t>
            </a:r>
            <a:r>
              <a:rPr lang="en-US" sz="29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Se </a:t>
            </a:r>
            <a:r>
              <a:rPr lang="en-US" sz="2900" dirty="0" err="1" smtClean="0">
                <a:latin typeface="Arial Black"/>
                <a:cs typeface="Arial Black"/>
              </a:rPr>
              <a:t>libérer</a:t>
            </a:r>
            <a:r>
              <a:rPr lang="en-US" sz="2900" dirty="0" smtClean="0">
                <a:latin typeface="Arial Black"/>
                <a:cs typeface="Arial Black"/>
              </a:rPr>
              <a:t> de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s’acquitter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de…</a:t>
            </a:r>
            <a:r>
              <a:rPr lang="en-US" sz="29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Se </a:t>
            </a:r>
            <a:r>
              <a:rPr lang="en-US" sz="2900" dirty="0" err="1" smtClean="0">
                <a:latin typeface="Arial Black"/>
                <a:cs typeface="Arial Black"/>
              </a:rPr>
              <a:t>remettre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debout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reprendre</a:t>
            </a:r>
            <a:r>
              <a:rPr lang="en-US" sz="2900" dirty="0" smtClean="0">
                <a:latin typeface="Arial Black"/>
                <a:cs typeface="Arial Black"/>
              </a:rPr>
              <a:t> la position vertical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se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relever</a:t>
            </a:r>
            <a:r>
              <a:rPr lang="en-US" sz="2900" dirty="0" smtClean="0">
                <a:latin typeface="Arial Black"/>
                <a:cs typeface="Arial Black"/>
              </a:rPr>
              <a:t>		   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En </a:t>
            </a:r>
            <a:r>
              <a:rPr lang="en-US" sz="2900" dirty="0" err="1" smtClean="0">
                <a:latin typeface="Arial Black"/>
                <a:cs typeface="Arial Black"/>
              </a:rPr>
              <a:t>commun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collectivement</a:t>
            </a:r>
            <a:r>
              <a:rPr lang="en-US" sz="2900" dirty="0" smtClean="0">
                <a:latin typeface="Arial Black"/>
                <a:cs typeface="Arial Black"/>
              </a:rPr>
              <a:t> / en </a:t>
            </a:r>
            <a:r>
              <a:rPr lang="en-US" sz="2900" dirty="0" err="1" smtClean="0">
                <a:latin typeface="Arial Black"/>
                <a:cs typeface="Arial Black"/>
              </a:rPr>
              <a:t>groupe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= 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ensemble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2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option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selection / un </a:t>
            </a:r>
            <a:r>
              <a:rPr lang="en-US" dirty="0" err="1" smtClean="0">
                <a:latin typeface="Arial Black"/>
                <a:cs typeface="Arial Black"/>
              </a:rPr>
              <a:t>dilemme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choix</a:t>
            </a:r>
            <a:r>
              <a:rPr lang="en-US" dirty="0" smtClean="0">
                <a:latin typeface="Arial Black"/>
                <a:cs typeface="Arial Black"/>
              </a:rPr>
              <a:t>		      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Rassemblé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mis</a:t>
            </a:r>
            <a:r>
              <a:rPr lang="en-US" dirty="0" smtClean="0">
                <a:latin typeface="Arial Black"/>
                <a:cs typeface="Arial Black"/>
              </a:rPr>
              <a:t> ensemble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réuni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/e	</a:t>
            </a:r>
            <a:r>
              <a:rPr lang="en-US" dirty="0" smtClean="0">
                <a:latin typeface="Arial Black"/>
                <a:cs typeface="Arial Black"/>
              </a:rPr>
              <a:t>		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 </a:t>
            </a:r>
            <a:r>
              <a:rPr lang="en-US" dirty="0" err="1" smtClean="0">
                <a:latin typeface="Arial Black"/>
                <a:cs typeface="Arial Black"/>
              </a:rPr>
              <a:t>siège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élev</a:t>
            </a:r>
            <a:r>
              <a:rPr lang="en-US" dirty="0" err="1" smtClean="0">
                <a:latin typeface="Arial Black"/>
                <a:cs typeface="Arial Black"/>
              </a:rPr>
              <a:t>é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sur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lequel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prend</a:t>
            </a:r>
            <a:r>
              <a:rPr lang="en-US" dirty="0" smtClean="0">
                <a:latin typeface="Arial Black"/>
                <a:cs typeface="Arial Black"/>
              </a:rPr>
              <a:t> place un </a:t>
            </a:r>
            <a:r>
              <a:rPr lang="en-US" dirty="0" err="1" smtClean="0">
                <a:latin typeface="Arial Black"/>
                <a:cs typeface="Arial Black"/>
              </a:rPr>
              <a:t>souverain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trône</a:t>
            </a:r>
            <a:r>
              <a:rPr lang="en-US" dirty="0" smtClean="0">
                <a:latin typeface="Arial Black"/>
                <a:cs typeface="Arial Black"/>
              </a:rPr>
              <a:t>		   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méchanceté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qqn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s’amuse</a:t>
            </a:r>
            <a:r>
              <a:rPr lang="en-US" dirty="0" smtClean="0">
                <a:latin typeface="Arial Black"/>
                <a:cs typeface="Arial Black"/>
              </a:rPr>
              <a:t> aux </a:t>
            </a:r>
            <a:r>
              <a:rPr lang="en-US" dirty="0" err="1" smtClean="0">
                <a:latin typeface="Arial Black"/>
                <a:cs typeface="Arial Black"/>
              </a:rPr>
              <a:t>dépens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d’autrui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malice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Mettre</a:t>
            </a:r>
            <a:r>
              <a:rPr lang="en-US" dirty="0" smtClean="0">
                <a:latin typeface="Arial Black"/>
                <a:cs typeface="Arial Black"/>
              </a:rPr>
              <a:t> en un lieu </a:t>
            </a:r>
            <a:r>
              <a:rPr lang="en-US" dirty="0" err="1" smtClean="0">
                <a:latin typeface="Arial Black"/>
                <a:cs typeface="Arial Black"/>
              </a:rPr>
              <a:t>d’où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il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est</a:t>
            </a:r>
            <a:r>
              <a:rPr lang="en-US" dirty="0" smtClean="0">
                <a:latin typeface="Arial Black"/>
                <a:cs typeface="Arial Black"/>
              </a:rPr>
              <a:t> impossible de </a:t>
            </a:r>
            <a:r>
              <a:rPr lang="en-US" dirty="0" err="1" smtClean="0">
                <a:latin typeface="Arial Black"/>
                <a:cs typeface="Arial Black"/>
              </a:rPr>
              <a:t>sortir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incarcérer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enclore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enfermer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ouvrage</a:t>
            </a:r>
            <a:r>
              <a:rPr lang="en-US" dirty="0" smtClean="0">
                <a:latin typeface="Arial Black"/>
                <a:cs typeface="Arial Black"/>
              </a:rPr>
              <a:t> de sculpture </a:t>
            </a:r>
            <a:r>
              <a:rPr lang="en-US" dirty="0" err="1" smtClean="0">
                <a:latin typeface="Arial Black"/>
                <a:cs typeface="Arial Black"/>
              </a:rPr>
              <a:t>représentant</a:t>
            </a:r>
            <a:r>
              <a:rPr lang="en-US" dirty="0" smtClean="0">
                <a:latin typeface="Arial Black"/>
                <a:cs typeface="Arial Black"/>
              </a:rPr>
              <a:t> un </a:t>
            </a:r>
            <a:r>
              <a:rPr lang="en-US" dirty="0" err="1" smtClean="0">
                <a:latin typeface="Arial Black"/>
                <a:cs typeface="Arial Black"/>
              </a:rPr>
              <a:t>être</a:t>
            </a:r>
            <a:r>
              <a:rPr lang="en-US" dirty="0" smtClean="0">
                <a:latin typeface="Arial Black"/>
                <a:cs typeface="Arial Black"/>
              </a:rPr>
              <a:t> vivant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statue</a:t>
            </a:r>
            <a:r>
              <a:rPr lang="en-US" dirty="0" smtClean="0">
                <a:latin typeface="Arial Black"/>
                <a:cs typeface="Arial Black"/>
              </a:rPr>
              <a:t>			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faculté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permet</a:t>
            </a:r>
            <a:r>
              <a:rPr lang="en-US" dirty="0" smtClean="0">
                <a:latin typeface="Arial Black"/>
                <a:cs typeface="Arial Black"/>
              </a:rPr>
              <a:t>  de </a:t>
            </a:r>
            <a:r>
              <a:rPr lang="en-US" dirty="0" err="1" smtClean="0">
                <a:latin typeface="Arial Black"/>
                <a:cs typeface="Arial Black"/>
              </a:rPr>
              <a:t>connaître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juger</a:t>
            </a:r>
            <a:r>
              <a:rPr lang="en-US" dirty="0" smtClean="0">
                <a:latin typeface="Arial Black"/>
                <a:cs typeface="Arial Black"/>
              </a:rPr>
              <a:t> et </a:t>
            </a:r>
            <a:r>
              <a:rPr lang="en-US" dirty="0" err="1" smtClean="0">
                <a:latin typeface="Arial Black"/>
                <a:cs typeface="Arial Black"/>
              </a:rPr>
              <a:t>agir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raison</a:t>
            </a:r>
            <a:r>
              <a:rPr lang="en-US" dirty="0" smtClean="0">
                <a:latin typeface="Arial Black"/>
                <a:cs typeface="Arial Black"/>
              </a:rPr>
              <a:t>			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matière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minérale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solide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forme</a:t>
            </a:r>
            <a:r>
              <a:rPr lang="en-US" dirty="0" smtClean="0">
                <a:latin typeface="Arial Black"/>
                <a:cs typeface="Arial Black"/>
              </a:rPr>
              <a:t> les </a:t>
            </a:r>
            <a:r>
              <a:rPr lang="en-US" dirty="0" err="1" smtClean="0">
                <a:latin typeface="Arial Black"/>
                <a:cs typeface="Arial Black"/>
              </a:rPr>
              <a:t>rochers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pierre</a:t>
            </a:r>
            <a:endParaRPr lang="en-US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Emballer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recouvrir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cacher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entourer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envelopper</a:t>
            </a:r>
            <a:r>
              <a:rPr lang="en-US" dirty="0" smtClean="0">
                <a:latin typeface="Arial Black"/>
                <a:cs typeface="Arial Black"/>
              </a:rPr>
              <a:t>		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Qqn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peut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vérifier</a:t>
            </a:r>
            <a:r>
              <a:rPr lang="en-US" dirty="0" smtClean="0">
                <a:latin typeface="Arial Black"/>
                <a:cs typeface="Arial Black"/>
              </a:rPr>
              <a:t> les </a:t>
            </a:r>
            <a:r>
              <a:rPr lang="en-US" dirty="0" err="1" smtClean="0">
                <a:latin typeface="Arial Black"/>
                <a:cs typeface="Arial Black"/>
              </a:rPr>
              <a:t>détails</a:t>
            </a:r>
            <a:r>
              <a:rPr lang="en-US" dirty="0" smtClean="0">
                <a:latin typeface="Arial Black"/>
                <a:cs typeface="Arial Black"/>
              </a:rPr>
              <a:t> d’un </a:t>
            </a:r>
            <a:r>
              <a:rPr lang="en-US" dirty="0" err="1" smtClean="0">
                <a:latin typeface="Arial Black"/>
                <a:cs typeface="Arial Black"/>
              </a:rPr>
              <a:t>événement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puisqu’ils</a:t>
            </a:r>
            <a:r>
              <a:rPr lang="en-US" dirty="0" smtClean="0">
                <a:latin typeface="Arial Black"/>
                <a:cs typeface="Arial Black"/>
              </a:rPr>
              <a:t> les a </a:t>
            </a:r>
            <a:r>
              <a:rPr lang="en-US" dirty="0" err="1" smtClean="0">
                <a:latin typeface="Arial Black"/>
                <a:cs typeface="Arial Black"/>
              </a:rPr>
              <a:t>vus</a:t>
            </a:r>
            <a:r>
              <a:rPr lang="en-US" dirty="0" smtClean="0">
                <a:latin typeface="Arial Black"/>
                <a:cs typeface="Arial Black"/>
              </a:rPr>
              <a:t> en </a:t>
            </a:r>
            <a:r>
              <a:rPr lang="en-US" dirty="0" err="1" smtClean="0">
                <a:latin typeface="Arial Black"/>
                <a:cs typeface="Arial Black"/>
              </a:rPr>
              <a:t>personne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témoin</a:t>
            </a:r>
            <a:r>
              <a:rPr lang="en-US" dirty="0" smtClean="0">
                <a:latin typeface="Arial Black"/>
                <a:cs typeface="Arial Black"/>
              </a:rPr>
              <a:t>		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L’opposé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malheur</a:t>
            </a:r>
            <a:r>
              <a:rPr lang="en-US" dirty="0" smtClean="0">
                <a:latin typeface="Arial Black"/>
                <a:cs typeface="Arial Black"/>
              </a:rPr>
              <a:t>’ / la </a:t>
            </a:r>
            <a:r>
              <a:rPr lang="en-US" dirty="0" err="1" smtClean="0">
                <a:latin typeface="Arial Black"/>
                <a:cs typeface="Arial Black"/>
              </a:rPr>
              <a:t>béatitude</a:t>
            </a:r>
            <a:r>
              <a:rPr lang="en-US" dirty="0" smtClean="0">
                <a:latin typeface="Arial Black"/>
                <a:cs typeface="Arial Black"/>
              </a:rPr>
              <a:t> / la </a:t>
            </a:r>
            <a:r>
              <a:rPr lang="en-US" dirty="0" err="1" smtClean="0">
                <a:latin typeface="Arial Black"/>
                <a:cs typeface="Arial Black"/>
              </a:rPr>
              <a:t>félicité</a:t>
            </a:r>
            <a:r>
              <a:rPr lang="en-US" dirty="0" smtClean="0">
                <a:latin typeface="Arial Black"/>
                <a:cs typeface="Arial Black"/>
              </a:rPr>
              <a:t> / la joie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bonheur</a:t>
            </a:r>
            <a:r>
              <a:rPr lang="en-US" dirty="0" smtClean="0">
                <a:latin typeface="Arial Black"/>
                <a:cs typeface="Arial Black"/>
              </a:rPr>
              <a:t>	 	 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manière</a:t>
            </a:r>
            <a:r>
              <a:rPr lang="en-US" dirty="0" smtClean="0">
                <a:latin typeface="Arial Black"/>
                <a:cs typeface="Arial Black"/>
              </a:rPr>
              <a:t> / un </a:t>
            </a:r>
            <a:r>
              <a:rPr lang="en-US" dirty="0" err="1" smtClean="0">
                <a:latin typeface="Arial Black"/>
                <a:cs typeface="Arial Black"/>
              </a:rPr>
              <a:t>degré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étape</a:t>
            </a:r>
            <a:r>
              <a:rPr lang="en-US" dirty="0" smtClean="0">
                <a:latin typeface="Arial Black"/>
                <a:cs typeface="Arial Black"/>
              </a:rPr>
              <a:t> d’être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état</a:t>
            </a:r>
            <a:endParaRPr lang="en-US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2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Identifier </a:t>
            </a:r>
            <a:r>
              <a:rPr lang="en-US" dirty="0" err="1" smtClean="0">
                <a:latin typeface="Arial Black"/>
                <a:cs typeface="Arial Black"/>
              </a:rPr>
              <a:t>qqn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ou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qqch</a:t>
            </a:r>
            <a:r>
              <a:rPr lang="en-US" dirty="0" smtClean="0">
                <a:latin typeface="Arial Black"/>
                <a:cs typeface="Arial Black"/>
              </a:rPr>
              <a:t> à </a:t>
            </a:r>
            <a:r>
              <a:rPr lang="en-US" dirty="0" err="1" smtClean="0">
                <a:latin typeface="Arial Black"/>
                <a:cs typeface="Arial Black"/>
              </a:rPr>
              <a:t>l’aide</a:t>
            </a:r>
            <a:r>
              <a:rPr lang="en-US" dirty="0" smtClean="0">
                <a:latin typeface="Arial Black"/>
                <a:cs typeface="Arial Black"/>
              </a:rPr>
              <a:t> de la </a:t>
            </a:r>
            <a:r>
              <a:rPr lang="en-US" dirty="0" err="1" smtClean="0">
                <a:latin typeface="Arial Black"/>
                <a:cs typeface="Arial Black"/>
              </a:rPr>
              <a:t>mémoire</a:t>
            </a:r>
            <a:r>
              <a:rPr lang="en-US" dirty="0" smtClean="0">
                <a:latin typeface="Arial Black"/>
                <a:cs typeface="Arial Black"/>
              </a:rPr>
              <a:t> / se </a:t>
            </a:r>
            <a:r>
              <a:rPr lang="en-US" dirty="0" err="1" smtClean="0">
                <a:latin typeface="Arial Black"/>
                <a:cs typeface="Arial Black"/>
              </a:rPr>
              <a:t>rappeler</a:t>
            </a:r>
            <a:r>
              <a:rPr lang="en-US" dirty="0" smtClean="0">
                <a:latin typeface="Arial Black"/>
                <a:cs typeface="Arial Black"/>
              </a:rPr>
              <a:t> / se souvenir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reconnaître</a:t>
            </a:r>
            <a:r>
              <a:rPr lang="en-US" dirty="0" smtClean="0">
                <a:latin typeface="Arial Black"/>
                <a:cs typeface="Arial Black"/>
              </a:rPr>
              <a:t> 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Craindre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que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avoir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peur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que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+ NE (+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subj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)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Faire les corrections / amender / rectifier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corriger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 </a:t>
            </a:r>
            <a:r>
              <a:rPr lang="en-US" dirty="0" err="1" smtClean="0">
                <a:latin typeface="Arial Black"/>
                <a:cs typeface="Arial Black"/>
              </a:rPr>
              <a:t>goût</a:t>
            </a:r>
            <a:r>
              <a:rPr lang="en-US" dirty="0" smtClean="0">
                <a:latin typeface="Arial Black"/>
                <a:cs typeface="Arial Black"/>
              </a:rPr>
              <a:t> de la </a:t>
            </a:r>
            <a:r>
              <a:rPr lang="en-US" dirty="0" err="1" smtClean="0">
                <a:latin typeface="Arial Black"/>
                <a:cs typeface="Arial Black"/>
              </a:rPr>
              <a:t>nourriture</a:t>
            </a:r>
            <a:r>
              <a:rPr lang="en-US" dirty="0" smtClean="0">
                <a:latin typeface="Arial Black"/>
                <a:cs typeface="Arial Black"/>
              </a:rPr>
              <a:t> / la </a:t>
            </a:r>
            <a:r>
              <a:rPr lang="en-US" dirty="0" err="1" smtClean="0">
                <a:latin typeface="Arial Black"/>
                <a:cs typeface="Arial Black"/>
              </a:rPr>
              <a:t>gloutonnerie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gourmandise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fainéantise</a:t>
            </a:r>
            <a:r>
              <a:rPr lang="en-US" dirty="0" smtClean="0">
                <a:latin typeface="Arial Black"/>
                <a:cs typeface="Arial Black"/>
              </a:rPr>
              <a:t> / la </a:t>
            </a:r>
            <a:r>
              <a:rPr lang="en-US" dirty="0" err="1" smtClean="0">
                <a:latin typeface="Arial Black"/>
                <a:cs typeface="Arial Black"/>
              </a:rPr>
              <a:t>flemme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l’oisiveté</a:t>
            </a:r>
            <a:r>
              <a:rPr lang="en-US" dirty="0" smtClean="0">
                <a:latin typeface="Arial Black"/>
                <a:cs typeface="Arial Black"/>
              </a:rPr>
              <a:t> / la </a:t>
            </a:r>
            <a:r>
              <a:rPr lang="en-US" dirty="0" err="1" smtClean="0">
                <a:latin typeface="Arial Black"/>
                <a:cs typeface="Arial Black"/>
              </a:rPr>
              <a:t>lenteur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paresse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    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type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sorte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spéciale</a:t>
            </a:r>
            <a:r>
              <a:rPr lang="en-US" dirty="0" smtClean="0">
                <a:latin typeface="Arial Black"/>
                <a:cs typeface="Arial Black"/>
              </a:rPr>
              <a:t> de…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espèce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de…</a:t>
            </a:r>
            <a:r>
              <a:rPr lang="en-US" dirty="0" smtClean="0">
                <a:latin typeface="Arial Black"/>
                <a:cs typeface="Arial Black"/>
              </a:rPr>
              <a:t>	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changement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transformation / la mutation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conversion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Jaloux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avide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cupide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envieux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/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envieuse</a:t>
            </a:r>
            <a:r>
              <a:rPr lang="en-US" dirty="0" smtClean="0">
                <a:latin typeface="Arial Black"/>
                <a:cs typeface="Arial Black"/>
              </a:rPr>
              <a:t>		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Faire un </a:t>
            </a:r>
            <a:r>
              <a:rPr lang="en-US" dirty="0" err="1" smtClean="0">
                <a:latin typeface="Arial Black"/>
                <a:cs typeface="Arial Black"/>
              </a:rPr>
              <a:t>mouvement</a:t>
            </a:r>
            <a:r>
              <a:rPr lang="en-US" dirty="0" smtClean="0">
                <a:latin typeface="Arial Black"/>
                <a:cs typeface="Arial Black"/>
              </a:rPr>
              <a:t> brusque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donner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un coup de…</a:t>
            </a:r>
            <a:r>
              <a:rPr lang="en-US" dirty="0" smtClean="0">
                <a:latin typeface="Arial Black"/>
                <a:cs typeface="Arial Black"/>
              </a:rPr>
              <a:t>		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petit </a:t>
            </a:r>
            <a:r>
              <a:rPr lang="en-US" dirty="0" err="1" smtClean="0">
                <a:latin typeface="Arial Black"/>
                <a:cs typeface="Arial Black"/>
              </a:rPr>
              <a:t>bâton</a:t>
            </a:r>
            <a:r>
              <a:rPr lang="en-US" dirty="0" smtClean="0">
                <a:latin typeface="Arial Black"/>
                <a:cs typeface="Arial Black"/>
              </a:rPr>
              <a:t> mince et flexible (</a:t>
            </a:r>
            <a:r>
              <a:rPr lang="en-US" dirty="0" err="1" smtClean="0">
                <a:latin typeface="Arial Black"/>
                <a:cs typeface="Arial Black"/>
              </a:rPr>
              <a:t>utilisé</a:t>
            </a:r>
            <a:r>
              <a:rPr lang="en-US" dirty="0" smtClean="0">
                <a:latin typeface="Arial Black"/>
                <a:cs typeface="Arial Black"/>
              </a:rPr>
              <a:t> par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fée</a:t>
            </a:r>
            <a:r>
              <a:rPr lang="en-US" dirty="0" smtClean="0">
                <a:latin typeface="Arial Black"/>
                <a:cs typeface="Arial Black"/>
              </a:rPr>
              <a:t>, un </a:t>
            </a:r>
            <a:r>
              <a:rPr lang="en-US" dirty="0" err="1" smtClean="0">
                <a:latin typeface="Arial Black"/>
                <a:cs typeface="Arial Black"/>
              </a:rPr>
              <a:t>magicien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ou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sorcière</a:t>
            </a:r>
            <a:r>
              <a:rPr lang="en-US" dirty="0" smtClean="0">
                <a:latin typeface="Arial Black"/>
                <a:cs typeface="Arial Black"/>
              </a:rPr>
              <a:t>)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baguette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8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Black"/>
                <a:cs typeface="Arial Black"/>
              </a:rPr>
              <a:t>Le </a:t>
            </a:r>
            <a:r>
              <a:rPr lang="en-US" dirty="0" err="1" smtClean="0">
                <a:latin typeface="Arial Black"/>
                <a:cs typeface="Arial Black"/>
              </a:rPr>
              <a:t>domaine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ou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territoire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gouverné</a:t>
            </a:r>
            <a:r>
              <a:rPr lang="en-US" dirty="0" smtClean="0">
                <a:latin typeface="Arial Black"/>
                <a:cs typeface="Arial Black"/>
              </a:rPr>
              <a:t> par un </a:t>
            </a:r>
            <a:r>
              <a:rPr lang="en-US" dirty="0" err="1" smtClean="0">
                <a:latin typeface="Arial Black"/>
                <a:cs typeface="Arial Black"/>
              </a:rPr>
              <a:t>roi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ou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reine</a:t>
            </a:r>
            <a:endParaRPr lang="en-US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royaume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personne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soumise</a:t>
            </a:r>
            <a:r>
              <a:rPr lang="en-US" dirty="0" smtClean="0">
                <a:latin typeface="Arial Black"/>
                <a:cs typeface="Arial Black"/>
              </a:rPr>
              <a:t> à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autorité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souveraine</a:t>
            </a:r>
            <a:endParaRPr lang="en-US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sujet</a:t>
            </a:r>
            <a:r>
              <a:rPr lang="en-US" dirty="0" smtClean="0">
                <a:latin typeface="Arial Black"/>
                <a:cs typeface="Arial Black"/>
              </a:rPr>
              <a:t>			    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/>
                <a:cs typeface="Arial Black"/>
              </a:rPr>
              <a:t>Reposé</a:t>
            </a:r>
            <a:r>
              <a:rPr lang="en-US" dirty="0" smtClean="0">
                <a:latin typeface="Arial Black"/>
                <a:cs typeface="Arial Black"/>
              </a:rPr>
              <a:t>/e </a:t>
            </a:r>
            <a:r>
              <a:rPr lang="en-US" dirty="0" err="1" smtClean="0">
                <a:latin typeface="Arial Black"/>
                <a:cs typeface="Arial Black"/>
              </a:rPr>
              <a:t>sur</a:t>
            </a:r>
            <a:r>
              <a:rPr lang="en-US" dirty="0" smtClean="0">
                <a:latin typeface="Arial Black"/>
                <a:cs typeface="Arial Black"/>
              </a:rPr>
              <a:t>… / </a:t>
            </a:r>
            <a:r>
              <a:rPr lang="en-US" dirty="0" err="1" smtClean="0">
                <a:latin typeface="Arial Black"/>
                <a:cs typeface="Arial Black"/>
              </a:rPr>
              <a:t>basé</a:t>
            </a:r>
            <a:r>
              <a:rPr lang="en-US" dirty="0" smtClean="0">
                <a:latin typeface="Arial Black"/>
                <a:cs typeface="Arial Black"/>
              </a:rPr>
              <a:t>/e </a:t>
            </a:r>
            <a:r>
              <a:rPr lang="en-US" dirty="0" err="1" smtClean="0">
                <a:latin typeface="Arial Black"/>
                <a:cs typeface="Arial Black"/>
              </a:rPr>
              <a:t>sur</a:t>
            </a:r>
            <a:r>
              <a:rPr lang="en-US" dirty="0" smtClean="0">
                <a:latin typeface="Arial Black"/>
                <a:cs typeface="Arial Black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fondé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/e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sur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52</Words>
  <Application>Microsoft Office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Définitions “La Belle et La Bête” par Jeanne-Marie Leprince de Beaumont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Définitions</dc:title>
  <dc:creator>Oliver, Robin</dc:creator>
  <cp:lastModifiedBy>Oliver, Robin</cp:lastModifiedBy>
  <cp:revision>8</cp:revision>
  <dcterms:created xsi:type="dcterms:W3CDTF">2017-05-03T19:36:11Z</dcterms:created>
  <dcterms:modified xsi:type="dcterms:W3CDTF">2017-05-03T21:34:36Z</dcterms:modified>
</cp:coreProperties>
</file>