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C6C3-FBB5-46CC-9EDF-EE0B21D76D10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4A08-9134-4F52-ADCF-EC1EF4D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Fr2 Ch.8 </a:t>
            </a:r>
            <a:br>
              <a:rPr lang="en-US" dirty="0" smtClean="0"/>
            </a:br>
            <a:r>
              <a:rPr lang="en-US" b="1" dirty="0" smtClean="0"/>
              <a:t>CE QUI / CE QUE / CE QU’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QU’EST-CE QUI…? </a:t>
            </a:r>
            <a:r>
              <a:rPr lang="en-US" sz="5400" dirty="0" smtClean="0"/>
              <a:t>&amp; </a:t>
            </a:r>
            <a:r>
              <a:rPr lang="en-US" sz="5400" b="1" dirty="0" smtClean="0"/>
              <a:t>CE QUI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is used as the </a:t>
            </a:r>
            <a:r>
              <a:rPr lang="en-US" b="1" u="sng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of the sentence </a:t>
            </a:r>
          </a:p>
          <a:p>
            <a:pPr>
              <a:buNone/>
            </a:pPr>
            <a:r>
              <a:rPr lang="en-US" dirty="0" smtClean="0"/>
              <a:t>(if there is no other subject already there ex: </a:t>
            </a:r>
            <a:r>
              <a:rPr lang="en-US" i="1" dirty="0" smtClean="0"/>
              <a:t>Je, Nous, Les </a:t>
            </a:r>
            <a:r>
              <a:rPr lang="en-US" i="1" dirty="0" err="1" smtClean="0"/>
              <a:t>filles</a:t>
            </a:r>
            <a:r>
              <a:rPr lang="en-US" i="1" dirty="0" smtClean="0"/>
              <a:t> </a:t>
            </a:r>
            <a:r>
              <a:rPr lang="en-US" dirty="0" smtClean="0"/>
              <a:t>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Qu’est</a:t>
            </a:r>
            <a:r>
              <a:rPr lang="en-US" dirty="0" smtClean="0"/>
              <a:t>-</a:t>
            </a:r>
            <a:r>
              <a:rPr lang="en-US" b="1" u="sng" dirty="0" smtClean="0">
                <a:solidFill>
                  <a:srgbClr val="0070C0"/>
                </a:solidFill>
              </a:rPr>
              <a:t>CE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err="1" smtClean="0">
                <a:latin typeface="Calibri"/>
                <a:cs typeface="Calibri"/>
              </a:rPr>
              <a:t>éressant</a:t>
            </a:r>
            <a:r>
              <a:rPr lang="en-US" dirty="0" smtClean="0">
                <a:latin typeface="Calibri"/>
                <a:cs typeface="Calibri"/>
              </a:rPr>
              <a:t>?</a:t>
            </a:r>
          </a:p>
          <a:p>
            <a:pPr>
              <a:buFontTx/>
              <a:buChar char="-"/>
            </a:pPr>
            <a:r>
              <a:rPr lang="en-US" b="1" u="sng" dirty="0" smtClean="0">
                <a:solidFill>
                  <a:srgbClr val="0070C0"/>
                </a:solidFill>
                <a:latin typeface="Calibri"/>
                <a:cs typeface="Calibri"/>
              </a:rPr>
              <a:t>CE QUI </a:t>
            </a:r>
            <a:r>
              <a:rPr lang="en-US" dirty="0" err="1" smtClean="0">
                <a:latin typeface="Calibri"/>
                <a:cs typeface="Calibri"/>
              </a:rPr>
              <a:t>est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/>
              <a:t>int</a:t>
            </a:r>
            <a:r>
              <a:rPr lang="en-US" dirty="0" err="1" smtClean="0">
                <a:cs typeface="Calibri"/>
              </a:rPr>
              <a:t>éressant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c’est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l’histoire</a:t>
            </a:r>
            <a:r>
              <a:rPr lang="en-US" dirty="0" smtClean="0">
                <a:cs typeface="Calibri"/>
              </a:rPr>
              <a:t>!</a:t>
            </a:r>
          </a:p>
          <a:p>
            <a:pPr>
              <a:buNone/>
            </a:pPr>
            <a:endParaRPr lang="en-US" dirty="0" smtClean="0">
              <a:cs typeface="Calibri"/>
            </a:endParaRPr>
          </a:p>
          <a:p>
            <a:pPr>
              <a:buFontTx/>
              <a:buChar char="-"/>
            </a:pP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interesting?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subject)</a:t>
            </a:r>
          </a:p>
          <a:p>
            <a:pPr>
              <a:buFontTx/>
              <a:buChar char="-"/>
            </a:pP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interesting is history!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subject)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QU’EST-CE QUE…? </a:t>
            </a:r>
            <a:r>
              <a:rPr lang="en-US" dirty="0" smtClean="0"/>
              <a:t>&amp; </a:t>
            </a:r>
            <a:r>
              <a:rPr lang="en-US" b="1" dirty="0" smtClean="0"/>
              <a:t>CE 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used as the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of the sentence </a:t>
            </a:r>
          </a:p>
          <a:p>
            <a:pPr>
              <a:buNone/>
            </a:pPr>
            <a:r>
              <a:rPr lang="en-US" dirty="0" smtClean="0"/>
              <a:t>(if there is another subject already there ex: </a:t>
            </a:r>
            <a:r>
              <a:rPr lang="en-US" i="1" dirty="0" smtClean="0"/>
              <a:t>Je, Nous, Les </a:t>
            </a:r>
            <a:r>
              <a:rPr lang="en-US" i="1" dirty="0" err="1" smtClean="0"/>
              <a:t>filles</a:t>
            </a:r>
            <a:r>
              <a:rPr lang="en-US" i="1" dirty="0" smtClean="0"/>
              <a:t> </a:t>
            </a:r>
            <a:r>
              <a:rPr lang="en-US" dirty="0" smtClean="0"/>
              <a:t>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Qu’est</a:t>
            </a:r>
            <a:r>
              <a:rPr lang="en-US" dirty="0" smtClean="0"/>
              <a:t>-</a:t>
            </a:r>
            <a:r>
              <a:rPr lang="en-US" b="1" u="sng" dirty="0" smtClean="0">
                <a:solidFill>
                  <a:srgbClr val="0070C0"/>
                </a:solidFill>
              </a:rPr>
              <a:t>CE 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faites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>
                <a:cs typeface="Calibri"/>
              </a:rPr>
              <a:t>?</a:t>
            </a:r>
          </a:p>
          <a:p>
            <a:pPr>
              <a:buFontTx/>
              <a:buChar char="-"/>
            </a:pPr>
            <a:r>
              <a:rPr lang="en-US" b="1" u="sng" dirty="0" smtClean="0">
                <a:solidFill>
                  <a:srgbClr val="0070C0"/>
                </a:solidFill>
                <a:cs typeface="Calibri"/>
              </a:rPr>
              <a:t>CE QUE </a:t>
            </a:r>
            <a:r>
              <a:rPr lang="en-US" dirty="0" smtClean="0">
                <a:cs typeface="Calibri"/>
              </a:rPr>
              <a:t>nous </a:t>
            </a:r>
            <a:r>
              <a:rPr lang="en-US" dirty="0" err="1" smtClean="0">
                <a:cs typeface="Calibri"/>
              </a:rPr>
              <a:t>faisons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ici</a:t>
            </a:r>
            <a:r>
              <a:rPr lang="en-US" dirty="0" smtClean="0">
                <a:cs typeface="Calibri"/>
              </a:rPr>
              <a:t> ne </a:t>
            </a:r>
            <a:r>
              <a:rPr lang="en-US" dirty="0" err="1" smtClean="0">
                <a:cs typeface="Calibri"/>
              </a:rPr>
              <a:t>vous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regarde</a:t>
            </a:r>
            <a:r>
              <a:rPr lang="en-US" dirty="0" smtClean="0">
                <a:cs typeface="Calibri"/>
              </a:rPr>
              <a:t> pas!</a:t>
            </a:r>
          </a:p>
          <a:p>
            <a:pPr>
              <a:buNone/>
            </a:pPr>
            <a:endParaRPr lang="en-US" dirty="0" smtClean="0">
              <a:cs typeface="Calibri"/>
            </a:endParaRPr>
          </a:p>
          <a:p>
            <a:pPr>
              <a:buFontTx/>
              <a:buChar char="-"/>
            </a:pPr>
            <a:r>
              <a:rPr lang="en-US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are </a:t>
            </a:r>
            <a:r>
              <a:rPr lang="en-US" b="1" i="1" u="sng" dirty="0" smtClean="0">
                <a:cs typeface="Calibri"/>
              </a:rPr>
              <a:t>y’all</a:t>
            </a:r>
            <a:r>
              <a:rPr lang="en-US" i="1" dirty="0" smtClean="0">
                <a:cs typeface="Calibri"/>
              </a:rPr>
              <a:t> doing here?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object, </a:t>
            </a:r>
            <a:r>
              <a:rPr lang="en-US" b="1" i="1" u="sng" dirty="0" smtClean="0">
                <a:cs typeface="Calibri"/>
              </a:rPr>
              <a:t>Y’ALL</a:t>
            </a:r>
            <a:r>
              <a:rPr lang="en-US" i="1" dirty="0" smtClean="0">
                <a:cs typeface="Calibri"/>
              </a:rPr>
              <a:t> is the subject)</a:t>
            </a:r>
          </a:p>
          <a:p>
            <a:pPr>
              <a:buFontTx/>
              <a:buChar char="-"/>
            </a:pPr>
            <a:r>
              <a:rPr lang="en-US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</a:t>
            </a:r>
            <a:r>
              <a:rPr lang="en-US" b="1" i="1" u="sng" dirty="0" smtClean="0">
                <a:cs typeface="Calibri"/>
              </a:rPr>
              <a:t>we</a:t>
            </a:r>
            <a:r>
              <a:rPr lang="en-US" i="1" dirty="0" smtClean="0">
                <a:cs typeface="Calibri"/>
              </a:rPr>
              <a:t> are doing here is none of your business!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object, </a:t>
            </a:r>
            <a:r>
              <a:rPr lang="en-US" b="1" i="1" u="sng" dirty="0" smtClean="0">
                <a:cs typeface="Calibri"/>
              </a:rPr>
              <a:t>WE</a:t>
            </a:r>
            <a:r>
              <a:rPr lang="en-US" i="1" dirty="0" smtClean="0">
                <a:cs typeface="Calibri"/>
              </a:rPr>
              <a:t> is the subject)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QU’EST-CE QU’…? </a:t>
            </a:r>
            <a:r>
              <a:rPr lang="en-US" dirty="0" smtClean="0"/>
              <a:t>&amp; </a:t>
            </a:r>
            <a:r>
              <a:rPr lang="en-US" b="1" dirty="0" smtClean="0"/>
              <a:t>CE QU’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used as the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of the sentence  </a:t>
            </a:r>
            <a:r>
              <a:rPr lang="en-US" b="1" i="1" u="sng" dirty="0" smtClean="0"/>
              <a:t>IF</a:t>
            </a:r>
            <a:r>
              <a:rPr lang="en-US" dirty="0" smtClean="0"/>
              <a:t> the following word starts with a </a:t>
            </a:r>
            <a:r>
              <a:rPr lang="en-US" b="1" u="sng" dirty="0" smtClean="0">
                <a:solidFill>
                  <a:srgbClr val="0070C0"/>
                </a:solidFill>
              </a:rPr>
              <a:t>VOWEL</a:t>
            </a:r>
          </a:p>
          <a:p>
            <a:pPr>
              <a:buNone/>
            </a:pPr>
            <a:r>
              <a:rPr lang="en-US" dirty="0" smtClean="0"/>
              <a:t>(if there is another subject already there ex: </a:t>
            </a:r>
            <a:r>
              <a:rPr lang="en-US" i="1" dirty="0" smtClean="0"/>
              <a:t>Il, Nous, Les </a:t>
            </a:r>
            <a:r>
              <a:rPr lang="en-US" i="1" dirty="0" err="1" smtClean="0"/>
              <a:t>filles</a:t>
            </a:r>
            <a:r>
              <a:rPr lang="en-US" i="1" dirty="0" smtClean="0"/>
              <a:t> </a:t>
            </a:r>
            <a:r>
              <a:rPr lang="en-US" dirty="0" smtClean="0"/>
              <a:t>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Qu’est</a:t>
            </a:r>
            <a:r>
              <a:rPr lang="en-US" dirty="0" smtClean="0"/>
              <a:t>-</a:t>
            </a:r>
            <a:r>
              <a:rPr lang="en-US" b="1" u="sng" dirty="0" smtClean="0">
                <a:solidFill>
                  <a:srgbClr val="0070C0"/>
                </a:solidFill>
              </a:rPr>
              <a:t>CE </a:t>
            </a:r>
            <a:r>
              <a:rPr lang="en-US" b="1" u="sng" dirty="0" err="1" smtClean="0">
                <a:solidFill>
                  <a:srgbClr val="0070C0"/>
                </a:solidFill>
              </a:rPr>
              <a:t>QU’</a:t>
            </a:r>
            <a:r>
              <a:rPr lang="en-US" dirty="0" err="1" smtClean="0"/>
              <a:t>il</a:t>
            </a:r>
            <a:r>
              <a:rPr lang="en-US" dirty="0" smtClean="0"/>
              <a:t> fait </a:t>
            </a:r>
            <a:r>
              <a:rPr lang="en-US" dirty="0" err="1" smtClean="0"/>
              <a:t>ici</a:t>
            </a:r>
            <a:r>
              <a:rPr lang="en-US" dirty="0" smtClean="0">
                <a:cs typeface="Calibri"/>
              </a:rPr>
              <a:t>?</a:t>
            </a:r>
          </a:p>
          <a:p>
            <a:pPr>
              <a:buFontTx/>
              <a:buChar char="-"/>
            </a:pPr>
            <a:r>
              <a:rPr lang="en-US" b="1" u="sng" dirty="0" smtClean="0">
                <a:solidFill>
                  <a:srgbClr val="0070C0"/>
                </a:solidFill>
                <a:cs typeface="Calibri"/>
              </a:rPr>
              <a:t>CE </a:t>
            </a:r>
            <a:r>
              <a:rPr lang="en-US" b="1" u="sng" dirty="0" err="1" smtClean="0">
                <a:solidFill>
                  <a:srgbClr val="0070C0"/>
                </a:solidFill>
                <a:cs typeface="Calibri"/>
              </a:rPr>
              <a:t>QU’</a:t>
            </a:r>
            <a:r>
              <a:rPr lang="en-US" dirty="0" err="1" smtClean="0">
                <a:cs typeface="Calibri"/>
              </a:rPr>
              <a:t>il</a:t>
            </a:r>
            <a:r>
              <a:rPr lang="en-US" dirty="0" smtClean="0">
                <a:cs typeface="Calibri"/>
              </a:rPr>
              <a:t> fait </a:t>
            </a:r>
            <a:r>
              <a:rPr lang="en-US" dirty="0" err="1" smtClean="0">
                <a:cs typeface="Calibri"/>
              </a:rPr>
              <a:t>ici</a:t>
            </a:r>
            <a:r>
              <a:rPr lang="en-US" dirty="0" smtClean="0">
                <a:cs typeface="Calibri"/>
              </a:rPr>
              <a:t> ne </a:t>
            </a:r>
            <a:r>
              <a:rPr lang="en-US" dirty="0" err="1" smtClean="0">
                <a:cs typeface="Calibri"/>
              </a:rPr>
              <a:t>vous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regarde</a:t>
            </a:r>
            <a:r>
              <a:rPr lang="en-US" dirty="0" smtClean="0">
                <a:cs typeface="Calibri"/>
              </a:rPr>
              <a:t> pas!</a:t>
            </a:r>
          </a:p>
          <a:p>
            <a:pPr>
              <a:buNone/>
            </a:pPr>
            <a:endParaRPr lang="en-US" dirty="0" smtClean="0">
              <a:cs typeface="Calibri"/>
            </a:endParaRPr>
          </a:p>
          <a:p>
            <a:pPr>
              <a:buFontTx/>
              <a:buChar char="-"/>
            </a:pPr>
            <a:r>
              <a:rPr lang="en-US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</a:t>
            </a:r>
            <a:r>
              <a:rPr lang="en-US" b="1" i="1" u="sng" dirty="0" smtClean="0">
                <a:cs typeface="Calibri"/>
              </a:rPr>
              <a:t>he</a:t>
            </a:r>
            <a:r>
              <a:rPr lang="en-US" i="1" dirty="0" smtClean="0">
                <a:cs typeface="Calibri"/>
              </a:rPr>
              <a:t> doing here?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object, </a:t>
            </a:r>
            <a:r>
              <a:rPr lang="en-US" b="1" i="1" u="sng" dirty="0" smtClean="0">
                <a:cs typeface="Calibri"/>
              </a:rPr>
              <a:t>HE</a:t>
            </a:r>
            <a:r>
              <a:rPr lang="en-US" i="1" dirty="0" smtClean="0">
                <a:cs typeface="Calibri"/>
              </a:rPr>
              <a:t> is the subject)</a:t>
            </a:r>
          </a:p>
          <a:p>
            <a:pPr>
              <a:buFontTx/>
              <a:buChar char="-"/>
            </a:pPr>
            <a:r>
              <a:rPr lang="en-US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</a:t>
            </a:r>
            <a:r>
              <a:rPr lang="en-US" b="1" i="1" u="sng" dirty="0" smtClean="0">
                <a:cs typeface="Calibri"/>
              </a:rPr>
              <a:t>he</a:t>
            </a:r>
            <a:r>
              <a:rPr lang="en-US" i="1" dirty="0" smtClean="0">
                <a:cs typeface="Calibri"/>
              </a:rPr>
              <a:t> is doing here is none of your business! (</a:t>
            </a:r>
            <a:r>
              <a:rPr lang="en-US" b="1" i="1" u="sng" dirty="0" smtClean="0">
                <a:cs typeface="Calibri"/>
              </a:rPr>
              <a:t>WHAT</a:t>
            </a:r>
            <a:r>
              <a:rPr lang="en-US" i="1" dirty="0" smtClean="0">
                <a:cs typeface="Calibri"/>
              </a:rPr>
              <a:t> is the object, </a:t>
            </a:r>
            <a:r>
              <a:rPr lang="en-US" b="1" i="1" u="sng" dirty="0" smtClean="0">
                <a:cs typeface="Calibri"/>
              </a:rPr>
              <a:t>HE</a:t>
            </a:r>
            <a:r>
              <a:rPr lang="en-US" i="1" dirty="0" smtClean="0">
                <a:cs typeface="Calibri"/>
              </a:rPr>
              <a:t> is the subject)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PRACTICE</a:t>
            </a:r>
            <a:r>
              <a:rPr lang="en-US" dirty="0" smtClean="0"/>
              <a:t>: put </a:t>
            </a:r>
            <a:r>
              <a:rPr lang="en-US" b="1" dirty="0" smtClean="0"/>
              <a:t>CE QUI/CE QUE/CE QU’ </a:t>
            </a:r>
            <a:r>
              <a:rPr lang="en-US" dirty="0" smtClean="0"/>
              <a:t>in the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Qu’est</a:t>
            </a:r>
            <a:r>
              <a:rPr lang="en-US" dirty="0" smtClean="0"/>
              <a:t>-____ </a:t>
            </a:r>
            <a:r>
              <a:rPr lang="en-US" dirty="0" err="1" smtClean="0"/>
              <a:t>c’est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n’aimons</a:t>
            </a:r>
            <a:r>
              <a:rPr lang="en-US" dirty="0" smtClean="0"/>
              <a:t> pas __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servent</a:t>
            </a:r>
            <a:r>
              <a:rPr lang="en-US" dirty="0" smtClean="0"/>
              <a:t> au restaurant.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n’aimons</a:t>
            </a:r>
            <a:r>
              <a:rPr lang="en-US" dirty="0" smtClean="0"/>
              <a:t> pas __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servi</a:t>
            </a:r>
            <a:r>
              <a:rPr lang="en-US" dirty="0" smtClean="0"/>
              <a:t> au restaurant.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Qu’est</a:t>
            </a:r>
            <a:r>
              <a:rPr lang="en-US" dirty="0" smtClean="0"/>
              <a:t>-__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faire </a:t>
            </a:r>
            <a:r>
              <a:rPr lang="en-US" dirty="0" err="1" smtClean="0"/>
              <a:t>aujourd’hui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>
                <a:latin typeface="Calibri"/>
                <a:cs typeface="Calibri"/>
              </a:rPr>
              <a:t>écoutons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toujours</a:t>
            </a:r>
            <a:r>
              <a:rPr lang="en-US" dirty="0" smtClean="0">
                <a:latin typeface="Calibri"/>
                <a:cs typeface="Calibri"/>
              </a:rPr>
              <a:t> __ le </a:t>
            </a:r>
            <a:r>
              <a:rPr lang="en-US" dirty="0" err="1" smtClean="0">
                <a:latin typeface="Calibri"/>
                <a:cs typeface="Calibri"/>
              </a:rPr>
              <a:t>professeur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dit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Calibri"/>
                <a:cs typeface="Calibri"/>
              </a:rPr>
              <a:t>Ils</a:t>
            </a:r>
            <a:r>
              <a:rPr lang="en-US" dirty="0" smtClean="0">
                <a:latin typeface="Calibri"/>
                <a:cs typeface="Calibri"/>
              </a:rPr>
              <a:t> ne </a:t>
            </a:r>
            <a:r>
              <a:rPr lang="en-US" dirty="0" err="1" smtClean="0">
                <a:latin typeface="Calibri"/>
                <a:cs typeface="Calibri"/>
              </a:rPr>
              <a:t>savent</a:t>
            </a:r>
            <a:r>
              <a:rPr lang="en-US" dirty="0" smtClean="0">
                <a:latin typeface="Calibri"/>
                <a:cs typeface="Calibri"/>
              </a:rPr>
              <a:t> pas __ </a:t>
            </a:r>
            <a:r>
              <a:rPr lang="en-US" dirty="0" err="1" smtClean="0">
                <a:latin typeface="Calibri"/>
                <a:cs typeface="Calibri"/>
              </a:rPr>
              <a:t>est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dans</a:t>
            </a:r>
            <a:r>
              <a:rPr lang="en-US" dirty="0" smtClean="0">
                <a:latin typeface="Calibri"/>
                <a:cs typeface="Calibri"/>
              </a:rPr>
              <a:t> la </a:t>
            </a:r>
            <a:r>
              <a:rPr lang="en-US" dirty="0" err="1" smtClean="0">
                <a:latin typeface="Calibri"/>
                <a:cs typeface="Calibri"/>
              </a:rPr>
              <a:t>salle</a:t>
            </a:r>
            <a:r>
              <a:rPr lang="en-US" dirty="0" smtClean="0">
                <a:latin typeface="Calibri"/>
                <a:cs typeface="Calibri"/>
              </a:rPr>
              <a:t> de </a:t>
            </a:r>
            <a:r>
              <a:rPr lang="en-US" dirty="0" err="1" smtClean="0">
                <a:latin typeface="Calibri"/>
                <a:cs typeface="Calibri"/>
              </a:rPr>
              <a:t>classe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Answers: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Qu’est</a:t>
            </a:r>
            <a:r>
              <a:rPr lang="en-US" dirty="0" smtClean="0"/>
              <a:t>-</a:t>
            </a:r>
            <a:r>
              <a:rPr lang="en-US" b="1" u="sng" dirty="0" smtClean="0">
                <a:solidFill>
                  <a:srgbClr val="FF0000"/>
                </a:solidFill>
              </a:rPr>
              <a:t>CE QUE </a:t>
            </a:r>
            <a:r>
              <a:rPr lang="en-US" dirty="0" err="1" smtClean="0"/>
              <a:t>c’est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n’aimons</a:t>
            </a:r>
            <a:r>
              <a:rPr lang="en-US" dirty="0" smtClean="0"/>
              <a:t> pas </a:t>
            </a:r>
            <a:r>
              <a:rPr lang="en-US" b="1" u="sng" dirty="0" smtClean="0">
                <a:solidFill>
                  <a:srgbClr val="FF0000"/>
                </a:solidFill>
              </a:rPr>
              <a:t>CE QU’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servent</a:t>
            </a:r>
            <a:r>
              <a:rPr lang="en-US" dirty="0" smtClean="0"/>
              <a:t> au restaurant.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n’aimons</a:t>
            </a:r>
            <a:r>
              <a:rPr lang="en-US" dirty="0" smtClean="0"/>
              <a:t> pas </a:t>
            </a:r>
            <a:r>
              <a:rPr lang="en-US" b="1" u="sng" dirty="0" smtClean="0">
                <a:solidFill>
                  <a:srgbClr val="FF0000"/>
                </a:solidFill>
              </a:rPr>
              <a:t>CE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servi</a:t>
            </a:r>
            <a:r>
              <a:rPr lang="en-US" dirty="0" smtClean="0"/>
              <a:t> au restaurant.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Qu’est</a:t>
            </a:r>
            <a:r>
              <a:rPr lang="en-US" dirty="0" smtClean="0"/>
              <a:t>-</a:t>
            </a:r>
            <a:r>
              <a:rPr lang="en-US" b="1" u="sng" dirty="0" smtClean="0">
                <a:solidFill>
                  <a:srgbClr val="FF0000"/>
                </a:solidFill>
              </a:rPr>
              <a:t>CE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faire </a:t>
            </a:r>
            <a:r>
              <a:rPr lang="en-US" dirty="0" err="1" smtClean="0"/>
              <a:t>aujourd’hui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>
                <a:cs typeface="Calibri"/>
              </a:rPr>
              <a:t>écoutons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toujours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CE QUE </a:t>
            </a:r>
            <a:r>
              <a:rPr lang="en-US" dirty="0" smtClean="0">
                <a:cs typeface="Calibri"/>
              </a:rPr>
              <a:t>le </a:t>
            </a:r>
            <a:r>
              <a:rPr lang="en-US" dirty="0" err="1" smtClean="0">
                <a:cs typeface="Calibri"/>
              </a:rPr>
              <a:t>professeur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dit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Ils</a:t>
            </a:r>
            <a:r>
              <a:rPr lang="en-US" dirty="0" smtClean="0">
                <a:cs typeface="Calibri"/>
              </a:rPr>
              <a:t> ne </a:t>
            </a:r>
            <a:r>
              <a:rPr lang="en-US" dirty="0" err="1" smtClean="0">
                <a:cs typeface="Calibri"/>
              </a:rPr>
              <a:t>savent</a:t>
            </a:r>
            <a:r>
              <a:rPr lang="en-US" dirty="0" smtClean="0">
                <a:cs typeface="Calibri"/>
              </a:rPr>
              <a:t> pas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CE QUI </a:t>
            </a:r>
            <a:r>
              <a:rPr lang="en-US" dirty="0" err="1" smtClean="0">
                <a:cs typeface="Calibri"/>
              </a:rPr>
              <a:t>est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dans</a:t>
            </a:r>
            <a:r>
              <a:rPr lang="en-US" dirty="0" smtClean="0">
                <a:cs typeface="Calibri"/>
              </a:rPr>
              <a:t> la </a:t>
            </a:r>
            <a:r>
              <a:rPr lang="en-US" dirty="0" err="1" smtClean="0">
                <a:cs typeface="Calibri"/>
              </a:rPr>
              <a:t>salle</a:t>
            </a:r>
            <a:r>
              <a:rPr lang="en-US" dirty="0" smtClean="0">
                <a:cs typeface="Calibri"/>
              </a:rPr>
              <a:t> de </a:t>
            </a:r>
            <a:r>
              <a:rPr lang="en-US" dirty="0" err="1" smtClean="0">
                <a:cs typeface="Calibri"/>
              </a:rPr>
              <a:t>classe</a:t>
            </a:r>
            <a:r>
              <a:rPr lang="en-US" dirty="0" smtClean="0">
                <a:cs typeface="Calibri"/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Fr2 Ch.8  CE QUI / CE QUE / CE QU’</vt:lpstr>
      <vt:lpstr>QU’EST-CE QUI…? &amp; CE QUI</vt:lpstr>
      <vt:lpstr>QU’EST-CE QUE…? &amp; CE QUE</vt:lpstr>
      <vt:lpstr>QU’EST-CE QU’…? &amp; CE QU’</vt:lpstr>
      <vt:lpstr>PRACTICE: put CE QUI/CE QUE/CE QU’ in the spaces</vt:lpstr>
      <vt:lpstr>Answers: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Fr2 Ch.8 VOCAB</dc:title>
  <dc:creator>e201101494</dc:creator>
  <cp:lastModifiedBy>e201101494</cp:lastModifiedBy>
  <cp:revision>7</cp:revision>
  <dcterms:created xsi:type="dcterms:W3CDTF">2012-02-10T13:13:54Z</dcterms:created>
  <dcterms:modified xsi:type="dcterms:W3CDTF">2012-05-15T12:31:56Z</dcterms:modified>
</cp:coreProperties>
</file>