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7" autoAdjust="0"/>
    <p:restoredTop sz="94660"/>
  </p:normalViewPr>
  <p:slideViewPr>
    <p:cSldViewPr snapToGrid="0">
      <p:cViewPr varScale="1">
        <p:scale>
          <a:sx n="76" d="100"/>
          <a:sy n="76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450A-C696-4ECE-9310-663AB61DF304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B2F6C-89E3-40D0-9C75-A8B065BBE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40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450A-C696-4ECE-9310-663AB61DF304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B2F6C-89E3-40D0-9C75-A8B065BBE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28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450A-C696-4ECE-9310-663AB61DF304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B2F6C-89E3-40D0-9C75-A8B065BBE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95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450A-C696-4ECE-9310-663AB61DF304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B2F6C-89E3-40D0-9C75-A8B065BBE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12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450A-C696-4ECE-9310-663AB61DF304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B2F6C-89E3-40D0-9C75-A8B065BBE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11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450A-C696-4ECE-9310-663AB61DF304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B2F6C-89E3-40D0-9C75-A8B065BBE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84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450A-C696-4ECE-9310-663AB61DF304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B2F6C-89E3-40D0-9C75-A8B065BBE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320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450A-C696-4ECE-9310-663AB61DF304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B2F6C-89E3-40D0-9C75-A8B065BBE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0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450A-C696-4ECE-9310-663AB61DF304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B2F6C-89E3-40D0-9C75-A8B065BBE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008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450A-C696-4ECE-9310-663AB61DF304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B2F6C-89E3-40D0-9C75-A8B065BBE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371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450A-C696-4ECE-9310-663AB61DF304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B2F6C-89E3-40D0-9C75-A8B065BBE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08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E450A-C696-4ECE-9310-663AB61DF304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B2F6C-89E3-40D0-9C75-A8B065BBE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685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6093" y="1916481"/>
            <a:ext cx="11348581" cy="251773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AVOIR L’AIR DE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…</a:t>
            </a:r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en-US" dirty="0">
                <a:latin typeface="Arial Black" panose="020B0A04020102020204" pitchFamily="34" charset="0"/>
              </a:rPr>
              <a:t>TU FERAIS MIEUX DE…</a:t>
            </a:r>
            <a:br>
              <a:rPr lang="en-US" dirty="0"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AVOIR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ENVIE DE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…</a:t>
            </a:r>
            <a:b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JE L’AI RENCONTRÉ(E) À…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09578"/>
            <a:ext cx="9144000" cy="648222"/>
          </a:xfrm>
        </p:spPr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Fr3 – </a:t>
            </a:r>
            <a:r>
              <a:rPr lang="en-US" dirty="0" err="1" smtClean="0">
                <a:latin typeface="Arial Black" panose="020B0A04020102020204" pitchFamily="34" charset="0"/>
              </a:rPr>
              <a:t>T’es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branché</a:t>
            </a:r>
            <a:r>
              <a:rPr lang="en-US" dirty="0" smtClean="0">
                <a:latin typeface="Arial Black" panose="020B0A04020102020204" pitchFamily="34" charset="0"/>
              </a:rPr>
              <a:t>? 3 – </a:t>
            </a:r>
            <a:r>
              <a:rPr lang="en-US" dirty="0" err="1" smtClean="0">
                <a:latin typeface="Arial Black" panose="020B0A04020102020204" pitchFamily="34" charset="0"/>
              </a:rPr>
              <a:t>Unité</a:t>
            </a:r>
            <a:r>
              <a:rPr lang="en-US" dirty="0" smtClean="0">
                <a:latin typeface="Arial Black" panose="020B0A04020102020204" pitchFamily="34" charset="0"/>
              </a:rPr>
              <a:t> 1A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AVOIR L’AIR DE… </a:t>
            </a:r>
            <a:r>
              <a:rPr lang="en-US" dirty="0" smtClean="0">
                <a:latin typeface="Arial Black" panose="020B0A04020102020204" pitchFamily="34" charset="0"/>
              </a:rPr>
              <a:t>= to seem / appear</a:t>
            </a:r>
            <a:br>
              <a:rPr lang="en-US" dirty="0" smtClean="0">
                <a:latin typeface="Arial Black" panose="020B0A040201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099" y="1340285"/>
            <a:ext cx="11699309" cy="5373666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latin typeface="Arial Black" panose="020B0A04020102020204" pitchFamily="34" charset="0"/>
              </a:rPr>
              <a:t>Synonyme</a:t>
            </a:r>
            <a:r>
              <a:rPr lang="en-US" dirty="0" smtClean="0">
                <a:latin typeface="Arial Black" panose="020B0A04020102020204" pitchFamily="34" charset="0"/>
              </a:rPr>
              <a:t> de “</a:t>
            </a:r>
            <a:r>
              <a:rPr lang="en-US" i="1" dirty="0" err="1" smtClean="0">
                <a:latin typeface="Arial Black" panose="020B0A04020102020204" pitchFamily="34" charset="0"/>
              </a:rPr>
              <a:t>paraître</a:t>
            </a:r>
            <a:r>
              <a:rPr lang="en-US" i="1" dirty="0" smtClean="0">
                <a:latin typeface="Arial Black" panose="020B0A04020102020204" pitchFamily="34" charset="0"/>
              </a:rPr>
              <a:t> / </a:t>
            </a:r>
            <a:r>
              <a:rPr lang="en-US" i="1" dirty="0" err="1" smtClean="0">
                <a:latin typeface="Arial Black" panose="020B0A04020102020204" pitchFamily="34" charset="0"/>
              </a:rPr>
              <a:t>sembler</a:t>
            </a:r>
            <a:r>
              <a:rPr lang="en-US" dirty="0" smtClean="0">
                <a:latin typeface="Arial Black" panose="020B0A04020102020204" pitchFamily="34" charset="0"/>
              </a:rPr>
              <a:t>”</a:t>
            </a:r>
          </a:p>
          <a:p>
            <a:pPr marL="0" indent="0">
              <a:buNone/>
            </a:pPr>
            <a:endParaRPr lang="en-US" dirty="0" smtClean="0">
              <a:latin typeface="Arial Black" panose="020B0A04020102020204" pitchFamily="34" charset="0"/>
            </a:endParaRPr>
          </a:p>
          <a:p>
            <a:r>
              <a:rPr lang="en-US" dirty="0" smtClean="0">
                <a:latin typeface="Arial Black" panose="020B0A04020102020204" pitchFamily="34" charset="0"/>
              </a:rPr>
              <a:t>Conjugate the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AVOIR </a:t>
            </a:r>
            <a:r>
              <a:rPr lang="en-US" dirty="0" smtClean="0">
                <a:latin typeface="Arial Black" panose="020B0A04020102020204" pitchFamily="34" charset="0"/>
              </a:rPr>
              <a:t>verb into the correct form</a:t>
            </a:r>
          </a:p>
          <a:p>
            <a:pPr marL="0" indent="0">
              <a:buNone/>
            </a:pPr>
            <a:endParaRPr lang="en-US" dirty="0" smtClean="0">
              <a:latin typeface="Arial Black" panose="020B0A04020102020204" pitchFamily="34" charset="0"/>
            </a:endParaRPr>
          </a:p>
          <a:p>
            <a:r>
              <a:rPr lang="en-US" dirty="0" smtClean="0">
                <a:latin typeface="Arial Black" panose="020B0A04020102020204" pitchFamily="34" charset="0"/>
              </a:rPr>
              <a:t>It can be followed by a direct adjective: 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	</a:t>
            </a:r>
            <a:r>
              <a:rPr lang="en-US" dirty="0" err="1" smtClean="0">
                <a:latin typeface="Arial Black" panose="020B0A04020102020204" pitchFamily="34" charset="0"/>
              </a:rPr>
              <a:t>elle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l’air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fatiguée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	= </a:t>
            </a:r>
            <a:r>
              <a:rPr lang="en-US" i="1" dirty="0" smtClean="0">
                <a:latin typeface="Arial Black" panose="020B0A04020102020204" pitchFamily="34" charset="0"/>
              </a:rPr>
              <a:t>she looks tired</a:t>
            </a:r>
          </a:p>
          <a:p>
            <a:pPr marL="0" indent="0">
              <a:buNone/>
            </a:pPr>
            <a:endParaRPr lang="en-US" dirty="0" smtClean="0">
              <a:latin typeface="Arial Black" panose="020B0A04020102020204" pitchFamily="34" charset="0"/>
            </a:endParaRPr>
          </a:p>
          <a:p>
            <a:r>
              <a:rPr lang="en-US" dirty="0" smtClean="0">
                <a:latin typeface="Arial Black" panose="020B0A04020102020204" pitchFamily="34" charset="0"/>
              </a:rPr>
              <a:t>It can be followed by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DE + infinitive</a:t>
            </a:r>
            <a:r>
              <a:rPr lang="en-US" dirty="0" smtClean="0">
                <a:latin typeface="Arial Black" panose="020B0A04020102020204" pitchFamily="34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	nous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avons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l’air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de nous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endormir</a:t>
            </a:r>
            <a:endParaRPr lang="en-US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	= </a:t>
            </a:r>
            <a:r>
              <a:rPr lang="en-US" i="1" dirty="0" smtClean="0">
                <a:latin typeface="Arial Black" panose="020B0A04020102020204" pitchFamily="34" charset="0"/>
              </a:rPr>
              <a:t>we look like we’re falling asleep</a:t>
            </a:r>
            <a:endParaRPr lang="en-US" i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9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573" y="365125"/>
            <a:ext cx="11736887" cy="712113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Arial Black" panose="020B0A04020102020204" pitchFamily="34" charset="0"/>
              </a:rPr>
              <a:t>TU FERAIS MIEUX DE</a:t>
            </a:r>
            <a:r>
              <a:rPr lang="en-US" sz="4000" dirty="0" smtClean="0">
                <a:latin typeface="Arial Black" panose="020B0A04020102020204" pitchFamily="34" charset="0"/>
              </a:rPr>
              <a:t>… = you’d do better to…</a:t>
            </a:r>
            <a:r>
              <a:rPr lang="en-US" dirty="0">
                <a:latin typeface="Arial Black" panose="020B0A04020102020204" pitchFamily="34" charset="0"/>
              </a:rPr>
              <a:t/>
            </a:r>
            <a:br>
              <a:rPr lang="en-US" dirty="0">
                <a:latin typeface="Arial Black" panose="020B0A040201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573" y="1077238"/>
            <a:ext cx="11736887" cy="5780762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latin typeface="Arial Black" panose="020B0A04020102020204" pitchFamily="34" charset="0"/>
              </a:rPr>
              <a:t>Synonyme</a:t>
            </a:r>
            <a:r>
              <a:rPr lang="en-US" dirty="0" smtClean="0">
                <a:latin typeface="Arial Black" panose="020B0A04020102020204" pitchFamily="34" charset="0"/>
              </a:rPr>
              <a:t> de “</a:t>
            </a:r>
            <a:r>
              <a:rPr lang="en-US" i="1" dirty="0" smtClean="0">
                <a:latin typeface="Arial Black" panose="020B0A04020102020204" pitchFamily="34" charset="0"/>
              </a:rPr>
              <a:t>Je </a:t>
            </a:r>
            <a:r>
              <a:rPr lang="en-US" i="1" dirty="0" err="1" smtClean="0">
                <a:latin typeface="Arial Black" panose="020B0A04020102020204" pitchFamily="34" charset="0"/>
              </a:rPr>
              <a:t>te</a:t>
            </a:r>
            <a:r>
              <a:rPr lang="en-US" i="1" dirty="0" smtClean="0">
                <a:latin typeface="Arial Black" panose="020B0A04020102020204" pitchFamily="34" charset="0"/>
              </a:rPr>
              <a:t> </a:t>
            </a:r>
            <a:r>
              <a:rPr lang="en-US" i="1" dirty="0" err="1" smtClean="0">
                <a:latin typeface="Arial Black" panose="020B0A04020102020204" pitchFamily="34" charset="0"/>
              </a:rPr>
              <a:t>conseille</a:t>
            </a:r>
            <a:r>
              <a:rPr lang="en-US" i="1" dirty="0" smtClean="0">
                <a:latin typeface="Arial Black" panose="020B0A04020102020204" pitchFamily="34" charset="0"/>
              </a:rPr>
              <a:t> de…</a:t>
            </a:r>
            <a:r>
              <a:rPr lang="en-US" dirty="0" smtClean="0">
                <a:latin typeface="Arial Black" panose="020B0A04020102020204" pitchFamily="34" charset="0"/>
              </a:rPr>
              <a:t>”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r>
              <a:rPr lang="en-US" dirty="0" smtClean="0">
                <a:latin typeface="Arial Black" panose="020B0A04020102020204" pitchFamily="34" charset="0"/>
              </a:rPr>
              <a:t>Use to advise someone what to do: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r>
              <a:rPr lang="en-US" dirty="0" smtClean="0">
                <a:latin typeface="Arial Black" panose="020B0A04020102020204" pitchFamily="34" charset="0"/>
              </a:rPr>
              <a:t>Corinne, </a:t>
            </a:r>
            <a:r>
              <a:rPr lang="en-US" dirty="0" err="1" smtClean="0">
                <a:latin typeface="Arial Black" panose="020B0A04020102020204" pitchFamily="34" charset="0"/>
              </a:rPr>
              <a:t>qu’est-ce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que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vais</a:t>
            </a:r>
            <a:r>
              <a:rPr lang="en-US" dirty="0" smtClean="0">
                <a:latin typeface="Arial Black" panose="020B0A04020102020204" pitchFamily="34" charset="0"/>
              </a:rPr>
              <a:t> faire? </a:t>
            </a:r>
            <a:r>
              <a:rPr lang="en-US" dirty="0" err="1" smtClean="0">
                <a:latin typeface="Arial Black" panose="020B0A04020102020204" pitchFamily="34" charset="0"/>
              </a:rPr>
              <a:t>J’ai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oublié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d’inviter</a:t>
            </a:r>
            <a:r>
              <a:rPr lang="en-US" dirty="0" smtClean="0">
                <a:latin typeface="Arial Black" panose="020B0A04020102020204" pitchFamily="34" charset="0"/>
              </a:rPr>
              <a:t> Jean à ma fête!</a:t>
            </a:r>
          </a:p>
          <a:p>
            <a:r>
              <a:rPr lang="en-US" dirty="0" err="1" smtClean="0">
                <a:latin typeface="Arial Black" panose="020B0A04020102020204" pitchFamily="34" charset="0"/>
              </a:rPr>
              <a:t>Alors</a:t>
            </a:r>
            <a:r>
              <a:rPr lang="en-US" dirty="0" smtClean="0">
                <a:latin typeface="Arial Black" panose="020B0A04020102020204" pitchFamily="34" charset="0"/>
              </a:rPr>
              <a:t>, Sophie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tu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ferais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mieux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de </a:t>
            </a:r>
            <a:r>
              <a:rPr lang="en-US" dirty="0" err="1" smtClean="0">
                <a:latin typeface="Arial Black" panose="020B0A04020102020204" pitchFamily="34" charset="0"/>
              </a:rPr>
              <a:t>l’inviter</a:t>
            </a:r>
            <a:r>
              <a:rPr lang="en-US" dirty="0" smtClean="0">
                <a:latin typeface="Arial Black" panose="020B0A04020102020204" pitchFamily="34" charset="0"/>
              </a:rPr>
              <a:t>, </a:t>
            </a:r>
            <a:r>
              <a:rPr lang="en-US" dirty="0" err="1" smtClean="0">
                <a:latin typeface="Arial Black" panose="020B0A04020102020204" pitchFamily="34" charset="0"/>
              </a:rPr>
              <a:t>si</a:t>
            </a:r>
            <a:r>
              <a:rPr lang="en-US" dirty="0" smtClean="0">
                <a:latin typeface="Arial Black" panose="020B0A04020102020204" pitchFamily="34" charset="0"/>
              </a:rPr>
              <a:t> non, </a:t>
            </a:r>
            <a:r>
              <a:rPr lang="en-US" dirty="0" err="1" smtClean="0">
                <a:latin typeface="Arial Black" panose="020B0A04020102020204" pitchFamily="34" charset="0"/>
              </a:rPr>
              <a:t>il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va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être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fâché</a:t>
            </a:r>
            <a:r>
              <a:rPr lang="en-US" dirty="0" smtClean="0">
                <a:latin typeface="Arial Black" panose="020B0A04020102020204" pitchFamily="34" charset="0"/>
              </a:rPr>
              <a:t> avec </a:t>
            </a:r>
            <a:r>
              <a:rPr lang="en-US" dirty="0" err="1" smtClean="0">
                <a:latin typeface="Arial Black" panose="020B0A04020102020204" pitchFamily="34" charset="0"/>
              </a:rPr>
              <a:t>toi</a:t>
            </a:r>
            <a:r>
              <a:rPr lang="en-US" dirty="0" smtClean="0">
                <a:latin typeface="Arial Black" panose="020B0A04020102020204" pitchFamily="34" charset="0"/>
              </a:rPr>
              <a:t>!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r>
              <a:rPr lang="en-US" i="1" dirty="0">
                <a:latin typeface="Arial Black" panose="020B0A04020102020204" pitchFamily="34" charset="0"/>
              </a:rPr>
              <a:t>Corinne, </a:t>
            </a:r>
            <a:r>
              <a:rPr lang="en-US" i="1" dirty="0" smtClean="0">
                <a:latin typeface="Arial Black" panose="020B0A04020102020204" pitchFamily="34" charset="0"/>
              </a:rPr>
              <a:t>what am I going to do? I forgot to invite Jean to my party!</a:t>
            </a:r>
            <a:endParaRPr lang="en-US" i="1" dirty="0">
              <a:latin typeface="Arial Black" panose="020B0A04020102020204" pitchFamily="34" charset="0"/>
            </a:endParaRPr>
          </a:p>
          <a:p>
            <a:r>
              <a:rPr lang="en-US" i="1" dirty="0" smtClean="0">
                <a:latin typeface="Arial Black" panose="020B0A04020102020204" pitchFamily="34" charset="0"/>
              </a:rPr>
              <a:t>Well, </a:t>
            </a:r>
            <a:r>
              <a:rPr lang="en-US" i="1" dirty="0">
                <a:latin typeface="Arial Black" panose="020B0A04020102020204" pitchFamily="34" charset="0"/>
              </a:rPr>
              <a:t>Sophie </a:t>
            </a:r>
            <a:r>
              <a:rPr lang="en-US" i="1" dirty="0" smtClean="0">
                <a:latin typeface="Arial Black" panose="020B0A04020102020204" pitchFamily="34" charset="0"/>
              </a:rPr>
              <a:t>you’d do better to invite him, if not, he’s going to be mad at you!</a:t>
            </a:r>
            <a:endParaRPr lang="en-US" i="1" dirty="0">
              <a:latin typeface="Arial Black" panose="020B0A040201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4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463" y="1"/>
            <a:ext cx="11398685" cy="96450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AVOIR ENVIE DE… </a:t>
            </a:r>
            <a:r>
              <a:rPr lang="en-US" dirty="0" smtClean="0">
                <a:latin typeface="Arial Black" panose="020B0A04020102020204" pitchFamily="34" charset="0"/>
              </a:rPr>
              <a:t>= to want badly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51" y="964504"/>
            <a:ext cx="11878849" cy="5893496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latin typeface="Arial Black" panose="020B0A04020102020204" pitchFamily="34" charset="0"/>
              </a:rPr>
              <a:t>Synonyme</a:t>
            </a:r>
            <a:r>
              <a:rPr lang="en-US" dirty="0" smtClean="0">
                <a:latin typeface="Arial Black" panose="020B0A04020102020204" pitchFamily="34" charset="0"/>
              </a:rPr>
              <a:t> de “</a:t>
            </a:r>
            <a:r>
              <a:rPr lang="en-US" i="1" dirty="0" err="1" smtClean="0">
                <a:latin typeface="Arial Black" panose="020B0A04020102020204" pitchFamily="34" charset="0"/>
              </a:rPr>
              <a:t>désirer</a:t>
            </a:r>
            <a:r>
              <a:rPr lang="en-US" i="1" dirty="0" smtClean="0">
                <a:latin typeface="Arial Black" panose="020B0A04020102020204" pitchFamily="34" charset="0"/>
              </a:rPr>
              <a:t> / </a:t>
            </a:r>
            <a:r>
              <a:rPr lang="en-US" i="1" dirty="0" err="1" smtClean="0">
                <a:latin typeface="Arial Black" panose="020B0A04020102020204" pitchFamily="34" charset="0"/>
              </a:rPr>
              <a:t>vouloir</a:t>
            </a:r>
            <a:r>
              <a:rPr lang="en-US" i="1" dirty="0" smtClean="0">
                <a:latin typeface="Arial Black" panose="020B0A04020102020204" pitchFamily="34" charset="0"/>
              </a:rPr>
              <a:t> beaucoup</a:t>
            </a:r>
            <a:r>
              <a:rPr lang="en-US" dirty="0" smtClean="0">
                <a:latin typeface="Arial Black" panose="020B0A04020102020204" pitchFamily="34" charset="0"/>
              </a:rPr>
              <a:t>”</a:t>
            </a:r>
          </a:p>
          <a:p>
            <a:endParaRPr lang="en-US" dirty="0" smtClean="0">
              <a:latin typeface="Arial Black" panose="020B0A04020102020204" pitchFamily="34" charset="0"/>
            </a:endParaRPr>
          </a:p>
          <a:p>
            <a:r>
              <a:rPr lang="en-US" dirty="0" smtClean="0">
                <a:latin typeface="Arial Black" panose="020B0A04020102020204" pitchFamily="34" charset="0"/>
              </a:rPr>
              <a:t>Usually followed by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DE + INFINITIVE</a:t>
            </a:r>
            <a:r>
              <a:rPr lang="en-US" dirty="0" smtClean="0">
                <a:latin typeface="Arial Black" panose="020B0A04020102020204" pitchFamily="34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- </a:t>
            </a:r>
            <a:r>
              <a:rPr lang="en-US" dirty="0" err="1" smtClean="0">
                <a:latin typeface="Arial Black" panose="020B0A04020102020204" pitchFamily="34" charset="0"/>
              </a:rPr>
              <a:t>qu’est-ce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que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vous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avez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envie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de faire </a:t>
            </a:r>
            <a:r>
              <a:rPr lang="en-US" dirty="0" err="1" smtClean="0">
                <a:latin typeface="Arial Black" panose="020B0A04020102020204" pitchFamily="34" charset="0"/>
              </a:rPr>
              <a:t>ce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soir</a:t>
            </a:r>
            <a:r>
              <a:rPr lang="en-US" dirty="0" smtClean="0">
                <a:latin typeface="Arial Black" panose="020B0A04020102020204" pitchFamily="34" charset="0"/>
              </a:rPr>
              <a:t>?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-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nous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avons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envie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d’aller</a:t>
            </a:r>
            <a:r>
              <a:rPr lang="en-US" dirty="0" smtClean="0">
                <a:latin typeface="Arial Black" panose="020B0A04020102020204" pitchFamily="34" charset="0"/>
              </a:rPr>
              <a:t> au cinema avec </a:t>
            </a:r>
            <a:r>
              <a:rPr lang="en-US" dirty="0" err="1" smtClean="0">
                <a:latin typeface="Arial Black" panose="020B0A04020102020204" pitchFamily="34" charset="0"/>
              </a:rPr>
              <a:t>nos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amis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 Black" panose="020B0A04020102020204" pitchFamily="34" charset="0"/>
            </a:endParaRPr>
          </a:p>
          <a:p>
            <a:r>
              <a:rPr lang="en-US" dirty="0" smtClean="0">
                <a:latin typeface="Arial Black" panose="020B0A04020102020204" pitchFamily="34" charset="0"/>
              </a:rPr>
              <a:t>Remember any direct object as a pronoun will become </a:t>
            </a: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EN</a:t>
            </a:r>
            <a:r>
              <a:rPr lang="en-US" dirty="0" smtClean="0">
                <a:latin typeface="Arial Black" panose="020B0A04020102020204" pitchFamily="34" charset="0"/>
              </a:rPr>
              <a:t> (</a:t>
            </a:r>
            <a:r>
              <a:rPr lang="en-US" i="1" dirty="0" smtClean="0">
                <a:latin typeface="Arial Black" panose="020B0A04020102020204" pitchFamily="34" charset="0"/>
              </a:rPr>
              <a:t>unless the Direct Object is a person</a:t>
            </a:r>
            <a:r>
              <a:rPr lang="en-US" dirty="0" smtClean="0">
                <a:latin typeface="Arial Black" panose="020B0A04020102020204" pitchFamily="34" charset="0"/>
              </a:rPr>
              <a:t>):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-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Tu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as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envie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de </a:t>
            </a:r>
            <a:r>
              <a:rPr lang="en-US" dirty="0" err="1" smtClean="0">
                <a:latin typeface="Arial Black" panose="020B0A04020102020204" pitchFamily="34" charset="0"/>
              </a:rPr>
              <a:t>vacances</a:t>
            </a:r>
            <a:r>
              <a:rPr lang="en-US" dirty="0" smtClean="0">
                <a:latin typeface="Arial Black" panose="020B0A04020102020204" pitchFamily="34" charset="0"/>
              </a:rPr>
              <a:t>? </a:t>
            </a:r>
            <a:r>
              <a:rPr lang="en-US" sz="2000" dirty="0" smtClean="0">
                <a:latin typeface="Arial Black" panose="020B0A04020102020204" pitchFamily="34" charset="0"/>
              </a:rPr>
              <a:t>( = you </a:t>
            </a:r>
            <a:r>
              <a:rPr lang="en-US" sz="2000" dirty="0" err="1" smtClean="0">
                <a:latin typeface="Arial Black" panose="020B0A04020102020204" pitchFamily="34" charset="0"/>
              </a:rPr>
              <a:t>wanna</a:t>
            </a:r>
            <a:r>
              <a:rPr lang="en-US" sz="2000" dirty="0" smtClean="0">
                <a:latin typeface="Arial Black" panose="020B0A04020102020204" pitchFamily="34" charset="0"/>
              </a:rPr>
              <a:t> go on vacation?)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- </a:t>
            </a:r>
            <a:r>
              <a:rPr lang="en-US" dirty="0" err="1" smtClean="0">
                <a:latin typeface="Arial Black" panose="020B0A04020102020204" pitchFamily="34" charset="0"/>
              </a:rPr>
              <a:t>Oui</a:t>
            </a:r>
            <a:r>
              <a:rPr lang="en-US" dirty="0" smtClean="0">
                <a:latin typeface="Arial Black" panose="020B0A04020102020204" pitchFamily="34" charset="0"/>
              </a:rPr>
              <a:t>, </a:t>
            </a:r>
            <a:r>
              <a:rPr lang="en-US" dirty="0" err="1" smtClean="0">
                <a:latin typeface="Arial Black" panose="020B0A04020102020204" pitchFamily="34" charset="0"/>
              </a:rPr>
              <a:t>j’</a:t>
            </a:r>
            <a:r>
              <a:rPr lang="en-US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en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ai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envie</a:t>
            </a:r>
            <a:r>
              <a:rPr lang="en-US" dirty="0" smtClean="0">
                <a:latin typeface="Arial Black" panose="020B0A04020102020204" pitchFamily="34" charset="0"/>
              </a:rPr>
              <a:t>! </a:t>
            </a:r>
            <a:r>
              <a:rPr lang="en-US" sz="2000" dirty="0" smtClean="0">
                <a:latin typeface="Arial Black" panose="020B0A04020102020204" pitchFamily="34" charset="0"/>
              </a:rPr>
              <a:t>( = yes, I want to!)</a:t>
            </a:r>
          </a:p>
          <a:p>
            <a:pPr marL="0" indent="0">
              <a:buNone/>
            </a:pPr>
            <a:endParaRPr lang="en-US" sz="20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-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Vous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avez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envie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de </a:t>
            </a:r>
            <a:r>
              <a:rPr lang="en-US" dirty="0" err="1" smtClean="0">
                <a:latin typeface="Arial Black" panose="020B0A04020102020204" pitchFamily="34" charset="0"/>
              </a:rPr>
              <a:t>moi</a:t>
            </a:r>
            <a:r>
              <a:rPr lang="en-US" dirty="0" smtClean="0">
                <a:latin typeface="Arial Black" panose="020B0A04020102020204" pitchFamily="34" charset="0"/>
              </a:rPr>
              <a:t>? </a:t>
            </a:r>
            <a:r>
              <a:rPr lang="en-US" sz="2000" dirty="0" smtClean="0">
                <a:latin typeface="Arial Black" panose="020B0A04020102020204" pitchFamily="34" charset="0"/>
              </a:rPr>
              <a:t>( = do y’all want me?)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- </a:t>
            </a:r>
            <a:r>
              <a:rPr lang="en-US" dirty="0" err="1" smtClean="0">
                <a:latin typeface="Arial Black" panose="020B0A04020102020204" pitchFamily="34" charset="0"/>
              </a:rPr>
              <a:t>Oui</a:t>
            </a:r>
            <a:r>
              <a:rPr lang="en-US" dirty="0" smtClean="0">
                <a:latin typeface="Arial Black" panose="020B0A04020102020204" pitchFamily="34" charset="0"/>
              </a:rPr>
              <a:t>, nous </a:t>
            </a:r>
            <a:r>
              <a:rPr lang="en-US" dirty="0" err="1" smtClean="0">
                <a:latin typeface="Arial Black" panose="020B0A04020102020204" pitchFamily="34" charset="0"/>
              </a:rPr>
              <a:t>avons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envie</a:t>
            </a:r>
            <a:r>
              <a:rPr lang="en-US" dirty="0" smtClean="0">
                <a:latin typeface="Arial Black" panose="020B0A04020102020204" pitchFamily="34" charset="0"/>
              </a:rPr>
              <a:t> de </a:t>
            </a:r>
            <a:r>
              <a:rPr lang="en-US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toi</a:t>
            </a:r>
            <a:r>
              <a:rPr lang="en-US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en-US" sz="2000" dirty="0" smtClean="0">
                <a:latin typeface="Arial Black" panose="020B0A04020102020204" pitchFamily="34" charset="0"/>
              </a:rPr>
              <a:t>(= yes, we want you!)</a:t>
            </a:r>
            <a:endParaRPr lang="en-US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64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0313"/>
            <a:ext cx="10515600" cy="977029"/>
          </a:xfrm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JE L’AI RENCONTRÉ(E) À…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463" y="1315232"/>
            <a:ext cx="11536471" cy="5542767"/>
          </a:xfrm>
        </p:spPr>
        <p:txBody>
          <a:bodyPr>
            <a:norm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Whenever you use a </a:t>
            </a:r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DIRECT OBJECT PRONOUN </a:t>
            </a:r>
            <a:r>
              <a:rPr lang="en-US" dirty="0">
                <a:latin typeface="Arial Black" panose="020B0A04020102020204" pitchFamily="34" charset="0"/>
              </a:rPr>
              <a:t>(</a:t>
            </a:r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DOP</a:t>
            </a:r>
            <a:r>
              <a:rPr lang="en-US" dirty="0">
                <a:latin typeface="Arial Black" panose="020B0A04020102020204" pitchFamily="34" charset="0"/>
              </a:rPr>
              <a:t>) that comes BEFORE a past participle, that past participle MUST agree with the </a:t>
            </a:r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DOP</a:t>
            </a:r>
          </a:p>
          <a:p>
            <a:endParaRPr lang="en-US" dirty="0" smtClean="0">
              <a:latin typeface="Arial Black" panose="020B0A04020102020204" pitchFamily="34" charset="0"/>
            </a:endParaRPr>
          </a:p>
          <a:p>
            <a:r>
              <a:rPr lang="en-US" dirty="0" err="1" smtClean="0">
                <a:latin typeface="Arial Black" panose="020B0A04020102020204" pitchFamily="34" charset="0"/>
              </a:rPr>
              <a:t>Où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est-ce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que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tu</a:t>
            </a:r>
            <a:r>
              <a:rPr lang="en-US" dirty="0" smtClean="0">
                <a:latin typeface="Arial Black" panose="020B0A04020102020204" pitchFamily="34" charset="0"/>
              </a:rPr>
              <a:t> as </a:t>
            </a:r>
            <a:r>
              <a:rPr lang="en-US" dirty="0" err="1" smtClean="0">
                <a:latin typeface="Arial Black" panose="020B0A04020102020204" pitchFamily="34" charset="0"/>
              </a:rPr>
              <a:t>rencontré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Lola</a:t>
            </a:r>
            <a:r>
              <a:rPr lang="en-US" dirty="0" smtClean="0">
                <a:latin typeface="Arial Black" panose="020B0A04020102020204" pitchFamily="34" charset="0"/>
              </a:rPr>
              <a:t>?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Je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l</a:t>
            </a:r>
            <a:r>
              <a:rPr lang="en-US" dirty="0" err="1" smtClean="0">
                <a:latin typeface="Arial Black" panose="020B0A04020102020204" pitchFamily="34" charset="0"/>
              </a:rPr>
              <a:t>’ai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rencontré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e</a:t>
            </a:r>
            <a:r>
              <a:rPr lang="en-US" dirty="0" smtClean="0">
                <a:latin typeface="Arial Black" panose="020B0A04020102020204" pitchFamily="34" charset="0"/>
              </a:rPr>
              <a:t> à la MJC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r>
              <a:rPr lang="en-US" dirty="0" err="1" smtClean="0">
                <a:latin typeface="Arial Black" panose="020B0A04020102020204" pitchFamily="34" charset="0"/>
              </a:rPr>
              <a:t>Où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est-ce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que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vous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avez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rencontré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les parents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d’Yves</a:t>
            </a:r>
            <a:r>
              <a:rPr lang="en-US" dirty="0" smtClean="0">
                <a:latin typeface="Arial Black" panose="020B0A04020102020204" pitchFamily="34" charset="0"/>
              </a:rPr>
              <a:t>?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Nous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les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avons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rencontré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s</a:t>
            </a:r>
            <a:r>
              <a:rPr lang="en-US" dirty="0" smtClean="0">
                <a:latin typeface="Arial Black" panose="020B0A04020102020204" pitchFamily="34" charset="0"/>
              </a:rPr>
              <a:t> à la soirée des </a:t>
            </a:r>
            <a:r>
              <a:rPr lang="en-US" dirty="0" err="1" smtClean="0">
                <a:latin typeface="Arial Black" panose="020B0A04020102020204" pitchFamily="34" charset="0"/>
              </a:rPr>
              <a:t>Berthillon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28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233</Words>
  <Application>Microsoft Office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Office Theme</vt:lpstr>
      <vt:lpstr>AVOIR L’AIR DE… TU FERAIS MIEUX DE… AVOIR ENVIE DE… JE L’AI RENCONTRÉ(E) À…</vt:lpstr>
      <vt:lpstr>AVOIR L’AIR DE… = to seem / appear </vt:lpstr>
      <vt:lpstr>TU FERAIS MIEUX DE… = you’d do better to… </vt:lpstr>
      <vt:lpstr>AVOIR ENVIE DE… = to want badly</vt:lpstr>
      <vt:lpstr>JE L’AI RENCONTRÉ(E) À…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AVOIR L’AIR DE… AVOIR ENVIE DE…</dc:title>
  <dc:creator>Oliver, Robin</dc:creator>
  <cp:lastModifiedBy>Oliver, Robin</cp:lastModifiedBy>
  <cp:revision>6</cp:revision>
  <dcterms:created xsi:type="dcterms:W3CDTF">2016-08-22T13:57:15Z</dcterms:created>
  <dcterms:modified xsi:type="dcterms:W3CDTF">2016-08-22T21:04:23Z</dcterms:modified>
</cp:coreProperties>
</file>