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1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3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4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7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7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3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39F8-8FE7-4A2C-A2B0-7CCDE32B537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AB3AC-E71B-40BA-8BDD-E97CD05E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T’es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branché</a:t>
            </a:r>
            <a:r>
              <a:rPr lang="en-US" dirty="0" smtClean="0">
                <a:latin typeface="Arial Black" panose="020B0A04020102020204" pitchFamily="34" charset="0"/>
              </a:rPr>
              <a:t>?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latin typeface="Arial Black" panose="020B0A04020102020204" pitchFamily="34" charset="0"/>
              </a:rPr>
              <a:t>Fr3H – CULTURE Unité1B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4920"/>
          </a:xfrm>
        </p:spPr>
        <p:txBody>
          <a:bodyPr/>
          <a:lstStyle/>
          <a:p>
            <a:pPr algn="ctr"/>
            <a:r>
              <a:rPr lang="en-US" dirty="0" err="1" smtClean="0">
                <a:latin typeface="Arial Black" panose="020B0A04020102020204" pitchFamily="34" charset="0"/>
              </a:rPr>
              <a:t>L’enfance</a:t>
            </a:r>
            <a:r>
              <a:rPr lang="en-US" dirty="0" smtClean="0">
                <a:latin typeface="Arial Black" panose="020B0A04020102020204" pitchFamily="34" charset="0"/>
              </a:rPr>
              <a:t> en France p.30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(= childhood in France)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86" y="1164920"/>
            <a:ext cx="12054214" cy="5693079"/>
          </a:xfrm>
        </p:spPr>
        <p:txBody>
          <a:bodyPr>
            <a:noAutofit/>
          </a:bodyPr>
          <a:lstStyle/>
          <a:p>
            <a:r>
              <a:rPr lang="en-US" sz="1600" dirty="0" smtClean="0"/>
              <a:t>In France, the number of births is rising to 2.02 children per mother</a:t>
            </a:r>
          </a:p>
          <a:p>
            <a:r>
              <a:rPr lang="en-US" sz="1600" dirty="0" smtClean="0"/>
              <a:t>More than 50% of births are out of wedlock</a:t>
            </a:r>
          </a:p>
          <a:p>
            <a:r>
              <a:rPr lang="en-US" sz="1600" dirty="0" smtClean="0"/>
              <a:t>Moreover, 50% of parents are divorced.</a:t>
            </a:r>
          </a:p>
          <a:p>
            <a:r>
              <a:rPr lang="en-US" sz="1600" dirty="0" smtClean="0"/>
              <a:t>In order to respond to these social changes, the State heavily subsidizes any childcare workers and home-based nannies for kids aged 0-2 years, towns and cities are increasing the number of day care facilities and child minding facilities to look after kids while their moms work</a:t>
            </a:r>
          </a:p>
          <a:p>
            <a:r>
              <a:rPr lang="en-US" sz="1600" dirty="0" smtClean="0"/>
              <a:t>At the age of 3 years, kids go to school</a:t>
            </a:r>
          </a:p>
          <a:p>
            <a:r>
              <a:rPr lang="en-US" sz="1600" dirty="0" smtClean="0"/>
              <a:t>Since 1980 six times as many kids over the age of 5 are obese today</a:t>
            </a:r>
          </a:p>
          <a:p>
            <a:r>
              <a:rPr lang="en-US" sz="1600" dirty="0" smtClean="0"/>
              <a:t>More than 70% of kids aged 8-10 years play sports, but often individual sports</a:t>
            </a:r>
          </a:p>
          <a:p>
            <a:r>
              <a:rPr lang="en-US" sz="1600" dirty="0" smtClean="0"/>
              <a:t>Kids spend more time in front of the TV than they do in class and start adolescence earlier</a:t>
            </a:r>
            <a:endParaRPr lang="en-US" sz="1600" dirty="0"/>
          </a:p>
          <a:p>
            <a:pPr marL="0" indent="0">
              <a:buNone/>
            </a:pPr>
            <a:r>
              <a:rPr lang="en-US" sz="1600" b="1" u="sng" dirty="0" smtClean="0"/>
              <a:t>Expressions:</a:t>
            </a:r>
          </a:p>
          <a:p>
            <a:r>
              <a:rPr lang="en-US" sz="1600" b="1" dirty="0" smtClean="0"/>
              <a:t>Le </a:t>
            </a:r>
            <a:r>
              <a:rPr lang="en-US" sz="1600" b="1" dirty="0" err="1" smtClean="0"/>
              <a:t>berceau</a:t>
            </a:r>
            <a:r>
              <a:rPr lang="en-US" sz="1600" b="1" dirty="0" smtClean="0"/>
              <a:t> de son </a:t>
            </a:r>
            <a:r>
              <a:rPr lang="en-US" sz="1600" b="1" dirty="0" err="1" smtClean="0"/>
              <a:t>enfance</a:t>
            </a:r>
            <a:r>
              <a:rPr lang="en-US" sz="1600" b="1" dirty="0" smtClean="0"/>
              <a:t> </a:t>
            </a:r>
            <a:r>
              <a:rPr lang="en-US" sz="1600" dirty="0" smtClean="0"/>
              <a:t>(= that is where he grew up)</a:t>
            </a:r>
          </a:p>
          <a:p>
            <a:r>
              <a:rPr lang="en-US" sz="1600" b="1" dirty="0" err="1" smtClean="0"/>
              <a:t>C’est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l’enfance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l’art</a:t>
            </a:r>
            <a:r>
              <a:rPr lang="en-US" sz="1600" b="1" dirty="0" smtClean="0"/>
              <a:t> </a:t>
            </a:r>
            <a:r>
              <a:rPr lang="en-US" sz="1600" dirty="0" smtClean="0"/>
              <a:t>(= its really simple)</a:t>
            </a:r>
          </a:p>
          <a:p>
            <a:r>
              <a:rPr lang="en-US" sz="1600" b="1" dirty="0" err="1" smtClean="0"/>
              <a:t>C’est</a:t>
            </a:r>
            <a:r>
              <a:rPr lang="en-US" sz="1600" b="1" dirty="0" smtClean="0"/>
              <a:t> un </a:t>
            </a:r>
            <a:r>
              <a:rPr lang="en-US" sz="1600" b="1" dirty="0" err="1" smtClean="0"/>
              <a:t>jeu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d’enfant</a:t>
            </a:r>
            <a:r>
              <a:rPr lang="en-US" sz="1600" b="1" dirty="0" smtClean="0"/>
              <a:t> </a:t>
            </a:r>
            <a:r>
              <a:rPr lang="en-US" sz="1600" dirty="0" smtClean="0"/>
              <a:t>(= it’s real easy to do)</a:t>
            </a:r>
          </a:p>
          <a:p>
            <a:r>
              <a:rPr lang="en-US" sz="1600" b="1" dirty="0" smtClean="0"/>
              <a:t>Il a </a:t>
            </a:r>
            <a:r>
              <a:rPr lang="en-US" sz="1600" b="1" dirty="0" err="1" smtClean="0"/>
              <a:t>replongé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l’enfance</a:t>
            </a:r>
            <a:r>
              <a:rPr lang="en-US" sz="1600" b="1" dirty="0" smtClean="0"/>
              <a:t> </a:t>
            </a:r>
            <a:r>
              <a:rPr lang="en-US" sz="1600" dirty="0" smtClean="0"/>
              <a:t>(= he’s acting like a child)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>
                <a:latin typeface="Arial Black" panose="020B0A04020102020204" pitchFamily="34" charset="0"/>
              </a:rPr>
              <a:t>VOCAB:</a:t>
            </a:r>
          </a:p>
          <a:p>
            <a:pPr marL="0" indent="0">
              <a:buNone/>
            </a:pPr>
            <a:r>
              <a:rPr lang="en-US" sz="1600" dirty="0" smtClean="0">
                <a:latin typeface="Arial Black" panose="020B0A04020102020204" pitchFamily="34" charset="0"/>
              </a:rPr>
              <a:t>La naissance, hors, </a:t>
            </a:r>
            <a:r>
              <a:rPr lang="en-US" sz="1600" dirty="0" err="1" smtClean="0">
                <a:latin typeface="Arial Black" panose="020B0A04020102020204" pitchFamily="34" charset="0"/>
              </a:rPr>
              <a:t>subventionner</a:t>
            </a:r>
            <a:r>
              <a:rPr lang="en-US" sz="1600" dirty="0" smtClean="0">
                <a:latin typeface="Arial Black" panose="020B0A04020102020204" pitchFamily="34" charset="0"/>
              </a:rPr>
              <a:t>, les ‘</a:t>
            </a:r>
            <a:r>
              <a:rPr lang="en-US" sz="1600" dirty="0" err="1" smtClean="0">
                <a:latin typeface="Arial Black" panose="020B0A04020102020204" pitchFamily="34" charset="0"/>
              </a:rPr>
              <a:t>nousnous</a:t>
            </a:r>
            <a:r>
              <a:rPr lang="en-US" sz="1600" dirty="0" smtClean="0">
                <a:latin typeface="Arial Black" panose="020B0A04020102020204" pitchFamily="34" charset="0"/>
              </a:rPr>
              <a:t>’, à domicile, obese, </a:t>
            </a:r>
            <a:r>
              <a:rPr lang="en-US" sz="1600" dirty="0" err="1" smtClean="0">
                <a:latin typeface="Arial Black" panose="020B0A04020102020204" pitchFamily="34" charset="0"/>
              </a:rPr>
              <a:t>lier</a:t>
            </a:r>
            <a:endParaRPr lang="en-US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3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5024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latin typeface="Arial Black" panose="020B0A04020102020204" pitchFamily="34" charset="0"/>
              </a:rPr>
              <a:t>Famille</a:t>
            </a:r>
            <a:r>
              <a:rPr lang="en-US" dirty="0" smtClean="0">
                <a:latin typeface="Arial Black" panose="020B0A04020102020204" pitchFamily="34" charset="0"/>
              </a:rPr>
              <a:t> p.30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(= family)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5025"/>
            <a:ext cx="12192000" cy="564297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Even though the French claim to be strongly tied to their families, the traditional model of family has evolved considerably</a:t>
            </a:r>
          </a:p>
          <a:p>
            <a:r>
              <a:rPr lang="en-US" dirty="0" smtClean="0"/>
              <a:t>Approximately 80% of adults living in couples are married with about 270,000 marriages per year</a:t>
            </a:r>
          </a:p>
          <a:p>
            <a:r>
              <a:rPr lang="en-US" dirty="0" smtClean="0"/>
              <a:t>Opposing marriage is UNION LIBRE (= civil union) which counts for more than 3 million couples</a:t>
            </a:r>
          </a:p>
          <a:p>
            <a:r>
              <a:rPr lang="en-US" dirty="0" smtClean="0"/>
              <a:t>Today, 1 out of every 5 couples is not married and </a:t>
            </a:r>
            <a:r>
              <a:rPr lang="en-US" dirty="0" smtClean="0"/>
              <a:t>in 50% of cases, the </a:t>
            </a:r>
            <a:r>
              <a:rPr lang="en-US" dirty="0" smtClean="0"/>
              <a:t>first child is often born out of wedlock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Arial Black" panose="020B0A04020102020204" pitchFamily="34" charset="0"/>
              </a:rPr>
              <a:t>PACS</a:t>
            </a:r>
            <a:r>
              <a:rPr lang="en-US" dirty="0" smtClean="0">
                <a:latin typeface="Arial Black" panose="020B0A04020102020204" pitchFamily="34" charset="0"/>
              </a:rPr>
              <a:t> (</a:t>
            </a:r>
            <a:r>
              <a:rPr lang="en-US" b="1" u="sng" dirty="0" err="1" smtClean="0">
                <a:latin typeface="Arial Black" panose="020B0A04020102020204" pitchFamily="34" charset="0"/>
              </a:rPr>
              <a:t>P</a:t>
            </a:r>
            <a:r>
              <a:rPr lang="en-US" dirty="0" err="1" smtClean="0">
                <a:latin typeface="Arial Black" panose="020B0A04020102020204" pitchFamily="34" charset="0"/>
              </a:rPr>
              <a:t>acte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b="1" u="sng" dirty="0" smtClean="0">
                <a:latin typeface="Arial Black" panose="020B0A04020102020204" pitchFamily="34" charset="0"/>
              </a:rPr>
              <a:t>C</a:t>
            </a:r>
            <a:r>
              <a:rPr lang="en-US" dirty="0" smtClean="0">
                <a:latin typeface="Arial Black" panose="020B0A04020102020204" pitchFamily="34" charset="0"/>
              </a:rPr>
              <a:t>ivil de </a:t>
            </a:r>
            <a:r>
              <a:rPr lang="en-US" b="1" u="sng" dirty="0" err="1" smtClean="0">
                <a:latin typeface="Arial Black" panose="020B0A04020102020204" pitchFamily="34" charset="0"/>
              </a:rPr>
              <a:t>S</a:t>
            </a:r>
            <a:r>
              <a:rPr lang="en-US" dirty="0" err="1" smtClean="0">
                <a:latin typeface="Arial Black" panose="020B0A04020102020204" pitchFamily="34" charset="0"/>
              </a:rPr>
              <a:t>olidarité</a:t>
            </a:r>
            <a:r>
              <a:rPr lang="en-US" dirty="0" smtClean="0">
                <a:latin typeface="Arial Black" panose="020B0A04020102020204" pitchFamily="34" charset="0"/>
              </a:rPr>
              <a:t>) </a:t>
            </a:r>
            <a:r>
              <a:rPr lang="en-US" dirty="0" smtClean="0"/>
              <a:t>was established in 1999 as a form of legal contract of union between two people of different or same sex. </a:t>
            </a:r>
          </a:p>
          <a:p>
            <a:r>
              <a:rPr lang="en-US" dirty="0" smtClean="0"/>
              <a:t>Today there is 1 PACS for every 2 traditional marriages</a:t>
            </a:r>
          </a:p>
          <a:p>
            <a:r>
              <a:rPr lang="en-US" dirty="0" smtClean="0"/>
              <a:t>The number of single parent families with one or more kids (20% of kids live in single parent households) continues to rise: there are 1.8 million single parent families usually due to separation or divorce</a:t>
            </a:r>
          </a:p>
          <a:p>
            <a:r>
              <a:rPr lang="en-US" dirty="0" smtClean="0"/>
              <a:t>In fact 1 out of </a:t>
            </a:r>
            <a:r>
              <a:rPr lang="en-US" smtClean="0"/>
              <a:t>every </a:t>
            </a:r>
            <a:r>
              <a:rPr lang="en-US" smtClean="0"/>
              <a:t>2 </a:t>
            </a:r>
            <a:r>
              <a:rPr lang="en-US" dirty="0" smtClean="0"/>
              <a:t>marriages ends in divorce.</a:t>
            </a:r>
          </a:p>
          <a:p>
            <a:r>
              <a:rPr lang="en-US" dirty="0" smtClean="0"/>
              <a:t>Remarriage gives rise to reconstituted families with step siblings living together under one roof</a:t>
            </a:r>
          </a:p>
          <a:p>
            <a:r>
              <a:rPr lang="en-US" dirty="0" smtClean="0"/>
              <a:t>There are also more than 8 million single people. Choosing to live alone is truly becoming a growing social phenomenon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VOCAB: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PACS, </a:t>
            </a:r>
            <a:r>
              <a:rPr lang="en-US" dirty="0" err="1" smtClean="0">
                <a:latin typeface="Arial Black" panose="020B0A04020102020204" pitchFamily="34" charset="0"/>
              </a:rPr>
              <a:t>contractuel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cesser</a:t>
            </a:r>
            <a:r>
              <a:rPr lang="en-US" dirty="0" smtClean="0">
                <a:latin typeface="Arial Black" panose="020B0A04020102020204" pitchFamily="34" charset="0"/>
              </a:rPr>
              <a:t> de (+ </a:t>
            </a:r>
            <a:r>
              <a:rPr lang="en-US" dirty="0" err="1" smtClean="0">
                <a:latin typeface="Arial Black" panose="020B0A04020102020204" pitchFamily="34" charset="0"/>
              </a:rPr>
              <a:t>infin</a:t>
            </a:r>
            <a:r>
              <a:rPr lang="en-US" dirty="0" smtClean="0">
                <a:latin typeface="Arial Black" panose="020B0A04020102020204" pitchFamily="34" charset="0"/>
              </a:rPr>
              <a:t>), augmenter, </a:t>
            </a:r>
            <a:r>
              <a:rPr lang="en-US" dirty="0" err="1" smtClean="0">
                <a:latin typeface="Arial Black" panose="020B0A04020102020204" pitchFamily="34" charset="0"/>
              </a:rPr>
              <a:t>célibataire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6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7827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La </a:t>
            </a:r>
            <a:r>
              <a:rPr lang="en-US" sz="3600" dirty="0" err="1" smtClean="0">
                <a:latin typeface="Arial Black" panose="020B0A04020102020204" pitchFamily="34" charset="0"/>
              </a:rPr>
              <a:t>Francophonie</a:t>
            </a:r>
            <a:r>
              <a:rPr lang="en-US" sz="3600" dirty="0" smtClean="0">
                <a:latin typeface="Arial Black" panose="020B0A04020102020204" pitchFamily="34" charset="0"/>
              </a:rPr>
              <a:t>: Les </a:t>
            </a:r>
            <a:r>
              <a:rPr lang="en-US" sz="3600" dirty="0" err="1" smtClean="0">
                <a:latin typeface="Arial Black" panose="020B0A04020102020204" pitchFamily="34" charset="0"/>
              </a:rPr>
              <a:t>Familles</a:t>
            </a:r>
            <a:r>
              <a:rPr lang="en-US" sz="3600" dirty="0" smtClean="0">
                <a:latin typeface="Arial Black" panose="020B0A04020102020204" pitchFamily="34" charset="0"/>
              </a:rPr>
              <a:t> en </a:t>
            </a:r>
            <a:r>
              <a:rPr lang="en-US" sz="3600" dirty="0" err="1" smtClean="0">
                <a:latin typeface="Arial Black" panose="020B0A04020102020204" pitchFamily="34" charset="0"/>
              </a:rPr>
              <a:t>Afrique</a:t>
            </a:r>
            <a:r>
              <a:rPr lang="en-US" sz="3600" dirty="0" smtClean="0">
                <a:latin typeface="Arial Black" panose="020B0A04020102020204" pitchFamily="34" charset="0"/>
              </a:rPr>
              <a:t> p.31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(= The French-Speaking World: Families in Africa)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5336"/>
            <a:ext cx="12192000" cy="54926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the majority of African countries, family structure is determined by traditional values</a:t>
            </a:r>
          </a:p>
          <a:p>
            <a:r>
              <a:rPr lang="en-US" dirty="0" smtClean="0"/>
              <a:t>The father is head of household: it falls to him to work to provide for his family</a:t>
            </a:r>
          </a:p>
          <a:p>
            <a:r>
              <a:rPr lang="en-US" dirty="0" smtClean="0"/>
              <a:t>The mother is in charge of domestic chores, especially raising children and teaching them the values of their culture</a:t>
            </a:r>
          </a:p>
          <a:p>
            <a:r>
              <a:rPr lang="en-US" dirty="0" smtClean="0"/>
              <a:t>Sometimes, in contrast to the western notion of a nuclear family, African families  are often extended families: often, grandparents, sometimes, uncles, aunts and cousins all live under the same roof</a:t>
            </a:r>
          </a:p>
          <a:p>
            <a:r>
              <a:rPr lang="en-US" dirty="0" smtClean="0"/>
              <a:t>The notion of family has a communal sense where ethnic groups or even the inhabitants of a village make up a macrocosm of a family</a:t>
            </a:r>
          </a:p>
          <a:p>
            <a:r>
              <a:rPr lang="en-US" dirty="0" smtClean="0"/>
              <a:t>Polygamy is also practiced by certain ethnic and religious groups, which is more or less accepted by the younger generation</a:t>
            </a:r>
          </a:p>
          <a:p>
            <a:r>
              <a:rPr lang="en-US" dirty="0" smtClean="0"/>
              <a:t>Family values are different in relation to differing socioeconomic, religious and cultural situations in African nations</a:t>
            </a:r>
          </a:p>
          <a:p>
            <a:r>
              <a:rPr lang="en-US" dirty="0" smtClean="0"/>
              <a:t>Younger generations both men and women tend to favor education and economic success</a:t>
            </a:r>
          </a:p>
          <a:p>
            <a:r>
              <a:rPr lang="en-US" dirty="0" smtClean="0"/>
              <a:t>These younger generations are changing traditional values: African families are also familiar with divorce, single parent families and reconstituted families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VOCAB: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Incomber</a:t>
            </a:r>
            <a:r>
              <a:rPr lang="en-US" dirty="0" smtClean="0">
                <a:latin typeface="Arial Black" panose="020B0A04020102020204" pitchFamily="34" charset="0"/>
              </a:rPr>
              <a:t> à, les </a:t>
            </a:r>
            <a:r>
              <a:rPr lang="en-US" dirty="0" err="1" smtClean="0">
                <a:latin typeface="Arial Black" panose="020B0A04020102020204" pitchFamily="34" charset="0"/>
              </a:rPr>
              <a:t>tâches</a:t>
            </a:r>
            <a:r>
              <a:rPr lang="en-US" dirty="0" smtClean="0">
                <a:latin typeface="Arial Black" panose="020B0A04020102020204" pitchFamily="34" charset="0"/>
              </a:rPr>
              <a:t> (f), </a:t>
            </a:r>
            <a:r>
              <a:rPr lang="en-US" dirty="0" err="1" smtClean="0">
                <a:latin typeface="Arial Black" panose="020B0A04020102020204" pitchFamily="34" charset="0"/>
              </a:rPr>
              <a:t>inculquer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élargi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privilégier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481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La </a:t>
            </a:r>
            <a:r>
              <a:rPr lang="en-US" sz="3200" dirty="0" err="1" smtClean="0">
                <a:latin typeface="Arial Black" panose="020B0A04020102020204" pitchFamily="34" charset="0"/>
              </a:rPr>
              <a:t>région</a:t>
            </a:r>
            <a:r>
              <a:rPr lang="en-US" sz="3200" dirty="0" smtClean="0">
                <a:latin typeface="Arial Black" panose="020B0A04020102020204" pitchFamily="34" charset="0"/>
              </a:rPr>
              <a:t> PACA </a:t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(</a:t>
            </a:r>
            <a:r>
              <a:rPr lang="en-US" sz="3200" u="sng" dirty="0" smtClean="0">
                <a:latin typeface="Arial Black" panose="020B0A04020102020204" pitchFamily="34" charset="0"/>
              </a:rPr>
              <a:t>P</a:t>
            </a:r>
            <a:r>
              <a:rPr lang="en-US" sz="3200" dirty="0" smtClean="0">
                <a:latin typeface="Arial Black" panose="020B0A04020102020204" pitchFamily="34" charset="0"/>
              </a:rPr>
              <a:t>rovence-</a:t>
            </a:r>
            <a:r>
              <a:rPr lang="en-US" sz="3200" u="sng" dirty="0" err="1" smtClean="0">
                <a:latin typeface="Arial Black" panose="020B0A04020102020204" pitchFamily="34" charset="0"/>
              </a:rPr>
              <a:t>A</a:t>
            </a:r>
            <a:r>
              <a:rPr lang="en-US" sz="3200" dirty="0" err="1" smtClean="0">
                <a:latin typeface="Arial Black" panose="020B0A04020102020204" pitchFamily="34" charset="0"/>
              </a:rPr>
              <a:t>lpes</a:t>
            </a:r>
            <a:r>
              <a:rPr lang="en-US" sz="3200" dirty="0" smtClean="0">
                <a:latin typeface="Arial Black" panose="020B0A04020102020204" pitchFamily="34" charset="0"/>
              </a:rPr>
              <a:t>-</a:t>
            </a:r>
            <a:r>
              <a:rPr lang="en-US" sz="3200" u="sng" dirty="0" smtClean="0">
                <a:latin typeface="Arial Black" panose="020B0A04020102020204" pitchFamily="34" charset="0"/>
              </a:rPr>
              <a:t>C</a:t>
            </a:r>
            <a:r>
              <a:rPr lang="en-US" sz="3200" dirty="0" smtClean="0">
                <a:latin typeface="Arial Black" panose="020B0A04020102020204" pitchFamily="34" charset="0"/>
              </a:rPr>
              <a:t>ôte d’</a:t>
            </a:r>
            <a:r>
              <a:rPr lang="en-US" sz="3200" u="sng" dirty="0" smtClean="0">
                <a:latin typeface="Arial Black" panose="020B0A04020102020204" pitchFamily="34" charset="0"/>
              </a:rPr>
              <a:t>A</a:t>
            </a:r>
            <a:r>
              <a:rPr lang="en-US" sz="3200" dirty="0" smtClean="0">
                <a:latin typeface="Arial Black" panose="020B0A04020102020204" pitchFamily="34" charset="0"/>
              </a:rPr>
              <a:t>zur)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816"/>
            <a:ext cx="12192000" cy="574318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 the song says so well: ‘there is sky, sun and sea”</a:t>
            </a:r>
          </a:p>
          <a:p>
            <a:r>
              <a:rPr lang="en-US" dirty="0" smtClean="0"/>
              <a:t>Immortalized landscapes thanks to Van Gogh and Cézanne, mythical towns such as Nice, Cannes and St Tropez</a:t>
            </a:r>
          </a:p>
          <a:p>
            <a:r>
              <a:rPr lang="en-US" dirty="0" smtClean="0"/>
              <a:t>Marseille is the second largest city in </a:t>
            </a:r>
            <a:r>
              <a:rPr lang="en-US" dirty="0"/>
              <a:t>F</a:t>
            </a:r>
            <a:r>
              <a:rPr lang="en-US" dirty="0" smtClean="0"/>
              <a:t>rance and one of the oldest ports in Europe (founded in 600 BC). It is a cosmopolitan city and symbolizes the link between France and the Mediterranean world, </a:t>
            </a:r>
            <a:r>
              <a:rPr lang="en-US" dirty="0" err="1" smtClean="0"/>
              <a:t>maghrébin</a:t>
            </a:r>
            <a:r>
              <a:rPr lang="en-US" dirty="0" smtClean="0"/>
              <a:t> (Morocco, Algeria &amp; Tunisia), African and the Near East.</a:t>
            </a:r>
          </a:p>
          <a:p>
            <a:r>
              <a:rPr lang="en-US" dirty="0" smtClean="0"/>
              <a:t>The PACA region also has a noticeable accent made famous by the movies and legendary actors  (</a:t>
            </a:r>
            <a:r>
              <a:rPr lang="en-US" dirty="0" err="1" smtClean="0"/>
              <a:t>Raimu</a:t>
            </a:r>
            <a:r>
              <a:rPr lang="en-US" dirty="0" smtClean="0"/>
              <a:t>, </a:t>
            </a:r>
            <a:r>
              <a:rPr lang="en-US" dirty="0" err="1" smtClean="0"/>
              <a:t>Fernandel</a:t>
            </a:r>
            <a:r>
              <a:rPr lang="en-US" dirty="0" smtClean="0"/>
              <a:t>, Daniel Auteuil)</a:t>
            </a:r>
          </a:p>
          <a:p>
            <a:r>
              <a:rPr lang="en-US" dirty="0" smtClean="0"/>
              <a:t>The region was made famous by writers such as Marcel </a:t>
            </a:r>
            <a:r>
              <a:rPr lang="en-US" dirty="0" err="1" smtClean="0"/>
              <a:t>Pagnol</a:t>
            </a:r>
            <a:r>
              <a:rPr lang="en-US" dirty="0" smtClean="0"/>
              <a:t>, by artists both French and foreign who linked their name to this area: Picasso, Matisse, Colette, F. Scott Fitzgerald, Françoise Sagan, Brigitte Bardot, Alfred Hitchcock, Winston Churchill.</a:t>
            </a:r>
          </a:p>
          <a:p>
            <a:r>
              <a:rPr lang="en-US" dirty="0" smtClean="0"/>
              <a:t>And of course, the Côte d’Azur is also one of the favorite haunts for international stars and celebrities today</a:t>
            </a:r>
          </a:p>
          <a:p>
            <a:r>
              <a:rPr lang="en-US" dirty="0" smtClean="0"/>
              <a:t>Beyond being a legend, the PACA region is also the 3</a:t>
            </a:r>
            <a:r>
              <a:rPr lang="en-US" baseline="30000" dirty="0" smtClean="0"/>
              <a:t>rd</a:t>
            </a:r>
            <a:r>
              <a:rPr lang="en-US" dirty="0" smtClean="0"/>
              <a:t> most dynamic region in France: a center for scientific research (Nice), university center (Aix-Marseille), chemical and petrochemical industry (Marseille), digital industry (Nice), aeronautical industry (</a:t>
            </a:r>
            <a:r>
              <a:rPr lang="en-US" dirty="0" err="1" smtClean="0"/>
              <a:t>Vallée</a:t>
            </a:r>
            <a:r>
              <a:rPr lang="en-US" dirty="0" smtClean="0"/>
              <a:t> du Rhône), luxury goods (the perfumeries of Grasse) and agriculture (vineyards and fruit growing)</a:t>
            </a:r>
          </a:p>
          <a:p>
            <a:r>
              <a:rPr lang="en-US" dirty="0" smtClean="0"/>
              <a:t>Don’t forget tourism with the ocean and landscapes (</a:t>
            </a:r>
            <a:r>
              <a:rPr lang="en-US" dirty="0" err="1" smtClean="0"/>
              <a:t>Alpes</a:t>
            </a:r>
            <a:r>
              <a:rPr lang="en-US" dirty="0" smtClean="0"/>
              <a:t> de haute </a:t>
            </a:r>
            <a:r>
              <a:rPr lang="en-US" dirty="0"/>
              <a:t>P</a:t>
            </a:r>
            <a:r>
              <a:rPr lang="en-US" dirty="0" smtClean="0"/>
              <a:t>rovence, </a:t>
            </a:r>
            <a:r>
              <a:rPr lang="en-US" dirty="0" err="1" smtClean="0"/>
              <a:t>Montatne</a:t>
            </a:r>
            <a:r>
              <a:rPr lang="en-US" dirty="0" smtClean="0"/>
              <a:t> de la Sainte </a:t>
            </a:r>
            <a:r>
              <a:rPr lang="en-US" dirty="0" err="1" smtClean="0"/>
              <a:t>Victoire</a:t>
            </a:r>
            <a:r>
              <a:rPr lang="en-US" dirty="0" smtClean="0"/>
              <a:t>, the </a:t>
            </a:r>
            <a:r>
              <a:rPr lang="en-US" dirty="0" err="1" smtClean="0"/>
              <a:t>Lubéron</a:t>
            </a:r>
            <a:r>
              <a:rPr lang="en-US" dirty="0" smtClean="0"/>
              <a:t> area), its beautiful villages (St Paul de </a:t>
            </a:r>
            <a:r>
              <a:rPr lang="en-US" dirty="0" err="1"/>
              <a:t>V</a:t>
            </a:r>
            <a:r>
              <a:rPr lang="en-US" dirty="0" err="1" smtClean="0"/>
              <a:t>ence</a:t>
            </a:r>
            <a:r>
              <a:rPr lang="en-US" dirty="0" smtClean="0"/>
              <a:t>, St Tropez) and also luxury tourism (Cannes, Nice, Antibes)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VOCAB: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latin typeface="Arial Black" panose="020B0A04020102020204" pitchFamily="34" charset="0"/>
              </a:rPr>
              <a:t>Proche</a:t>
            </a:r>
            <a:r>
              <a:rPr lang="en-US" dirty="0" smtClean="0">
                <a:latin typeface="Arial Black" panose="020B0A04020102020204" pitchFamily="34" charset="0"/>
              </a:rPr>
              <a:t> Orient,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vedette</a:t>
            </a:r>
            <a:r>
              <a:rPr lang="en-US" dirty="0" smtClean="0">
                <a:latin typeface="Arial Black" panose="020B0A04020102020204" pitchFamily="34" charset="0"/>
              </a:rPr>
              <a:t>, au-</a:t>
            </a:r>
            <a:r>
              <a:rPr lang="en-US" dirty="0" err="1" smtClean="0">
                <a:latin typeface="Arial Black" panose="020B0A04020102020204" pitchFamily="34" charset="0"/>
              </a:rPr>
              <a:t>delà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numérique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2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960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T’es branché? 3</vt:lpstr>
      <vt:lpstr>L’enfance en France p.30 (= childhood in France)</vt:lpstr>
      <vt:lpstr>La Famille p.30 (= family)</vt:lpstr>
      <vt:lpstr>La Francophonie: Les Familles en Afrique p.31 (= The French-Speaking World: Families in Africa)</vt:lpstr>
      <vt:lpstr>La région PACA  (Provence-Alpes-Côte d’Azur)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T’es branché? 3</dc:title>
  <dc:creator>Oliver, Robin</dc:creator>
  <cp:lastModifiedBy>Oliver, Robin</cp:lastModifiedBy>
  <cp:revision>10</cp:revision>
  <dcterms:created xsi:type="dcterms:W3CDTF">2016-09-28T13:26:33Z</dcterms:created>
  <dcterms:modified xsi:type="dcterms:W3CDTF">2016-09-28T18:45:15Z</dcterms:modified>
</cp:coreProperties>
</file>