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99FF33"/>
    <a:srgbClr val="FFFF99"/>
    <a:srgbClr val="CC0066"/>
    <a:srgbClr val="FF5050"/>
    <a:srgbClr val="FF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0929"/>
  </p:normalViewPr>
  <p:slideViewPr>
    <p:cSldViewPr>
      <p:cViewPr varScale="1">
        <p:scale>
          <a:sx n="69" d="100"/>
          <a:sy n="69" d="100"/>
        </p:scale>
        <p:origin x="15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74EDDE-386F-40C6-8553-7C8BE70E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40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5223F3-C200-43E3-8DAC-EEE5D3D9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6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019BA-2825-43FA-9729-F277E418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3281-9FA8-4755-B7C3-CB00485BE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2C05-401F-43E7-AADB-EC8C20F3B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56A3-D7C8-4CA5-AFBE-779A2DC28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80C8E-FA6D-4E8F-A020-424B793A7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F01CC-5A4E-4A3D-8F86-7B7EADDF6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5263-C42D-46BF-B759-DE03BB984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4CF0-E2A4-4C15-B5D2-457B12942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11BE3-30A1-43D1-85B2-91FB56F03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F154E-5C80-4BF8-AC1F-D77533F39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7BCED-0150-4E80-8634-4AC1D15F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FF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1800" y="6400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r>
              <a:rPr lang="en-US"/>
              <a:t>M.K.Klamer_2000_Revised 2002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FF5887-A391-4068-857A-9C15CC6CE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19.xml"/><Relationship Id="rId18" Type="http://schemas.openxmlformats.org/officeDocument/2006/relationships/slide" Target="slide17.xml"/><Relationship Id="rId26" Type="http://schemas.openxmlformats.org/officeDocument/2006/relationships/slide" Target="slide21.xml"/><Relationship Id="rId3" Type="http://schemas.openxmlformats.org/officeDocument/2006/relationships/slide" Target="slide43.xml"/><Relationship Id="rId21" Type="http://schemas.openxmlformats.org/officeDocument/2006/relationships/slide" Target="slide3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47.xml"/><Relationship Id="rId25" Type="http://schemas.openxmlformats.org/officeDocument/2006/relationships/slide" Target="slide51.xml"/><Relationship Id="rId2" Type="http://schemas.openxmlformats.org/officeDocument/2006/relationships/slide" Target="slide3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41.xml"/><Relationship Id="rId10" Type="http://schemas.openxmlformats.org/officeDocument/2006/relationships/slide" Target="slide35.xml"/><Relationship Id="rId19" Type="http://schemas.openxmlformats.org/officeDocument/2006/relationships/slide" Target="slide9.xml"/><Relationship Id="rId4" Type="http://schemas.openxmlformats.org/officeDocument/2006/relationships/slide" Target="slide33.xml"/><Relationship Id="rId9" Type="http://schemas.openxmlformats.org/officeDocument/2006/relationships/slide" Target="slide15.xml"/><Relationship Id="rId14" Type="http://schemas.openxmlformats.org/officeDocument/2006/relationships/slide" Target="slide11.xml"/><Relationship Id="rId22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3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3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3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54.xml"/><Relationship Id="rId2" Type="http://schemas.openxmlformats.org/officeDocument/2006/relationships/audio" Target="file:///\\MCCONNELLPLS02\VOL1\TEACHERS\Share\TechStaffDevelop\ppt_jeopardy_revised\jeopardy_finalmusic.wav" TargetMode="Externa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sound_files\gongshow_01.wa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slide" Target="slide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54275" name="Picture 11" descr="C:\WINDOWS\DESKTOP\download clipart\gate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743200" y="15240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WordArt 2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8077200" cy="16494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7200" b="1" kern="10">
                <a:ln w="381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Glowworm"/>
              </a:rPr>
              <a:t>Jeopardy</a:t>
            </a: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5943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TEB3 </a:t>
            </a:r>
            <a:r>
              <a:rPr lang="en-US" sz="3600" b="1" dirty="0" err="1" smtClean="0">
                <a:solidFill>
                  <a:srgbClr val="003399"/>
                </a:solidFill>
                <a:latin typeface="Benguiat Frisky" pitchFamily="66" charset="0"/>
              </a:rPr>
              <a:t>Unités</a:t>
            </a: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 4B &amp; 4C</a:t>
            </a:r>
            <a:endParaRPr lang="en-US" sz="3600" b="1" dirty="0" smtClean="0">
              <a:solidFill>
                <a:srgbClr val="003399"/>
              </a:solidFill>
              <a:latin typeface="Benguiat Frisky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avec</a:t>
            </a:r>
            <a:endParaRPr lang="en-US" sz="3600" b="1" dirty="0">
              <a:solidFill>
                <a:srgbClr val="003399"/>
              </a:solidFill>
              <a:latin typeface="Benguiat Frisky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3399"/>
                </a:solidFill>
                <a:latin typeface="Benguiat Frisky" pitchFamily="66" charset="0"/>
              </a:rPr>
              <a:t> </a:t>
            </a: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Monsieur </a:t>
            </a:r>
            <a:r>
              <a:rPr lang="en-US" sz="36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OLIVER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3399"/>
                </a:solidFill>
                <a:latin typeface="Benguiat Frisky" pitchFamily="66" charset="0"/>
              </a:rPr>
              <a:t>e</a:t>
            </a: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t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3399"/>
                </a:solidFill>
                <a:latin typeface="Benguiat Frisky" pitchFamily="66" charset="0"/>
              </a:rPr>
              <a:t>Madame </a:t>
            </a:r>
            <a:r>
              <a:rPr lang="en-US" sz="36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Mengata</a:t>
            </a:r>
            <a:endParaRPr lang="en-US" sz="3600" b="1" dirty="0">
              <a:solidFill>
                <a:srgbClr val="003399"/>
              </a:solidFill>
              <a:latin typeface="Arial Black" panose="020B0A04020102020204" pitchFamily="34" charset="0"/>
            </a:endParaRPr>
          </a:p>
        </p:txBody>
      </p:sp>
      <p:pic>
        <p:nvPicPr>
          <p:cNvPr id="54279" name="Picture 12" descr="C:\WINDOWS\Application Data\Microsoft\Media Catalog\Downloaded Clips\cl24\j009245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25193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866900" y="1869704"/>
            <a:ext cx="6096000" cy="2277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Arial Black" panose="020B0A04020102020204" pitchFamily="34" charset="0"/>
                <a:cs typeface="Calibri" pitchFamily="34" charset="0"/>
              </a:rPr>
              <a:t>Une</a:t>
            </a:r>
            <a:r>
              <a:rPr lang="en-US" sz="2800" b="1" dirty="0" smtClean="0">
                <a:latin typeface="Arial Black" panose="020B0A04020102020204" pitchFamily="34" charset="0"/>
                <a:cs typeface="Calibri" pitchFamily="34" charset="0"/>
              </a:rPr>
              <a:t> station de ski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5181600"/>
            <a:ext cx="2819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8198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0318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sorte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>
                <a:latin typeface="Arial Black" panose="020B0A04020102020204" pitchFamily="34" charset="0"/>
              </a:rPr>
              <a:t>chemin</a:t>
            </a:r>
            <a:r>
              <a:rPr lang="en-US" dirty="0">
                <a:latin typeface="Arial Black" panose="020B0A04020102020204" pitchFamily="34" charset="0"/>
              </a:rPr>
              <a:t> de </a:t>
            </a:r>
            <a:r>
              <a:rPr lang="en-US" dirty="0" err="1">
                <a:latin typeface="Arial Black" panose="020B0A04020102020204" pitchFamily="34" charset="0"/>
              </a:rPr>
              <a:t>fer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tiré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par des </a:t>
            </a:r>
            <a:r>
              <a:rPr lang="en-US" dirty="0" err="1">
                <a:latin typeface="Arial Black" panose="020B0A04020102020204" pitchFamily="34" charset="0"/>
              </a:rPr>
              <a:t>câbles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sur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voie</a:t>
            </a:r>
            <a:r>
              <a:rPr lang="en-US" dirty="0">
                <a:latin typeface="Arial Black" panose="020B0A04020102020204" pitchFamily="34" charset="0"/>
              </a:rPr>
              <a:t> en forte </a:t>
            </a:r>
            <a:r>
              <a:rPr lang="en-US" dirty="0" err="1">
                <a:latin typeface="Arial Black" panose="020B0A04020102020204" pitchFamily="34" charset="0"/>
              </a:rPr>
              <a:t>pente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429000" y="52578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9222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831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anose="020B0A04020102020204" pitchFamily="34" charset="0"/>
                <a:cs typeface="Calibri" pitchFamily="34" charset="0"/>
              </a:rPr>
              <a:t>Un </a:t>
            </a:r>
            <a:r>
              <a:rPr lang="en-US" sz="2800" b="1" dirty="0" err="1" smtClean="0">
                <a:latin typeface="Arial Black" panose="020B0A04020102020204" pitchFamily="34" charset="0"/>
                <a:cs typeface="Calibri" pitchFamily="34" charset="0"/>
              </a:rPr>
              <a:t>funiculaire</a:t>
            </a:r>
            <a:endParaRPr lang="en-US" sz="2800" b="1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10246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92387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</a:p>
          <a:p>
            <a:pPr marL="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L’acte</a:t>
            </a:r>
            <a:r>
              <a:rPr lang="en-US" dirty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déserter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ou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1270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277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 Black" panose="020B0A04020102020204" pitchFamily="34" charset="0"/>
              </a:rPr>
              <a:t>abandonner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12294" name="AutoShape 5" descr="Stationery"/>
          <p:cNvSpPr>
            <a:spLocks noChangeArrowheads="1"/>
          </p:cNvSpPr>
          <p:nvPr/>
        </p:nvSpPr>
        <p:spPr bwMode="auto">
          <a:xfrm>
            <a:off x="2971800" y="609600"/>
            <a:ext cx="36576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3855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 Black" panose="020B0A04020102020204" pitchFamily="34" charset="0"/>
              </a:rPr>
              <a:t>Question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Albertus Medium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Un bureau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petite </a:t>
            </a:r>
            <a:r>
              <a:rPr lang="en-US" dirty="0" err="1" smtClean="0">
                <a:latin typeface="Arial Black" panose="020B0A04020102020204" pitchFamily="34" charset="0"/>
              </a:rPr>
              <a:t>ambassade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dirigé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par un </a:t>
            </a:r>
            <a:r>
              <a:rPr lang="en-US" dirty="0" smtClean="0">
                <a:latin typeface="Arial Black" panose="020B0A04020102020204" pitchFamily="34" charset="0"/>
              </a:rPr>
              <a:t>consul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3318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277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anose="020B0A04020102020204" pitchFamily="34" charset="0"/>
              </a:rPr>
              <a:t>Un </a:t>
            </a:r>
            <a:r>
              <a:rPr lang="en-US" sz="2800" b="1" dirty="0" err="1" smtClean="0">
                <a:latin typeface="Arial Black" panose="020B0A04020102020204" pitchFamily="34" charset="0"/>
              </a:rPr>
              <a:t>consulat</a:t>
            </a:r>
            <a:endParaRPr lang="en-US" sz="2800" b="1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14342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5545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lbertus Medium" pitchFamily="34" charset="0"/>
              </a:rPr>
              <a:t>Question:</a:t>
            </a:r>
            <a:endParaRPr lang="en-US" sz="2800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Arial Black" panose="020B0A04020102020204" pitchFamily="34" charset="0"/>
              </a:rPr>
              <a:t>Demeurer</a:t>
            </a:r>
            <a:r>
              <a:rPr lang="en-US" dirty="0">
                <a:latin typeface="Arial Black" panose="020B0A04020102020204" pitchFamily="34" charset="0"/>
              </a:rPr>
              <a:t> un certain temps en un lieu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5366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81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30375" y="2720370"/>
            <a:ext cx="6096000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 smtClean="0">
                <a:latin typeface="Albertus Medium" pitchFamily="34" charset="0"/>
              </a:rPr>
              <a:t>:</a:t>
            </a:r>
            <a:r>
              <a:rPr lang="en-US" dirty="0"/>
              <a:t>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 Black" panose="020B0A04020102020204" pitchFamily="34" charset="0"/>
              </a:rPr>
              <a:t>Faire un </a:t>
            </a:r>
            <a:r>
              <a:rPr lang="en-US" dirty="0" err="1" smtClean="0">
                <a:latin typeface="Arial Black" panose="020B0A04020102020204" pitchFamily="34" charset="0"/>
              </a:rPr>
              <a:t>séjour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16390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64687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sz="2800" dirty="0" smtClean="0">
              <a:latin typeface="Albertus Medium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Être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immunisé</a:t>
            </a:r>
            <a:r>
              <a:rPr lang="en-US" dirty="0">
                <a:latin typeface="Arial Black" panose="020B0A04020102020204" pitchFamily="34" charset="0"/>
              </a:rPr>
              <a:t> par injection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429000" y="51816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7414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grpSp>
        <p:nvGrpSpPr>
          <p:cNvPr id="55299" name="Group 6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301" name="AutoShape 61"/>
            <p:cNvSpPr>
              <a:spLocks noChangeArrowheads="1"/>
            </p:cNvSpPr>
            <p:nvPr/>
          </p:nvSpPr>
          <p:spPr bwMode="auto">
            <a:xfrm>
              <a:off x="4656" y="0"/>
              <a:ext cx="1104" cy="720"/>
            </a:xfrm>
            <a:prstGeom prst="bevel">
              <a:avLst>
                <a:gd name="adj" fmla="val 12500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2" name="AutoShape 62"/>
            <p:cNvSpPr>
              <a:spLocks noChangeArrowheads="1"/>
            </p:cNvSpPr>
            <p:nvPr/>
          </p:nvSpPr>
          <p:spPr bwMode="auto">
            <a:xfrm>
              <a:off x="3456" y="0"/>
              <a:ext cx="1200" cy="720"/>
            </a:xfrm>
            <a:prstGeom prst="bevel">
              <a:avLst>
                <a:gd name="adj" fmla="val 12500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AutoShape 60"/>
            <p:cNvSpPr>
              <a:spLocks noChangeArrowheads="1"/>
            </p:cNvSpPr>
            <p:nvPr/>
          </p:nvSpPr>
          <p:spPr bwMode="auto">
            <a:xfrm>
              <a:off x="2256" y="0"/>
              <a:ext cx="1200" cy="720"/>
            </a:xfrm>
            <a:prstGeom prst="bevel">
              <a:avLst>
                <a:gd name="adj" fmla="val 12500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4" name="AutoShape 59"/>
            <p:cNvSpPr>
              <a:spLocks noChangeArrowheads="1"/>
            </p:cNvSpPr>
            <p:nvPr/>
          </p:nvSpPr>
          <p:spPr bwMode="auto">
            <a:xfrm>
              <a:off x="1104" y="0"/>
              <a:ext cx="1152" cy="720"/>
            </a:xfrm>
            <a:prstGeom prst="bevel">
              <a:avLst>
                <a:gd name="adj" fmla="val 12500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5" name="AutoShape 58"/>
            <p:cNvSpPr>
              <a:spLocks noChangeArrowheads="1"/>
            </p:cNvSpPr>
            <p:nvPr/>
          </p:nvSpPr>
          <p:spPr bwMode="auto">
            <a:xfrm>
              <a:off x="0" y="0"/>
              <a:ext cx="1104" cy="720"/>
            </a:xfrm>
            <a:prstGeom prst="bevel">
              <a:avLst>
                <a:gd name="adj" fmla="val 12500"/>
              </a:avLst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Rectangle 57"/>
            <p:cNvSpPr>
              <a:spLocks noChangeArrowheads="1"/>
            </p:cNvSpPr>
            <p:nvPr/>
          </p:nvSpPr>
          <p:spPr bwMode="auto">
            <a:xfrm>
              <a:off x="0" y="3552"/>
              <a:ext cx="5760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505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Rectangle 56"/>
            <p:cNvSpPr>
              <a:spLocks noChangeArrowheads="1"/>
            </p:cNvSpPr>
            <p:nvPr/>
          </p:nvSpPr>
          <p:spPr bwMode="auto">
            <a:xfrm>
              <a:off x="0" y="2832"/>
              <a:ext cx="576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33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Rectangle 55"/>
            <p:cNvSpPr>
              <a:spLocks noChangeArrowheads="1"/>
            </p:cNvSpPr>
            <p:nvPr/>
          </p:nvSpPr>
          <p:spPr bwMode="auto">
            <a:xfrm>
              <a:off x="0" y="2112"/>
              <a:ext cx="576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Rectangle 54"/>
            <p:cNvSpPr>
              <a:spLocks noChangeArrowheads="1"/>
            </p:cNvSpPr>
            <p:nvPr/>
          </p:nvSpPr>
          <p:spPr bwMode="auto">
            <a:xfrm>
              <a:off x="0" y="1392"/>
              <a:ext cx="5760" cy="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Rectangle 53"/>
            <p:cNvSpPr>
              <a:spLocks noChangeArrowheads="1"/>
            </p:cNvSpPr>
            <p:nvPr/>
          </p:nvSpPr>
          <p:spPr bwMode="auto">
            <a:xfrm>
              <a:off x="0" y="720"/>
              <a:ext cx="5760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2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311" name="Group 1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5342" name="Line 2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3" name="Line 5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4" name="Line 8"/>
              <p:cNvSpPr>
                <a:spLocks noChangeShapeType="1"/>
              </p:cNvSpPr>
              <p:nvPr/>
            </p:nvSpPr>
            <p:spPr bwMode="auto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5" name="Line 9"/>
              <p:cNvSpPr>
                <a:spLocks noChangeShapeType="1"/>
              </p:cNvSpPr>
              <p:nvPr/>
            </p:nvSpPr>
            <p:spPr bwMode="auto">
              <a:xfrm>
                <a:off x="4656" y="0"/>
                <a:ext cx="0" cy="4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6" name="Line 11"/>
              <p:cNvSpPr>
                <a:spLocks noChangeShapeType="1"/>
              </p:cNvSpPr>
              <p:nvPr/>
            </p:nvSpPr>
            <p:spPr bwMode="auto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7" name="Line 12"/>
              <p:cNvSpPr>
                <a:spLocks noChangeShapeType="1"/>
              </p:cNvSpPr>
              <p:nvPr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8" name="Line 13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9" name="Line 14"/>
              <p:cNvSpPr>
                <a:spLocks noChangeShapeType="1"/>
              </p:cNvSpPr>
              <p:nvPr/>
            </p:nvSpPr>
            <p:spPr bwMode="auto">
              <a:xfrm>
                <a:off x="0" y="355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0" name="Line 15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12" name="Text Box 17"/>
            <p:cNvSpPr txBox="1">
              <a:spLocks noChangeArrowheads="1"/>
            </p:cNvSpPr>
            <p:nvPr/>
          </p:nvSpPr>
          <p:spPr bwMode="auto">
            <a:xfrm>
              <a:off x="96" y="96"/>
              <a:ext cx="96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Arial" charset="0"/>
                </a:rPr>
                <a:t>Vocabulaire</a:t>
              </a:r>
              <a:r>
                <a:rPr lang="en-US" sz="1600" b="1" dirty="0" smtClean="0">
                  <a:latin typeface="Arial" charset="0"/>
                </a:rPr>
                <a:t> 1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Arial" charset="0"/>
                </a:rPr>
                <a:t>Unité</a:t>
              </a:r>
              <a:r>
                <a:rPr lang="en-US" sz="1600" b="1" dirty="0" smtClean="0">
                  <a:latin typeface="Arial" charset="0"/>
                </a:rPr>
                <a:t> </a:t>
              </a:r>
              <a:r>
                <a:rPr lang="en-US" sz="1600" b="1" dirty="0" smtClean="0">
                  <a:latin typeface="Arial" charset="0"/>
                </a:rPr>
                <a:t>4B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55313" name="Text Box 18"/>
            <p:cNvSpPr txBox="1">
              <a:spLocks noChangeArrowheads="1"/>
            </p:cNvSpPr>
            <p:nvPr/>
          </p:nvSpPr>
          <p:spPr bwMode="auto">
            <a:xfrm>
              <a:off x="1200" y="96"/>
              <a:ext cx="96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latin typeface="Arial" charset="0"/>
                </a:rPr>
                <a:t>Vocabulaire</a:t>
              </a:r>
              <a:r>
                <a:rPr lang="en-US" sz="1600" b="1" dirty="0">
                  <a:latin typeface="Arial" charset="0"/>
                </a:rPr>
                <a:t> </a:t>
              </a:r>
              <a:r>
                <a:rPr lang="en-US" sz="1600" b="1" dirty="0" smtClean="0">
                  <a:latin typeface="Arial" charset="0"/>
                </a:rPr>
                <a:t>2</a:t>
              </a:r>
              <a:endParaRPr lang="en-US" sz="1600" b="1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latin typeface="Arial" charset="0"/>
                </a:rPr>
                <a:t>Unité</a:t>
              </a:r>
              <a:r>
                <a:rPr lang="en-US" sz="1600" b="1" dirty="0">
                  <a:latin typeface="Arial" charset="0"/>
                </a:rPr>
                <a:t> </a:t>
              </a:r>
              <a:r>
                <a:rPr lang="en-US" sz="1600" b="1" dirty="0" smtClean="0">
                  <a:latin typeface="Arial" charset="0"/>
                </a:rPr>
                <a:t>4C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55314" name="Text Box 22"/>
            <p:cNvSpPr txBox="1">
              <a:spLocks noChangeArrowheads="1"/>
            </p:cNvSpPr>
            <p:nvPr/>
          </p:nvSpPr>
          <p:spPr bwMode="auto">
            <a:xfrm>
              <a:off x="4704" y="96"/>
              <a:ext cx="96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err="1" smtClean="0">
                  <a:latin typeface="Arial" charset="0"/>
                </a:rPr>
                <a:t>Subjonctif</a:t>
              </a:r>
              <a:r>
                <a:rPr lang="en-US" sz="1800" b="1" dirty="0" smtClean="0">
                  <a:latin typeface="Arial" charset="0"/>
                </a:rPr>
                <a:t> (2)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55315" name="Text Box 23"/>
            <p:cNvSpPr txBox="1">
              <a:spLocks noChangeArrowheads="1"/>
            </p:cNvSpPr>
            <p:nvPr/>
          </p:nvSpPr>
          <p:spPr bwMode="auto">
            <a:xfrm>
              <a:off x="2400" y="96"/>
              <a:ext cx="960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 b="1" dirty="0" smtClean="0">
                  <a:latin typeface="Arial" charset="0"/>
                </a:rPr>
                <a:t>SAVOIR </a:t>
              </a:r>
              <a:r>
                <a:rPr lang="en-US" sz="1700" b="1" dirty="0" smtClean="0">
                  <a:latin typeface="Arial" charset="0"/>
                </a:rPr>
                <a:t>vs. </a:t>
              </a:r>
              <a:r>
                <a:rPr lang="en-US" sz="1700" b="1" dirty="0" smtClean="0">
                  <a:latin typeface="Arial" charset="0"/>
                </a:rPr>
                <a:t>CONNAÎTRE</a:t>
              </a:r>
              <a:endParaRPr lang="en-US" sz="1700" b="1" dirty="0">
                <a:latin typeface="Arial" charset="0"/>
              </a:endParaRPr>
            </a:p>
          </p:txBody>
        </p:sp>
        <p:sp>
          <p:nvSpPr>
            <p:cNvPr id="55316" name="Text Box 24"/>
            <p:cNvSpPr txBox="1">
              <a:spLocks noChangeArrowheads="1"/>
            </p:cNvSpPr>
            <p:nvPr/>
          </p:nvSpPr>
          <p:spPr bwMode="auto">
            <a:xfrm>
              <a:off x="3552" y="96"/>
              <a:ext cx="960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err="1" smtClean="0">
                  <a:latin typeface="Arial" charset="0"/>
                </a:rPr>
                <a:t>Subjonctif</a:t>
              </a:r>
              <a:endParaRPr lang="en-US" sz="1800" b="1" dirty="0" smtClean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Arial" charset="0"/>
                </a:rPr>
                <a:t>(1)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55317" name="Text Box 2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" y="86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>
                  <a:hlinkClick r:id="rId2" action="ppaction://hlinksldjump"/>
                </a:rPr>
                <a:t>$100</a:t>
              </a:r>
              <a:endParaRPr lang="en-US" dirty="0"/>
            </a:p>
          </p:txBody>
        </p:sp>
        <p:sp>
          <p:nvSpPr>
            <p:cNvPr id="55318" name="Text Box 29"/>
            <p:cNvSpPr txBox="1">
              <a:spLocks noChangeArrowheads="1"/>
            </p:cNvSpPr>
            <p:nvPr/>
          </p:nvSpPr>
          <p:spPr bwMode="auto">
            <a:xfrm>
              <a:off x="4752" y="86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3" action="ppaction://hlinksldjump"/>
                </a:rPr>
                <a:t>$100</a:t>
              </a:r>
              <a:endParaRPr lang="en-US"/>
            </a:p>
          </p:txBody>
        </p:sp>
        <p:sp>
          <p:nvSpPr>
            <p:cNvPr id="55319" name="Text Box 30"/>
            <p:cNvSpPr txBox="1">
              <a:spLocks noChangeArrowheads="1"/>
            </p:cNvSpPr>
            <p:nvPr/>
          </p:nvSpPr>
          <p:spPr bwMode="auto">
            <a:xfrm>
              <a:off x="3552" y="86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4" action="ppaction://hlinksldjump"/>
                </a:rPr>
                <a:t>$100</a:t>
              </a:r>
              <a:endParaRPr lang="en-US"/>
            </a:p>
          </p:txBody>
        </p:sp>
        <p:sp>
          <p:nvSpPr>
            <p:cNvPr id="55320" name="Text Box 31"/>
            <p:cNvSpPr txBox="1">
              <a:spLocks noChangeArrowheads="1"/>
            </p:cNvSpPr>
            <p:nvPr/>
          </p:nvSpPr>
          <p:spPr bwMode="auto">
            <a:xfrm>
              <a:off x="2304" y="86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5" action="ppaction://hlinksldjump"/>
                </a:rPr>
                <a:t>$100</a:t>
              </a:r>
              <a:endParaRPr lang="en-US"/>
            </a:p>
          </p:txBody>
        </p:sp>
        <p:sp>
          <p:nvSpPr>
            <p:cNvPr id="55321" name="Text Box 32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296" y="86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6" action="ppaction://hlinksldjump"/>
                </a:rPr>
                <a:t>$100</a:t>
              </a:r>
              <a:endParaRPr lang="en-US"/>
            </a:p>
          </p:txBody>
        </p:sp>
        <p:sp>
          <p:nvSpPr>
            <p:cNvPr id="55322" name="Text Box 33"/>
            <p:cNvSpPr txBox="1">
              <a:spLocks noChangeArrowheads="1"/>
            </p:cNvSpPr>
            <p:nvPr/>
          </p:nvSpPr>
          <p:spPr bwMode="auto">
            <a:xfrm>
              <a:off x="192" y="15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7" action="ppaction://hlinksldjump"/>
                </a:rPr>
                <a:t>$200</a:t>
              </a:r>
              <a:endParaRPr lang="en-US"/>
            </a:p>
          </p:txBody>
        </p:sp>
        <p:sp>
          <p:nvSpPr>
            <p:cNvPr id="55323" name="Text Box 34"/>
            <p:cNvSpPr txBox="1">
              <a:spLocks noChangeArrowheads="1"/>
            </p:cNvSpPr>
            <p:nvPr/>
          </p:nvSpPr>
          <p:spPr bwMode="auto">
            <a:xfrm>
              <a:off x="2352" y="15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8" action="ppaction://hlinksldjump"/>
                </a:rPr>
                <a:t>$200</a:t>
              </a:r>
              <a:endParaRPr lang="en-US"/>
            </a:p>
          </p:txBody>
        </p:sp>
        <p:sp>
          <p:nvSpPr>
            <p:cNvPr id="55324" name="Text Box 35"/>
            <p:cNvSpPr txBox="1">
              <a:spLocks noChangeArrowheads="1"/>
            </p:cNvSpPr>
            <p:nvPr/>
          </p:nvSpPr>
          <p:spPr bwMode="auto">
            <a:xfrm>
              <a:off x="1296" y="15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9" action="ppaction://hlinksldjump"/>
                </a:rPr>
                <a:t>$200</a:t>
              </a:r>
              <a:endParaRPr lang="en-US"/>
            </a:p>
          </p:txBody>
        </p:sp>
        <p:sp>
          <p:nvSpPr>
            <p:cNvPr id="55325" name="Text Box 36"/>
            <p:cNvSpPr txBox="1">
              <a:spLocks noChangeArrowheads="1"/>
            </p:cNvSpPr>
            <p:nvPr/>
          </p:nvSpPr>
          <p:spPr bwMode="auto">
            <a:xfrm>
              <a:off x="3552" y="15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0" action="ppaction://hlinksldjump"/>
                </a:rPr>
                <a:t>$200</a:t>
              </a:r>
              <a:endParaRPr lang="en-US"/>
            </a:p>
          </p:txBody>
        </p:sp>
        <p:sp>
          <p:nvSpPr>
            <p:cNvPr id="55326" name="Text Box 37"/>
            <p:cNvSpPr txBox="1">
              <a:spLocks noChangeArrowheads="1"/>
            </p:cNvSpPr>
            <p:nvPr/>
          </p:nvSpPr>
          <p:spPr bwMode="auto">
            <a:xfrm>
              <a:off x="4752" y="15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1" action="ppaction://hlinksldjump"/>
                </a:rPr>
                <a:t>$200</a:t>
              </a:r>
              <a:endParaRPr lang="en-US"/>
            </a:p>
          </p:txBody>
        </p:sp>
        <p:sp>
          <p:nvSpPr>
            <p:cNvPr id="55327" name="Text Box 38"/>
            <p:cNvSpPr txBox="1">
              <a:spLocks noChangeArrowheads="1"/>
            </p:cNvSpPr>
            <p:nvPr/>
          </p:nvSpPr>
          <p:spPr bwMode="auto">
            <a:xfrm>
              <a:off x="192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2" action="ppaction://hlinksldjump"/>
                </a:rPr>
                <a:t>$300</a:t>
              </a:r>
              <a:endParaRPr lang="en-US"/>
            </a:p>
          </p:txBody>
        </p:sp>
        <p:sp>
          <p:nvSpPr>
            <p:cNvPr id="55328" name="Text Box 39"/>
            <p:cNvSpPr txBox="1">
              <a:spLocks noChangeArrowheads="1"/>
            </p:cNvSpPr>
            <p:nvPr/>
          </p:nvSpPr>
          <p:spPr bwMode="auto">
            <a:xfrm>
              <a:off x="1296" y="302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3" action="ppaction://hlinksldjump"/>
                </a:rPr>
                <a:t>$400</a:t>
              </a:r>
              <a:endParaRPr lang="en-US"/>
            </a:p>
          </p:txBody>
        </p:sp>
        <p:sp>
          <p:nvSpPr>
            <p:cNvPr id="55329" name="Text Box 40"/>
            <p:cNvSpPr txBox="1">
              <a:spLocks noChangeArrowheads="1"/>
            </p:cNvSpPr>
            <p:nvPr/>
          </p:nvSpPr>
          <p:spPr bwMode="auto">
            <a:xfrm>
              <a:off x="144" y="374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4" action="ppaction://hlinksldjump"/>
                </a:rPr>
                <a:t>$500</a:t>
              </a:r>
              <a:endParaRPr lang="en-US"/>
            </a:p>
          </p:txBody>
        </p:sp>
        <p:sp>
          <p:nvSpPr>
            <p:cNvPr id="55330" name="Text Box 41"/>
            <p:cNvSpPr txBox="1">
              <a:spLocks noChangeArrowheads="1"/>
            </p:cNvSpPr>
            <p:nvPr/>
          </p:nvSpPr>
          <p:spPr bwMode="auto">
            <a:xfrm>
              <a:off x="2400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5" action="ppaction://hlinksldjump"/>
                </a:rPr>
                <a:t>$300</a:t>
              </a:r>
              <a:endParaRPr lang="en-US"/>
            </a:p>
          </p:txBody>
        </p:sp>
        <p:sp>
          <p:nvSpPr>
            <p:cNvPr id="55331" name="Text Box 42"/>
            <p:cNvSpPr txBox="1">
              <a:spLocks noChangeArrowheads="1"/>
            </p:cNvSpPr>
            <p:nvPr/>
          </p:nvSpPr>
          <p:spPr bwMode="auto">
            <a:xfrm>
              <a:off x="3600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6" action="ppaction://hlinksldjump"/>
                </a:rPr>
                <a:t>$300</a:t>
              </a:r>
              <a:endParaRPr lang="en-US"/>
            </a:p>
          </p:txBody>
        </p:sp>
        <p:sp>
          <p:nvSpPr>
            <p:cNvPr id="55332" name="Text Box 43"/>
            <p:cNvSpPr txBox="1">
              <a:spLocks noChangeArrowheads="1"/>
            </p:cNvSpPr>
            <p:nvPr/>
          </p:nvSpPr>
          <p:spPr bwMode="auto">
            <a:xfrm>
              <a:off x="4752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7" action="ppaction://hlinksldjump"/>
                </a:rPr>
                <a:t>$300</a:t>
              </a:r>
              <a:endParaRPr lang="en-US"/>
            </a:p>
          </p:txBody>
        </p:sp>
        <p:sp>
          <p:nvSpPr>
            <p:cNvPr id="55333" name="Text Box 44"/>
            <p:cNvSpPr txBox="1">
              <a:spLocks noChangeArrowheads="1"/>
            </p:cNvSpPr>
            <p:nvPr/>
          </p:nvSpPr>
          <p:spPr bwMode="auto">
            <a:xfrm>
              <a:off x="1296" y="230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8" action="ppaction://hlinksldjump"/>
                </a:rPr>
                <a:t>$300</a:t>
              </a:r>
              <a:endParaRPr lang="en-US"/>
            </a:p>
          </p:txBody>
        </p:sp>
        <p:sp>
          <p:nvSpPr>
            <p:cNvPr id="55334" name="Text Box 45"/>
            <p:cNvSpPr txBox="1">
              <a:spLocks noChangeArrowheads="1"/>
            </p:cNvSpPr>
            <p:nvPr/>
          </p:nvSpPr>
          <p:spPr bwMode="auto">
            <a:xfrm>
              <a:off x="144" y="302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19" action="ppaction://hlinksldjump"/>
                </a:rPr>
                <a:t>$400</a:t>
              </a:r>
              <a:endParaRPr lang="en-US"/>
            </a:p>
          </p:txBody>
        </p:sp>
        <p:sp>
          <p:nvSpPr>
            <p:cNvPr id="55335" name="Text Box 46"/>
            <p:cNvSpPr txBox="1">
              <a:spLocks noChangeArrowheads="1"/>
            </p:cNvSpPr>
            <p:nvPr/>
          </p:nvSpPr>
          <p:spPr bwMode="auto">
            <a:xfrm>
              <a:off x="2448" y="302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0" action="ppaction://hlinksldjump"/>
                </a:rPr>
                <a:t>$400</a:t>
              </a:r>
              <a:endParaRPr lang="en-US"/>
            </a:p>
          </p:txBody>
        </p:sp>
        <p:sp>
          <p:nvSpPr>
            <p:cNvPr id="55336" name="Text Box 47"/>
            <p:cNvSpPr txBox="1">
              <a:spLocks noChangeArrowheads="1"/>
            </p:cNvSpPr>
            <p:nvPr/>
          </p:nvSpPr>
          <p:spPr bwMode="auto">
            <a:xfrm>
              <a:off x="3600" y="302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1" action="ppaction://hlinksldjump"/>
                </a:rPr>
                <a:t>$400</a:t>
              </a:r>
              <a:endParaRPr lang="en-US"/>
            </a:p>
          </p:txBody>
        </p:sp>
        <p:sp>
          <p:nvSpPr>
            <p:cNvPr id="55337" name="Text Box 48"/>
            <p:cNvSpPr txBox="1">
              <a:spLocks noChangeArrowheads="1"/>
            </p:cNvSpPr>
            <p:nvPr/>
          </p:nvSpPr>
          <p:spPr bwMode="auto">
            <a:xfrm>
              <a:off x="4752" y="302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2" action="ppaction://hlinksldjump"/>
                </a:rPr>
                <a:t>$400</a:t>
              </a:r>
              <a:endParaRPr lang="en-US"/>
            </a:p>
          </p:txBody>
        </p:sp>
        <p:sp>
          <p:nvSpPr>
            <p:cNvPr id="55338" name="Text Box 49"/>
            <p:cNvSpPr txBox="1">
              <a:spLocks noChangeArrowheads="1"/>
            </p:cNvSpPr>
            <p:nvPr/>
          </p:nvSpPr>
          <p:spPr bwMode="auto">
            <a:xfrm>
              <a:off x="3600" y="374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3" action="ppaction://hlinksldjump"/>
                </a:rPr>
                <a:t>$500</a:t>
              </a:r>
              <a:endParaRPr lang="en-US"/>
            </a:p>
          </p:txBody>
        </p:sp>
        <p:sp>
          <p:nvSpPr>
            <p:cNvPr id="55339" name="Text Box 50"/>
            <p:cNvSpPr txBox="1">
              <a:spLocks noChangeArrowheads="1"/>
            </p:cNvSpPr>
            <p:nvPr/>
          </p:nvSpPr>
          <p:spPr bwMode="auto">
            <a:xfrm>
              <a:off x="2448" y="374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4" action="ppaction://hlinksldjump"/>
                </a:rPr>
                <a:t>$500</a:t>
              </a:r>
              <a:endParaRPr lang="en-US"/>
            </a:p>
          </p:txBody>
        </p:sp>
        <p:sp>
          <p:nvSpPr>
            <p:cNvPr id="55340" name="Text Box 51"/>
            <p:cNvSpPr txBox="1">
              <a:spLocks noChangeArrowheads="1"/>
            </p:cNvSpPr>
            <p:nvPr/>
          </p:nvSpPr>
          <p:spPr bwMode="auto">
            <a:xfrm>
              <a:off x="4752" y="374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5" action="ppaction://hlinksldjump"/>
                </a:rPr>
                <a:t>$500</a:t>
              </a:r>
              <a:endParaRPr lang="en-US"/>
            </a:p>
          </p:txBody>
        </p:sp>
        <p:sp>
          <p:nvSpPr>
            <p:cNvPr id="55341" name="Text Box 52"/>
            <p:cNvSpPr txBox="1">
              <a:spLocks noChangeArrowheads="1"/>
            </p:cNvSpPr>
            <p:nvPr/>
          </p:nvSpPr>
          <p:spPr bwMode="auto">
            <a:xfrm>
              <a:off x="1248" y="374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hlinkClick r:id="rId26" action="ppaction://hlinksldjump"/>
                </a:rPr>
                <a:t>$500</a:t>
              </a:r>
              <a:endParaRPr lang="en-US"/>
            </a:p>
          </p:txBody>
        </p:sp>
      </p:grpSp>
      <p:sp>
        <p:nvSpPr>
          <p:cNvPr id="55300" name="Text Box 64"/>
          <p:cNvSpPr txBox="1">
            <a:spLocks noChangeArrowheads="1"/>
          </p:cNvSpPr>
          <p:nvPr/>
        </p:nvSpPr>
        <p:spPr bwMode="auto">
          <a:xfrm>
            <a:off x="7391400" y="6521450"/>
            <a:ext cx="1752600" cy="37465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</a:rPr>
              <a:t>Jeu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181588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 Black" panose="020B0A04020102020204" pitchFamily="34" charset="0"/>
              </a:rPr>
              <a:t>Se faire </a:t>
            </a:r>
            <a:r>
              <a:rPr lang="en-US" sz="3200" b="1" dirty="0" err="1" smtClean="0">
                <a:latin typeface="Arial Black" panose="020B0A04020102020204" pitchFamily="34" charset="0"/>
              </a:rPr>
              <a:t>vacciner</a:t>
            </a:r>
            <a:endParaRPr lang="en-US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18438" name="AutoShape 5" descr="Stationery"/>
          <p:cNvSpPr>
            <a:spLocks noChangeArrowheads="1"/>
          </p:cNvSpPr>
          <p:nvPr/>
        </p:nvSpPr>
        <p:spPr bwMode="auto">
          <a:xfrm>
            <a:off x="2971800" y="609600"/>
            <a:ext cx="33528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839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lbertus Medium" pitchFamily="34" charset="0"/>
              </a:rPr>
              <a:t>Question: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Arial Black" panose="020B0A04020102020204" pitchFamily="34" charset="0"/>
              </a:rPr>
              <a:t>Une</a:t>
            </a:r>
            <a:r>
              <a:rPr lang="en-US" sz="2800" dirty="0">
                <a:latin typeface="Arial Black" panose="020B0A04020102020204" pitchFamily="34" charset="0"/>
              </a:rPr>
              <a:t> piece </a:t>
            </a:r>
            <a:r>
              <a:rPr lang="en-US" sz="2800" dirty="0" err="1">
                <a:latin typeface="Arial Black" panose="020B0A04020102020204" pitchFamily="34" charset="0"/>
              </a:rPr>
              <a:t>d’identité</a:t>
            </a:r>
            <a:r>
              <a:rPr lang="en-US" sz="2800" dirty="0">
                <a:latin typeface="Arial Black" panose="020B0A04020102020204" pitchFamily="34" charset="0"/>
              </a:rPr>
              <a:t> et de </a:t>
            </a:r>
            <a:r>
              <a:rPr lang="en-US" sz="2800" dirty="0" err="1">
                <a:latin typeface="Arial Black" panose="020B0A04020102020204" pitchFamily="34" charset="0"/>
              </a:rPr>
              <a:t>nationalité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permettant</a:t>
            </a:r>
            <a:r>
              <a:rPr lang="en-US" sz="2800" dirty="0">
                <a:latin typeface="Arial Black" panose="020B0A04020102020204" pitchFamily="34" charset="0"/>
              </a:rPr>
              <a:t> de se </a:t>
            </a:r>
            <a:r>
              <a:rPr lang="en-US" sz="2800" dirty="0" err="1">
                <a:latin typeface="Arial Black" panose="020B0A04020102020204" pitchFamily="34" charset="0"/>
              </a:rPr>
              <a:t>rendre</a:t>
            </a:r>
            <a:r>
              <a:rPr lang="en-US" sz="2800" dirty="0">
                <a:latin typeface="Arial Black" panose="020B0A04020102020204" pitchFamily="34" charset="0"/>
              </a:rPr>
              <a:t> à </a:t>
            </a:r>
            <a:r>
              <a:rPr lang="en-US" sz="2800" dirty="0" err="1">
                <a:latin typeface="Arial Black" panose="020B0A04020102020204" pitchFamily="34" charset="0"/>
              </a:rPr>
              <a:t>l’étranger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9462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277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Black" panose="020B0A04020102020204" pitchFamily="34" charset="0"/>
              </a:rPr>
              <a:t>Un </a:t>
            </a:r>
            <a:r>
              <a:rPr lang="en-US" sz="2800" dirty="0" err="1" smtClean="0">
                <a:latin typeface="Arial Black" panose="020B0A04020102020204" pitchFamily="34" charset="0"/>
              </a:rPr>
              <a:t>passeport</a:t>
            </a:r>
            <a:endParaRPr lang="en-US" sz="2800" dirty="0">
              <a:solidFill>
                <a:srgbClr val="003399"/>
              </a:solidFill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469985"/>
              </p:ext>
            </p:extLst>
          </p:nvPr>
        </p:nvGraphicFramePr>
        <p:xfrm>
          <a:off x="3571875" y="5195455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195455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Challenge Extra Bold" pitchFamily="82" charset="0"/>
              </a:rPr>
              <a:t>Retournez</a:t>
            </a:r>
            <a:r>
              <a:rPr lang="en-US" sz="3200" dirty="0">
                <a:latin typeface="Challenge Extra Bold" pitchFamily="82" charset="0"/>
              </a:rPr>
              <a:t> à la </a:t>
            </a:r>
            <a:r>
              <a:rPr lang="en-US" sz="3200" dirty="0" err="1">
                <a:latin typeface="Challenge Extra Bold" pitchFamily="82" charset="0"/>
              </a:rPr>
              <a:t>planchette</a:t>
            </a:r>
            <a:endParaRPr lang="en-US" dirty="0">
              <a:latin typeface="Challenge Extra Bold" pitchFamily="82" charset="0"/>
            </a:endParaRPr>
          </a:p>
        </p:txBody>
      </p:sp>
      <p:sp>
        <p:nvSpPr>
          <p:cNvPr id="20486" name="AutoShape 5" descr="Stationery"/>
          <p:cNvSpPr>
            <a:spLocks noChangeArrowheads="1"/>
          </p:cNvSpPr>
          <p:nvPr/>
        </p:nvSpPr>
        <p:spPr bwMode="auto">
          <a:xfrm>
            <a:off x="2971800" y="609600"/>
            <a:ext cx="33528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2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5550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lbertus Medium" pitchFamily="34" charset="0"/>
              </a:rPr>
              <a:t>Mettez</a:t>
            </a:r>
            <a:r>
              <a:rPr lang="en-US" sz="2800" dirty="0" smtClean="0">
                <a:latin typeface="Albertus Medium" pitchFamily="34" charset="0"/>
              </a:rPr>
              <a:t> les </a:t>
            </a:r>
            <a:r>
              <a:rPr lang="en-US" sz="2800" dirty="0" err="1" smtClean="0">
                <a:latin typeface="Albertus Medium" pitchFamily="34" charset="0"/>
              </a:rPr>
              <a:t>formes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correctes</a:t>
            </a:r>
            <a:r>
              <a:rPr lang="en-US" sz="2800" dirty="0" smtClean="0">
                <a:latin typeface="Albertus Medium" pitchFamily="34" charset="0"/>
              </a:rPr>
              <a:t> de 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ou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CONNAÎTRE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dans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smtClean="0">
                <a:latin typeface="Albertus Medium" pitchFamily="34" charset="0"/>
              </a:rPr>
              <a:t>les </a:t>
            </a:r>
            <a:r>
              <a:rPr lang="en-US" sz="2800" dirty="0" err="1" smtClean="0">
                <a:latin typeface="Albertus Medium" pitchFamily="34" charset="0"/>
              </a:rPr>
              <a:t>espaces</a:t>
            </a:r>
            <a:r>
              <a:rPr lang="en-US" sz="2800" dirty="0" smtClean="0">
                <a:latin typeface="Albertus Medium" pitchFamily="34" charset="0"/>
              </a:rPr>
              <a:t>: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Albertus Medium" pitchFamily="34" charset="0"/>
              </a:rPr>
              <a:t>Mes</a:t>
            </a:r>
            <a:r>
              <a:rPr lang="en-US" sz="2800" b="1" dirty="0" smtClean="0">
                <a:latin typeface="Albertus Medium" pitchFamily="34" charset="0"/>
              </a:rPr>
              <a:t> parents </a:t>
            </a:r>
            <a:r>
              <a:rPr lang="en-US" sz="2800" b="1" dirty="0" smtClean="0">
                <a:latin typeface="Albertus Medium" pitchFamily="34" charset="0"/>
              </a:rPr>
              <a:t>ne _ pas </a:t>
            </a:r>
            <a:r>
              <a:rPr lang="en-US" sz="2800" b="1" dirty="0" err="1" smtClean="0">
                <a:latin typeface="Albertus Medium" pitchFamily="34" charset="0"/>
              </a:rPr>
              <a:t>très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bien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mes</a:t>
            </a:r>
            <a:r>
              <a:rPr lang="en-US" sz="2800" b="1" dirty="0" smtClean="0">
                <a:latin typeface="Albertus Medium" pitchFamily="34" charset="0"/>
              </a:rPr>
              <a:t> profs </a:t>
            </a:r>
            <a:r>
              <a:rPr lang="en-US" sz="2800" b="1" dirty="0" err="1" smtClean="0">
                <a:latin typeface="Albertus Medium" pitchFamily="34" charset="0"/>
              </a:rPr>
              <a:t>mais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ils</a:t>
            </a:r>
            <a:r>
              <a:rPr lang="en-US" sz="2800" b="1" dirty="0" smtClean="0">
                <a:latin typeface="Albertus Medium" pitchFamily="34" charset="0"/>
              </a:rPr>
              <a:t> _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j’ai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une</a:t>
            </a:r>
            <a:r>
              <a:rPr lang="en-US" sz="2800" b="1" dirty="0" smtClean="0">
                <a:latin typeface="Albertus Medium" pitchFamily="34" charset="0"/>
              </a:rPr>
              <a:t> bonne </a:t>
            </a:r>
            <a:r>
              <a:rPr lang="en-US" sz="2800" b="1" dirty="0" smtClean="0">
                <a:latin typeface="Albertus Medium" pitchFamily="34" charset="0"/>
              </a:rPr>
              <a:t>note en </a:t>
            </a:r>
            <a:r>
              <a:rPr lang="en-US" sz="2800" b="1" dirty="0" err="1" smtClean="0">
                <a:latin typeface="Albertus Medium" pitchFamily="34" charset="0"/>
              </a:rPr>
              <a:t>français</a:t>
            </a: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429000" y="51816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21510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1242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Albertus Medium" pitchFamily="34" charset="0"/>
              </a:rPr>
              <a:t>Mes</a:t>
            </a:r>
            <a:r>
              <a:rPr lang="en-US" sz="2800" b="1" dirty="0">
                <a:latin typeface="Albertus Medium" pitchFamily="34" charset="0"/>
              </a:rPr>
              <a:t> parents ne </a:t>
            </a:r>
            <a:r>
              <a:rPr lang="en-US" sz="28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CONNAISSENT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pas </a:t>
            </a:r>
            <a:r>
              <a:rPr lang="en-US" sz="2800" b="1" dirty="0" err="1">
                <a:latin typeface="Albertus Medium" pitchFamily="34" charset="0"/>
              </a:rPr>
              <a:t>très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bien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mes</a:t>
            </a:r>
            <a:r>
              <a:rPr lang="en-US" sz="2800" b="1" dirty="0">
                <a:latin typeface="Albertus Medium" pitchFamily="34" charset="0"/>
              </a:rPr>
              <a:t> profs </a:t>
            </a:r>
            <a:r>
              <a:rPr lang="en-US" sz="2800" b="1" dirty="0" err="1">
                <a:latin typeface="Albertus Medium" pitchFamily="34" charset="0"/>
              </a:rPr>
              <a:t>mais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ils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SAVENT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j’ai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une</a:t>
            </a:r>
            <a:r>
              <a:rPr lang="en-US" sz="2800" b="1" dirty="0">
                <a:latin typeface="Albertus Medium" pitchFamily="34" charset="0"/>
              </a:rPr>
              <a:t> bonne note en </a:t>
            </a:r>
            <a:r>
              <a:rPr lang="en-US" sz="2800" b="1" dirty="0" err="1">
                <a:latin typeface="Albertus Medium" pitchFamily="34" charset="0"/>
              </a:rPr>
              <a:t>français</a:t>
            </a: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970130"/>
              </p:ext>
            </p:extLst>
          </p:nvPr>
        </p:nvGraphicFramePr>
        <p:xfrm>
          <a:off x="3309937" y="4677013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7" y="4677013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743200" y="4888944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22534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43198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formes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correctes</a:t>
            </a:r>
            <a:r>
              <a:rPr lang="en-US" sz="2800" dirty="0">
                <a:latin typeface="Albertus Medium" pitchFamily="34" charset="0"/>
              </a:rPr>
              <a:t> de  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ou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>
                <a:solidFill>
                  <a:srgbClr val="003399"/>
                </a:solidFill>
                <a:latin typeface="Arial Black" panose="020B0A04020102020204" pitchFamily="34" charset="0"/>
              </a:rPr>
              <a:t>CONNAÎTRE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Albertus Medium" pitchFamily="34" charset="0"/>
              </a:rPr>
              <a:t>Quand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j’étais</a:t>
            </a:r>
            <a:r>
              <a:rPr lang="en-US" sz="2800" b="1" dirty="0" smtClean="0">
                <a:latin typeface="Albertus Medium" pitchFamily="34" charset="0"/>
              </a:rPr>
              <a:t> petit je ne _ pas </a:t>
            </a:r>
            <a:r>
              <a:rPr lang="en-US" sz="2800" b="1" dirty="0" err="1" smtClean="0">
                <a:latin typeface="Albertus Medium" pitchFamily="34" charset="0"/>
              </a:rPr>
              <a:t>très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bien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jouer</a:t>
            </a:r>
            <a:r>
              <a:rPr lang="en-US" sz="2800" b="1" dirty="0" smtClean="0">
                <a:latin typeface="Albertus Medium" pitchFamily="34" charset="0"/>
              </a:rPr>
              <a:t> au foot. </a:t>
            </a:r>
            <a:r>
              <a:rPr lang="en-US" sz="2800" b="1" dirty="0" err="1" smtClean="0">
                <a:latin typeface="Albertus Medium" pitchFamily="34" charset="0"/>
              </a:rPr>
              <a:t>Maintenant</a:t>
            </a:r>
            <a:r>
              <a:rPr lang="en-US" sz="2800" b="1" dirty="0" smtClean="0">
                <a:latin typeface="Albertus Medium" pitchFamily="34" charset="0"/>
              </a:rPr>
              <a:t>, je </a:t>
            </a:r>
            <a:r>
              <a:rPr lang="en-US" sz="2800" b="1" dirty="0" err="1" smtClean="0">
                <a:latin typeface="Albertus Medium" pitchFamily="34" charset="0"/>
              </a:rPr>
              <a:t>joue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bien</a:t>
            </a:r>
            <a:r>
              <a:rPr lang="en-US" sz="2800" b="1" dirty="0" smtClean="0">
                <a:latin typeface="Albertus Medium" pitchFamily="34" charset="0"/>
              </a:rPr>
              <a:t> car je _ </a:t>
            </a:r>
            <a:r>
              <a:rPr lang="en-US" sz="2800" b="1" dirty="0" err="1" smtClean="0">
                <a:latin typeface="Albertus Medium" pitchFamily="34" charset="0"/>
              </a:rPr>
              <a:t>toutes</a:t>
            </a:r>
            <a:r>
              <a:rPr lang="en-US" sz="2800" b="1" dirty="0" smtClean="0">
                <a:latin typeface="Albertus Medium" pitchFamily="34" charset="0"/>
              </a:rPr>
              <a:t> les </a:t>
            </a:r>
            <a:r>
              <a:rPr lang="en-US" sz="2800" b="1" dirty="0" err="1" smtClean="0">
                <a:latin typeface="Albertus Medium" pitchFamily="34" charset="0"/>
              </a:rPr>
              <a:t>règles</a:t>
            </a:r>
            <a:r>
              <a:rPr lang="en-US" sz="2800" b="1" dirty="0" smtClean="0">
                <a:latin typeface="Albertus Medium" pitchFamily="34" charset="0"/>
              </a:rPr>
              <a:t> du sport.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505200" y="52578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23558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6576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0010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Albertus Medium" pitchFamily="34" charset="0"/>
              </a:rPr>
              <a:t>Quand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j’étais</a:t>
            </a:r>
            <a:r>
              <a:rPr lang="en-US" sz="2800" b="1" dirty="0">
                <a:latin typeface="Albertus Medium" pitchFamily="34" charset="0"/>
              </a:rPr>
              <a:t> petit je ne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SAVAIS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pas </a:t>
            </a:r>
            <a:r>
              <a:rPr lang="en-US" sz="2800" b="1" dirty="0" err="1">
                <a:latin typeface="Albertus Medium" pitchFamily="34" charset="0"/>
              </a:rPr>
              <a:t>très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bien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jouer</a:t>
            </a:r>
            <a:r>
              <a:rPr lang="en-US" sz="2800" b="1" dirty="0">
                <a:latin typeface="Albertus Medium" pitchFamily="34" charset="0"/>
              </a:rPr>
              <a:t> au foot. </a:t>
            </a:r>
            <a:r>
              <a:rPr lang="en-US" sz="2800" b="1" dirty="0" err="1">
                <a:latin typeface="Albertus Medium" pitchFamily="34" charset="0"/>
              </a:rPr>
              <a:t>Maintenant</a:t>
            </a:r>
            <a:r>
              <a:rPr lang="en-US" sz="2800" b="1" dirty="0">
                <a:latin typeface="Albertus Medium" pitchFamily="34" charset="0"/>
              </a:rPr>
              <a:t>, je </a:t>
            </a:r>
            <a:r>
              <a:rPr lang="en-US" sz="2800" b="1" dirty="0" err="1">
                <a:latin typeface="Albertus Medium" pitchFamily="34" charset="0"/>
              </a:rPr>
              <a:t>joue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bien</a:t>
            </a:r>
            <a:r>
              <a:rPr lang="en-US" sz="2800" b="1" dirty="0">
                <a:latin typeface="Albertus Medium" pitchFamily="34" charset="0"/>
              </a:rPr>
              <a:t> car je </a:t>
            </a:r>
            <a:r>
              <a:rPr lang="en-US" sz="28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toutes</a:t>
            </a:r>
            <a:r>
              <a:rPr lang="en-US" sz="2800" b="1" dirty="0">
                <a:latin typeface="Albertus Medium" pitchFamily="34" charset="0"/>
              </a:rPr>
              <a:t> les </a:t>
            </a:r>
            <a:r>
              <a:rPr lang="en-US" sz="2800" b="1" dirty="0" err="1">
                <a:latin typeface="Albertus Medium" pitchFamily="34" charset="0"/>
              </a:rPr>
              <a:t>règles</a:t>
            </a:r>
            <a:r>
              <a:rPr lang="en-US" sz="2800" b="1" dirty="0">
                <a:latin typeface="Albertus Medium" pitchFamily="34" charset="0"/>
              </a:rPr>
              <a:t> du sport.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24582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0934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formes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correctes</a:t>
            </a:r>
            <a:r>
              <a:rPr lang="en-US" sz="2800" dirty="0">
                <a:latin typeface="Albertus Medium" pitchFamily="34" charset="0"/>
              </a:rPr>
              <a:t> de  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ou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>
                <a:solidFill>
                  <a:srgbClr val="003399"/>
                </a:solidFill>
                <a:latin typeface="Arial Black" panose="020B0A04020102020204" pitchFamily="34" charset="0"/>
              </a:rPr>
              <a:t>CONNAÎTRE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-Est-</a:t>
            </a:r>
            <a:r>
              <a:rPr lang="en-US" sz="2800" b="1" dirty="0" err="1" smtClean="0">
                <a:latin typeface="Albertus Medium" pitchFamily="34" charset="0"/>
              </a:rPr>
              <a:t>ce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ton </a:t>
            </a:r>
            <a:r>
              <a:rPr lang="en-US" sz="2800" b="1" dirty="0" err="1" smtClean="0">
                <a:latin typeface="Albertus Medium" pitchFamily="34" charset="0"/>
              </a:rPr>
              <a:t>père</a:t>
            </a:r>
            <a:r>
              <a:rPr lang="en-US" sz="2800" b="1" dirty="0" smtClean="0">
                <a:latin typeface="Albertus Medium" pitchFamily="34" charset="0"/>
              </a:rPr>
              <a:t> _ </a:t>
            </a:r>
            <a:r>
              <a:rPr lang="en-US" sz="2800" b="1" dirty="0" err="1" smtClean="0">
                <a:latin typeface="Albertus Medium" pitchFamily="34" charset="0"/>
              </a:rPr>
              <a:t>où</a:t>
            </a:r>
            <a:r>
              <a:rPr lang="en-US" sz="2800" b="1" dirty="0" smtClean="0">
                <a:latin typeface="Albertus Medium" pitchFamily="34" charset="0"/>
              </a:rPr>
              <a:t> se </a:t>
            </a:r>
            <a:r>
              <a:rPr lang="en-US" sz="2800" b="1" dirty="0" err="1" smtClean="0">
                <a:latin typeface="Albertus Medium" pitchFamily="34" charset="0"/>
              </a:rPr>
              <a:t>trouve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Tombouctou</a:t>
            </a:r>
            <a:r>
              <a:rPr lang="en-US" sz="2800" b="1" dirty="0" smtClean="0">
                <a:latin typeface="Albertus Medium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-</a:t>
            </a:r>
            <a:r>
              <a:rPr lang="en-US" sz="2800" b="1" dirty="0" err="1" smtClean="0">
                <a:latin typeface="Albertus Medium" pitchFamily="34" charset="0"/>
              </a:rPr>
              <a:t>Oui</a:t>
            </a:r>
            <a:r>
              <a:rPr lang="en-US" sz="2800" b="1" dirty="0" smtClean="0">
                <a:latin typeface="Albertus Medium" pitchFamily="34" charset="0"/>
              </a:rPr>
              <a:t>, </a:t>
            </a:r>
            <a:r>
              <a:rPr lang="en-US" sz="2800" b="1" dirty="0" err="1" smtClean="0">
                <a:latin typeface="Albertus Medium" pitchFamily="34" charset="0"/>
              </a:rPr>
              <a:t>mais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il</a:t>
            </a:r>
            <a:r>
              <a:rPr lang="en-US" sz="2800" b="1" dirty="0" smtClean="0">
                <a:latin typeface="Albertus Medium" pitchFamily="34" charset="0"/>
              </a:rPr>
              <a:t> ne _ pas </a:t>
            </a:r>
            <a:r>
              <a:rPr lang="en-US" sz="2800" b="1" dirty="0" err="1" smtClean="0">
                <a:latin typeface="Albertus Medium" pitchFamily="34" charset="0"/>
              </a:rPr>
              <a:t>très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bien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l’Afrique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5602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25606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339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-Est-</a:t>
            </a:r>
            <a:r>
              <a:rPr lang="en-US" sz="2800" b="1" dirty="0" err="1">
                <a:latin typeface="Albertus Medium" pitchFamily="34" charset="0"/>
              </a:rPr>
              <a:t>ce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ton </a:t>
            </a:r>
            <a:r>
              <a:rPr lang="en-US" sz="2800" b="1" dirty="0" err="1">
                <a:latin typeface="Albertus Medium" pitchFamily="34" charset="0"/>
              </a:rPr>
              <a:t>père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où</a:t>
            </a:r>
            <a:r>
              <a:rPr lang="en-US" sz="2800" b="1" dirty="0">
                <a:latin typeface="Albertus Medium" pitchFamily="34" charset="0"/>
              </a:rPr>
              <a:t> se </a:t>
            </a:r>
            <a:r>
              <a:rPr lang="en-US" sz="2800" b="1" dirty="0" err="1">
                <a:latin typeface="Albertus Medium" pitchFamily="34" charset="0"/>
              </a:rPr>
              <a:t>trouve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Tombouctou</a:t>
            </a:r>
            <a:r>
              <a:rPr lang="en-US" sz="2800" b="1" dirty="0">
                <a:latin typeface="Albertus Medium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-</a:t>
            </a:r>
            <a:r>
              <a:rPr lang="en-US" sz="2800" b="1" dirty="0" err="1">
                <a:latin typeface="Albertus Medium" pitchFamily="34" charset="0"/>
              </a:rPr>
              <a:t>Oui</a:t>
            </a:r>
            <a:r>
              <a:rPr lang="en-US" sz="2800" b="1" dirty="0">
                <a:latin typeface="Albertus Medium" pitchFamily="34" charset="0"/>
              </a:rPr>
              <a:t>, </a:t>
            </a:r>
            <a:r>
              <a:rPr lang="en-US" sz="2800" b="1" dirty="0" err="1">
                <a:latin typeface="Albertus Medium" pitchFamily="34" charset="0"/>
              </a:rPr>
              <a:t>mais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il</a:t>
            </a:r>
            <a:r>
              <a:rPr lang="en-US" sz="2800" b="1" dirty="0">
                <a:latin typeface="Albertus Medium" pitchFamily="34" charset="0"/>
              </a:rPr>
              <a:t> ne </a:t>
            </a:r>
            <a:r>
              <a:rPr lang="en-US" sz="28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CONNAÎT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pas </a:t>
            </a:r>
            <a:r>
              <a:rPr lang="en-US" sz="2800" b="1" dirty="0" err="1">
                <a:latin typeface="Albertus Medium" pitchFamily="34" charset="0"/>
              </a:rPr>
              <a:t>très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bien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l’Afrique</a:t>
            </a:r>
            <a:endParaRPr lang="en-US" sz="2800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6626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26630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5814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95600" y="685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372409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formes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correctes</a:t>
            </a:r>
            <a:r>
              <a:rPr lang="en-US" sz="2800" dirty="0">
                <a:latin typeface="Albertus Medium" pitchFamily="34" charset="0"/>
              </a:rPr>
              <a:t> de  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ou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>
                <a:solidFill>
                  <a:srgbClr val="003399"/>
                </a:solidFill>
                <a:latin typeface="Arial Black" panose="020B0A04020102020204" pitchFamily="34" charset="0"/>
              </a:rPr>
              <a:t>CONNAÎTRE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latin typeface="Arial Black" panose="020B0A04020102020204" pitchFamily="34" charset="0"/>
              </a:rPr>
              <a:t>suis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désolé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qu’on</a:t>
            </a:r>
            <a:r>
              <a:rPr lang="en-US" dirty="0" smtClean="0">
                <a:latin typeface="Arial Black" panose="020B0A04020102020204" pitchFamily="34" charset="0"/>
              </a:rPr>
              <a:t> ne _ pas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bien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œuvres</a:t>
            </a:r>
            <a:r>
              <a:rPr lang="en-US" dirty="0" smtClean="0">
                <a:latin typeface="Arial Black" panose="020B0A04020102020204" pitchFamily="34" charset="0"/>
              </a:rPr>
              <a:t> de Monet!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dirty="0" err="1" smtClean="0">
                <a:latin typeface="Arial Black" panose="020B0A04020102020204" pitchFamily="34" charset="0"/>
              </a:rPr>
              <a:t>Oui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mais</a:t>
            </a:r>
            <a:r>
              <a:rPr lang="en-US" dirty="0" smtClean="0">
                <a:latin typeface="Arial Black" panose="020B0A04020102020204" pitchFamily="34" charset="0"/>
              </a:rPr>
              <a:t> pour la </a:t>
            </a:r>
            <a:r>
              <a:rPr lang="en-US" dirty="0" err="1" smtClean="0"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d’histoire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l’art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</a:t>
            </a:r>
            <a:r>
              <a:rPr lang="en-US" dirty="0" err="1" smtClean="0">
                <a:latin typeface="Arial Black" panose="020B0A04020102020204" pitchFamily="34" charset="0"/>
              </a:rPr>
              <a:t>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nécessaire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nous _ la </a:t>
            </a:r>
            <a:r>
              <a:rPr lang="en-US" dirty="0" err="1" smtClean="0">
                <a:latin typeface="Arial Black" panose="020B0A04020102020204" pitchFamily="34" charset="0"/>
              </a:rPr>
              <a:t>réponse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correcte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7650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27654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814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752600" y="1905000"/>
            <a:ext cx="6096000" cy="36933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 Black" panose="020B0A04020102020204" pitchFamily="34" charset="0"/>
              </a:rPr>
              <a:t>Un objet long </a:t>
            </a:r>
            <a:r>
              <a:rPr lang="en-US" sz="2800" dirty="0" err="1">
                <a:latin typeface="Arial Black" panose="020B0A04020102020204" pitchFamily="34" charset="0"/>
              </a:rPr>
              <a:t>qu’on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tient</a:t>
            </a:r>
            <a:r>
              <a:rPr lang="en-US" sz="2800" dirty="0">
                <a:latin typeface="Arial Black" panose="020B0A04020102020204" pitchFamily="34" charset="0"/>
              </a:rPr>
              <a:t> à la main pour </a:t>
            </a:r>
            <a:r>
              <a:rPr lang="en-US" sz="2800" dirty="0" err="1">
                <a:latin typeface="Arial Black" panose="020B0A04020102020204" pitchFamily="34" charset="0"/>
              </a:rPr>
              <a:t>garder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l’équilibre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lorsqu’on</a:t>
            </a:r>
            <a:r>
              <a:rPr lang="en-US" sz="2800" dirty="0" smtClean="0">
                <a:latin typeface="Arial Black" panose="020B0A04020102020204" pitchFamily="34" charset="0"/>
              </a:rPr>
              <a:t> fait du ski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0" y="54102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1030" name="AutoShape 12" descr="Stationery"/>
          <p:cNvSpPr>
            <a:spLocks noChangeArrowheads="1"/>
          </p:cNvSpPr>
          <p:nvPr/>
        </p:nvSpPr>
        <p:spPr bwMode="auto">
          <a:xfrm>
            <a:off x="3048000" y="609600"/>
            <a:ext cx="3581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4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3124200" y="685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8763000" cy="4770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Arial Black" panose="020B0A04020102020204" pitchFamily="34" charset="0"/>
              </a:rPr>
              <a:t>Je </a:t>
            </a:r>
            <a:r>
              <a:rPr lang="en-US" sz="2800" dirty="0" err="1">
                <a:latin typeface="Arial Black" panose="020B0A04020102020204" pitchFamily="34" charset="0"/>
              </a:rPr>
              <a:t>suis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désolé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qu’on</a:t>
            </a:r>
            <a:r>
              <a:rPr lang="en-US" sz="2800" dirty="0">
                <a:latin typeface="Arial Black" panose="020B0A04020102020204" pitchFamily="34" charset="0"/>
              </a:rPr>
              <a:t> ne </a:t>
            </a:r>
            <a:r>
              <a:rPr lang="en-US" sz="28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CONNAISSE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pas </a:t>
            </a:r>
            <a:r>
              <a:rPr lang="en-US" sz="2800" dirty="0" err="1">
                <a:latin typeface="Arial Black" panose="020B0A04020102020204" pitchFamily="34" charset="0"/>
              </a:rPr>
              <a:t>très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bien</a:t>
            </a:r>
            <a:r>
              <a:rPr lang="en-US" sz="2800" dirty="0">
                <a:latin typeface="Arial Black" panose="020B0A04020102020204" pitchFamily="34" charset="0"/>
              </a:rPr>
              <a:t> les </a:t>
            </a:r>
            <a:r>
              <a:rPr lang="en-US" sz="2800" dirty="0" err="1">
                <a:latin typeface="Arial Black" panose="020B0A04020102020204" pitchFamily="34" charset="0"/>
              </a:rPr>
              <a:t>œuvres</a:t>
            </a:r>
            <a:r>
              <a:rPr lang="en-US" sz="2800" dirty="0">
                <a:latin typeface="Arial Black" panose="020B0A04020102020204" pitchFamily="34" charset="0"/>
              </a:rPr>
              <a:t> de Monet!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 Black" panose="020B0A04020102020204" pitchFamily="34" charset="0"/>
              </a:rPr>
              <a:t>Oui</a:t>
            </a:r>
            <a:r>
              <a:rPr lang="en-US" sz="2800" dirty="0">
                <a:latin typeface="Arial Black" panose="020B0A04020102020204" pitchFamily="34" charset="0"/>
              </a:rPr>
              <a:t>, </a:t>
            </a:r>
            <a:r>
              <a:rPr lang="en-US" sz="2800" dirty="0" err="1">
                <a:latin typeface="Arial Black" panose="020B0A04020102020204" pitchFamily="34" charset="0"/>
              </a:rPr>
              <a:t>mais</a:t>
            </a:r>
            <a:r>
              <a:rPr lang="en-US" sz="2800" dirty="0">
                <a:latin typeface="Arial Black" panose="020B0A04020102020204" pitchFamily="34" charset="0"/>
              </a:rPr>
              <a:t> pour la </a:t>
            </a:r>
            <a:r>
              <a:rPr lang="en-US" sz="2800" dirty="0" err="1">
                <a:latin typeface="Arial Black" panose="020B0A04020102020204" pitchFamily="34" charset="0"/>
              </a:rPr>
              <a:t>classe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d’histoire</a:t>
            </a:r>
            <a:r>
              <a:rPr lang="en-US" sz="2800" dirty="0">
                <a:latin typeface="Arial Black" panose="020B0A04020102020204" pitchFamily="34" charset="0"/>
              </a:rPr>
              <a:t> de </a:t>
            </a:r>
            <a:r>
              <a:rPr lang="en-US" sz="2800" dirty="0" err="1">
                <a:latin typeface="Arial Black" panose="020B0A04020102020204" pitchFamily="34" charset="0"/>
              </a:rPr>
              <a:t>l’art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il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est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nécessaire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que</a:t>
            </a:r>
            <a:r>
              <a:rPr lang="en-US" sz="2800" dirty="0">
                <a:latin typeface="Arial Black" panose="020B0A04020102020204" pitchFamily="34" charset="0"/>
              </a:rPr>
              <a:t> nous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SACHIONS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la </a:t>
            </a:r>
            <a:r>
              <a:rPr lang="en-US" sz="2800" dirty="0" err="1">
                <a:latin typeface="Arial Black" panose="020B0A04020102020204" pitchFamily="34" charset="0"/>
              </a:rPr>
              <a:t>réponse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correcte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8674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28678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95600" y="685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305800" cy="40010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formes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correctes</a:t>
            </a:r>
            <a:r>
              <a:rPr lang="en-US" sz="2800" dirty="0">
                <a:latin typeface="Albertus Medium" pitchFamily="34" charset="0"/>
              </a:rPr>
              <a:t> de  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SAVOIR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ou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>
                <a:solidFill>
                  <a:srgbClr val="003399"/>
                </a:solidFill>
                <a:latin typeface="Arial Black" panose="020B0A04020102020204" pitchFamily="34" charset="0"/>
              </a:rPr>
              <a:t>CONNAÎTRE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Albertus Medium" pitchFamily="34" charset="0"/>
              </a:rPr>
              <a:t>J’espère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demain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_ faire les devoirs. Je </a:t>
            </a:r>
            <a:r>
              <a:rPr lang="en-US" sz="2800" b="1" dirty="0" err="1" smtClean="0">
                <a:latin typeface="Albertus Medium" pitchFamily="34" charset="0"/>
              </a:rPr>
              <a:t>crois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je _ les faire </a:t>
            </a:r>
            <a:r>
              <a:rPr lang="en-US" sz="2800" b="1" dirty="0" err="1" smtClean="0">
                <a:latin typeface="Albertus Medium" pitchFamily="34" charset="0"/>
              </a:rPr>
              <a:t>assez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bien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mais</a:t>
            </a:r>
            <a:r>
              <a:rPr lang="en-US" sz="2800" b="1" dirty="0" smtClean="0">
                <a:latin typeface="Albertus Medium" pitchFamily="34" charset="0"/>
              </a:rPr>
              <a:t> je </a:t>
            </a:r>
            <a:r>
              <a:rPr lang="en-US" sz="2800" b="1" dirty="0" err="1" smtClean="0">
                <a:latin typeface="Albertus Medium" pitchFamily="34" charset="0"/>
              </a:rPr>
              <a:t>doute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toi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 _ </a:t>
            </a:r>
            <a:r>
              <a:rPr lang="en-US" sz="2800" b="1" dirty="0" err="1" smtClean="0">
                <a:latin typeface="Albertus Medium" pitchFamily="34" charset="0"/>
              </a:rPr>
              <a:t>ce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fais</a:t>
            </a:r>
            <a:r>
              <a:rPr lang="en-US" sz="2800" b="1" dirty="0" smtClean="0">
                <a:latin typeface="Albertus Medium" pitchFamily="34" charset="0"/>
              </a:rPr>
              <a:t>!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 _ le prof! Je ne </a:t>
            </a:r>
            <a:r>
              <a:rPr lang="en-US" sz="2800" b="1" dirty="0" err="1" smtClean="0">
                <a:latin typeface="Albertus Medium" pitchFamily="34" charset="0"/>
              </a:rPr>
              <a:t>pense</a:t>
            </a:r>
            <a:r>
              <a:rPr lang="en-US" sz="2800" b="1" dirty="0" smtClean="0">
                <a:latin typeface="Albertus Medium" pitchFamily="34" charset="0"/>
              </a:rPr>
              <a:t> pas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_ </a:t>
            </a:r>
            <a:r>
              <a:rPr lang="en-US" sz="2800" b="1" dirty="0" err="1" smtClean="0">
                <a:latin typeface="Albertus Medium" pitchFamily="34" charset="0"/>
              </a:rPr>
              <a:t>ce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fait!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9698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581400" y="51816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29702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1000" cy="45550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Albertus Medium" pitchFamily="34" charset="0"/>
              </a:rPr>
              <a:t>J’espère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demain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SAURAS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faire les devoirs. Je </a:t>
            </a:r>
            <a:r>
              <a:rPr lang="en-US" sz="2800" b="1" dirty="0" err="1">
                <a:latin typeface="Albertus Medium" pitchFamily="34" charset="0"/>
              </a:rPr>
              <a:t>crois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je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les faire </a:t>
            </a:r>
            <a:r>
              <a:rPr lang="en-US" sz="2800" b="1" dirty="0" err="1">
                <a:latin typeface="Albertus Medium" pitchFamily="34" charset="0"/>
              </a:rPr>
              <a:t>assez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bien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mais</a:t>
            </a:r>
            <a:r>
              <a:rPr lang="en-US" sz="2800" b="1" dirty="0">
                <a:latin typeface="Albertus Medium" pitchFamily="34" charset="0"/>
              </a:rPr>
              <a:t> je </a:t>
            </a:r>
            <a:r>
              <a:rPr lang="en-US" sz="2800" b="1" dirty="0" err="1">
                <a:latin typeface="Albertus Medium" pitchFamily="34" charset="0"/>
              </a:rPr>
              <a:t>doute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toi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tu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SACHES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ce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tu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fais</a:t>
            </a:r>
            <a:r>
              <a:rPr lang="en-US" sz="2800" b="1" dirty="0">
                <a:latin typeface="Albertus Medium" pitchFamily="34" charset="0"/>
              </a:rPr>
              <a:t>! </a:t>
            </a:r>
            <a:r>
              <a:rPr lang="en-US" sz="2800" b="1" dirty="0" err="1">
                <a:latin typeface="Albertus Medium" pitchFamily="34" charset="0"/>
              </a:rPr>
              <a:t>Tu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CONNAIS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le prof! Je ne </a:t>
            </a:r>
            <a:r>
              <a:rPr lang="en-US" sz="2800" b="1" dirty="0" err="1">
                <a:latin typeface="Albertus Medium" pitchFamily="34" charset="0"/>
              </a:rPr>
              <a:t>pense</a:t>
            </a:r>
            <a:r>
              <a:rPr lang="en-US" sz="2800" b="1" dirty="0">
                <a:latin typeface="Albertus Medium" pitchFamily="34" charset="0"/>
              </a:rPr>
              <a:t> pas </a:t>
            </a:r>
            <a:r>
              <a:rPr lang="en-US" sz="2800" b="1" dirty="0" err="1">
                <a:latin typeface="Albertus Medium" pitchFamily="34" charset="0"/>
              </a:rPr>
              <a:t>qu’il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SACHE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ce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qu’il</a:t>
            </a:r>
            <a:r>
              <a:rPr lang="en-US" sz="2800" b="1" dirty="0">
                <a:latin typeface="Albertus Medium" pitchFamily="34" charset="0"/>
              </a:rPr>
              <a:t> fait!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0722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30726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3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4470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lbertus Medium" pitchFamily="34" charset="0"/>
              </a:rPr>
              <a:t>Mettez</a:t>
            </a:r>
            <a:r>
              <a:rPr lang="en-US" sz="2800" dirty="0" smtClean="0">
                <a:latin typeface="Albertus Medium" pitchFamily="34" charset="0"/>
              </a:rPr>
              <a:t> la </a:t>
            </a:r>
            <a:r>
              <a:rPr lang="en-US" sz="2800" dirty="0" err="1" smtClean="0">
                <a:latin typeface="Albertus Medium" pitchFamily="34" charset="0"/>
              </a:rPr>
              <a:t>forme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correcte</a:t>
            </a:r>
            <a:r>
              <a:rPr lang="en-US" sz="2800" dirty="0" smtClean="0">
                <a:latin typeface="Albertus Medium" pitchFamily="34" charset="0"/>
              </a:rPr>
              <a:t> des </a:t>
            </a:r>
            <a:r>
              <a:rPr lang="en-US" sz="2800" dirty="0" err="1" smtClean="0">
                <a:latin typeface="Albertus Medium" pitchFamily="34" charset="0"/>
              </a:rPr>
              <a:t>verbes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dans</a:t>
            </a:r>
            <a:r>
              <a:rPr lang="en-US" sz="2800" dirty="0" smtClean="0">
                <a:latin typeface="Albertus Medium" pitchFamily="34" charset="0"/>
              </a:rPr>
              <a:t> les </a:t>
            </a:r>
            <a:r>
              <a:rPr lang="en-US" sz="2800" dirty="0" err="1" smtClean="0">
                <a:latin typeface="Albertus Medium" pitchFamily="34" charset="0"/>
              </a:rPr>
              <a:t>espaces</a:t>
            </a:r>
            <a:r>
              <a:rPr lang="en-US" sz="2800" dirty="0" smtClean="0">
                <a:latin typeface="Albertus Medium" pitchFamily="34" charset="0"/>
              </a:rPr>
              <a:t>: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J</a:t>
            </a:r>
            <a:r>
              <a:rPr lang="en-US" sz="2800" b="1" dirty="0" smtClean="0">
                <a:latin typeface="Albertus Medium" pitchFamily="34" charset="0"/>
              </a:rPr>
              <a:t>e </a:t>
            </a:r>
            <a:r>
              <a:rPr lang="en-US" sz="2800" b="1" dirty="0" err="1" smtClean="0">
                <a:latin typeface="Albertus Medium" pitchFamily="34" charset="0"/>
              </a:rPr>
              <a:t>suis</a:t>
            </a:r>
            <a:r>
              <a:rPr lang="en-US" sz="2800" b="1" dirty="0" smtClean="0">
                <a:latin typeface="Albertus Medium" pitchFamily="34" charset="0"/>
              </a:rPr>
              <a:t> certain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le prof _ (savoir) </a:t>
            </a:r>
            <a:r>
              <a:rPr lang="en-US" sz="2800" b="1" dirty="0" err="1" smtClean="0">
                <a:latin typeface="Albertus Medium" pitchFamily="34" charset="0"/>
              </a:rPr>
              <a:t>ce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fait </a:t>
            </a:r>
            <a:r>
              <a:rPr lang="en-US" sz="2800" b="1" dirty="0" err="1" smtClean="0">
                <a:latin typeface="Albertus Medium" pitchFamily="34" charset="0"/>
              </a:rPr>
              <a:t>mais</a:t>
            </a:r>
            <a:r>
              <a:rPr lang="en-US" sz="2800" b="1" dirty="0" smtClean="0">
                <a:latin typeface="Albertus Medium" pitchFamily="34" charset="0"/>
              </a:rPr>
              <a:t> je </a:t>
            </a:r>
            <a:r>
              <a:rPr lang="en-US" sz="2800" b="1" dirty="0" err="1" smtClean="0">
                <a:latin typeface="Albertus Medium" pitchFamily="34" charset="0"/>
              </a:rPr>
              <a:t>doute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les </a:t>
            </a:r>
            <a:r>
              <a:rPr lang="en-US" sz="2800" b="1" dirty="0" err="1" smtClean="0">
                <a:latin typeface="Albertus Medium" pitchFamily="34" charset="0"/>
              </a:rPr>
              <a:t>élèves</a:t>
            </a:r>
            <a:r>
              <a:rPr lang="en-US" sz="2800" b="1" dirty="0" smtClean="0">
                <a:latin typeface="Albertus Medium" pitchFamily="34" charset="0"/>
              </a:rPr>
              <a:t> _ (</a:t>
            </a:r>
            <a:r>
              <a:rPr lang="en-US" sz="2800" b="1" dirty="0" err="1" smtClean="0">
                <a:latin typeface="Albertus Medium" pitchFamily="34" charset="0"/>
              </a:rPr>
              <a:t>pouvoir</a:t>
            </a:r>
            <a:r>
              <a:rPr lang="en-US" sz="2800" b="1" dirty="0" smtClean="0">
                <a:latin typeface="Albertus Medium" pitchFamily="34" charset="0"/>
              </a:rPr>
              <a:t>) le </a:t>
            </a:r>
            <a:r>
              <a:rPr lang="en-US" sz="2800" b="1" dirty="0" err="1" smtClean="0">
                <a:latin typeface="Albertus Medium" pitchFamily="34" charset="0"/>
              </a:rPr>
              <a:t>comprendre</a:t>
            </a:r>
            <a:r>
              <a:rPr lang="en-US" sz="2800" b="1" dirty="0" smtClean="0">
                <a:latin typeface="Albertus Medium" pitchFamily="34" charset="0"/>
              </a:rPr>
              <a:t>.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1746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352800" y="51816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31750" name="AutoShape 5" descr="Stationery"/>
          <p:cNvSpPr>
            <a:spLocks noChangeArrowheads="1"/>
          </p:cNvSpPr>
          <p:nvPr/>
        </p:nvSpPr>
        <p:spPr bwMode="auto">
          <a:xfrm>
            <a:off x="2438400" y="609600"/>
            <a:ext cx="3962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676400" y="1849582"/>
            <a:ext cx="7261226" cy="36471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 smtClean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Je </a:t>
            </a:r>
            <a:r>
              <a:rPr lang="en-US" sz="2800" b="1" dirty="0" err="1">
                <a:latin typeface="Albertus Medium" pitchFamily="34" charset="0"/>
              </a:rPr>
              <a:t>suis</a:t>
            </a:r>
            <a:r>
              <a:rPr lang="en-US" sz="2800" b="1" dirty="0">
                <a:latin typeface="Albertus Medium" pitchFamily="34" charset="0"/>
              </a:rPr>
              <a:t> certain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le prof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SAIT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(savoir) </a:t>
            </a:r>
            <a:r>
              <a:rPr lang="en-US" sz="2800" b="1" dirty="0" err="1">
                <a:latin typeface="Albertus Medium" pitchFamily="34" charset="0"/>
              </a:rPr>
              <a:t>ce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qu’il</a:t>
            </a:r>
            <a:r>
              <a:rPr lang="en-US" sz="2800" b="1" dirty="0">
                <a:latin typeface="Albertus Medium" pitchFamily="34" charset="0"/>
              </a:rPr>
              <a:t> fait </a:t>
            </a:r>
            <a:r>
              <a:rPr lang="en-US" sz="2800" b="1" dirty="0" err="1">
                <a:latin typeface="Albertus Medium" pitchFamily="34" charset="0"/>
              </a:rPr>
              <a:t>mais</a:t>
            </a:r>
            <a:r>
              <a:rPr lang="en-US" sz="2800" b="1" dirty="0">
                <a:latin typeface="Albertus Medium" pitchFamily="34" charset="0"/>
              </a:rPr>
              <a:t> je </a:t>
            </a:r>
            <a:r>
              <a:rPr lang="en-US" sz="2800" b="1" dirty="0" err="1">
                <a:latin typeface="Albertus Medium" pitchFamily="34" charset="0"/>
              </a:rPr>
              <a:t>doute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les </a:t>
            </a:r>
            <a:r>
              <a:rPr lang="en-US" sz="2800" b="1" dirty="0" err="1">
                <a:latin typeface="Albertus Medium" pitchFamily="34" charset="0"/>
              </a:rPr>
              <a:t>élèves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PUISSENT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pouvoir</a:t>
            </a:r>
            <a:r>
              <a:rPr lang="en-US" sz="2800" b="1" dirty="0">
                <a:latin typeface="Albertus Medium" pitchFamily="34" charset="0"/>
              </a:rPr>
              <a:t>) le </a:t>
            </a:r>
            <a:r>
              <a:rPr lang="en-US" sz="2800" b="1" dirty="0" err="1">
                <a:latin typeface="Albertus Medium" pitchFamily="34" charset="0"/>
              </a:rPr>
              <a:t>comprendre</a:t>
            </a:r>
            <a:r>
              <a:rPr lang="en-US" sz="2800" b="1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2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2770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32774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4470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Il </a:t>
            </a:r>
            <a:r>
              <a:rPr lang="en-US" sz="2800" b="1" dirty="0" err="1" smtClean="0">
                <a:latin typeface="Albertus Medium" pitchFamily="34" charset="0"/>
              </a:rPr>
              <a:t>est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essentiel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vous</a:t>
            </a:r>
            <a:r>
              <a:rPr lang="en-US" sz="2800" b="1" dirty="0" smtClean="0">
                <a:latin typeface="Albertus Medium" pitchFamily="34" charset="0"/>
              </a:rPr>
              <a:t> _ (faire) le travail </a:t>
            </a:r>
            <a:r>
              <a:rPr lang="en-US" sz="2800" b="1" dirty="0" err="1" smtClean="0">
                <a:latin typeface="Albertus Medium" pitchFamily="34" charset="0"/>
              </a:rPr>
              <a:t>aujourd’hui</a:t>
            </a:r>
            <a:r>
              <a:rPr lang="en-US" sz="2800" b="1" dirty="0" smtClean="0">
                <a:latin typeface="Albertus Medium" pitchFamily="34" charset="0"/>
              </a:rPr>
              <a:t>. Il </a:t>
            </a:r>
            <a:r>
              <a:rPr lang="en-US" sz="2800" b="1" dirty="0" err="1" smtClean="0">
                <a:latin typeface="Albertus Medium" pitchFamily="34" charset="0"/>
              </a:rPr>
              <a:t>vaut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mieux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vous</a:t>
            </a:r>
            <a:r>
              <a:rPr lang="en-US" sz="2800" b="1" dirty="0" smtClean="0">
                <a:latin typeface="Albertus Medium" pitchFamily="34" charset="0"/>
              </a:rPr>
              <a:t> n’_ (</a:t>
            </a:r>
            <a:r>
              <a:rPr lang="en-US" sz="2800" b="1" dirty="0" err="1" smtClean="0">
                <a:latin typeface="Albertus Medium" pitchFamily="34" charset="0"/>
              </a:rPr>
              <a:t>aller</a:t>
            </a:r>
            <a:r>
              <a:rPr lang="en-US" sz="2800" b="1" dirty="0" smtClean="0">
                <a:latin typeface="Albertus Medium" pitchFamily="34" charset="0"/>
              </a:rPr>
              <a:t>) pas au </a:t>
            </a:r>
            <a:r>
              <a:rPr lang="en-US" sz="2800" b="1" dirty="0" err="1" smtClean="0">
                <a:latin typeface="Albertus Medium" pitchFamily="34" charset="0"/>
              </a:rPr>
              <a:t>cinéma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ce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soir</a:t>
            </a:r>
            <a:r>
              <a:rPr lang="en-US" sz="2800" b="1" dirty="0" smtClean="0">
                <a:latin typeface="Albertus Medium" pitchFamily="34" charset="0"/>
              </a:rPr>
              <a:t>.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3794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33798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838200" y="1933188"/>
            <a:ext cx="7543800" cy="258532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Il </a:t>
            </a:r>
            <a:r>
              <a:rPr lang="en-US" sz="2800" b="1" dirty="0" err="1">
                <a:latin typeface="Albertus Medium" pitchFamily="34" charset="0"/>
              </a:rPr>
              <a:t>est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essentiel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vous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FASSIEZ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(faire) le travail </a:t>
            </a:r>
            <a:r>
              <a:rPr lang="en-US" sz="2800" b="1" dirty="0" err="1">
                <a:latin typeface="Albertus Medium" pitchFamily="34" charset="0"/>
              </a:rPr>
              <a:t>aujourd’hui</a:t>
            </a:r>
            <a:r>
              <a:rPr lang="en-US" sz="2800" b="1" dirty="0">
                <a:latin typeface="Albertus Medium" pitchFamily="34" charset="0"/>
              </a:rPr>
              <a:t>. Il </a:t>
            </a:r>
            <a:r>
              <a:rPr lang="en-US" sz="2800" b="1" dirty="0" err="1">
                <a:latin typeface="Albertus Medium" pitchFamily="34" charset="0"/>
              </a:rPr>
              <a:t>vaut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mieux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vous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n’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ALLIEZ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aller</a:t>
            </a:r>
            <a:r>
              <a:rPr lang="en-US" sz="2800" b="1" dirty="0">
                <a:latin typeface="Albertus Medium" pitchFamily="34" charset="0"/>
              </a:rPr>
              <a:t>) pas au </a:t>
            </a:r>
            <a:r>
              <a:rPr lang="en-US" sz="2800" b="1" dirty="0" err="1">
                <a:latin typeface="Albertus Medium" pitchFamily="34" charset="0"/>
              </a:rPr>
              <a:t>cinéma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ce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soir</a:t>
            </a:r>
            <a:r>
              <a:rPr lang="en-US" sz="2800" b="1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4818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34822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581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2316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lbertus Medium" pitchFamily="34" charset="0"/>
              </a:rPr>
              <a:t>Mettez</a:t>
            </a:r>
            <a:r>
              <a:rPr lang="en-US" dirty="0">
                <a:latin typeface="Albertus Medium" pitchFamily="34" charset="0"/>
              </a:rPr>
              <a:t> la </a:t>
            </a:r>
            <a:r>
              <a:rPr lang="en-US" dirty="0" err="1">
                <a:latin typeface="Albertus Medium" pitchFamily="34" charset="0"/>
              </a:rPr>
              <a:t>forme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correcte</a:t>
            </a:r>
            <a:r>
              <a:rPr lang="en-US" dirty="0">
                <a:latin typeface="Albertus Medium" pitchFamily="34" charset="0"/>
              </a:rPr>
              <a:t> des </a:t>
            </a:r>
            <a:r>
              <a:rPr lang="en-US" dirty="0" err="1">
                <a:latin typeface="Albertus Medium" pitchFamily="34" charset="0"/>
              </a:rPr>
              <a:t>verbes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dans</a:t>
            </a:r>
            <a:r>
              <a:rPr lang="en-US" dirty="0">
                <a:latin typeface="Albertus Medium" pitchFamily="34" charset="0"/>
              </a:rPr>
              <a:t> les </a:t>
            </a:r>
            <a:r>
              <a:rPr lang="en-US" dirty="0" err="1">
                <a:latin typeface="Albertus Medium" pitchFamily="34" charset="0"/>
              </a:rPr>
              <a:t>espaces</a:t>
            </a:r>
            <a:r>
              <a:rPr lang="en-US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Albertus Medium" pitchFamily="34" charset="0"/>
              </a:rPr>
              <a:t>Il </a:t>
            </a:r>
            <a:r>
              <a:rPr lang="en-US" b="1" dirty="0" err="1" smtClean="0">
                <a:latin typeface="Albertus Medium" pitchFamily="34" charset="0"/>
              </a:rPr>
              <a:t>faut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que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tu</a:t>
            </a:r>
            <a:r>
              <a:rPr lang="en-US" b="1" dirty="0" smtClean="0">
                <a:latin typeface="Albertus Medium" pitchFamily="34" charset="0"/>
              </a:rPr>
              <a:t> _ (</a:t>
            </a:r>
            <a:r>
              <a:rPr lang="en-US" b="1" dirty="0" err="1" smtClean="0">
                <a:latin typeface="Albertus Medium" pitchFamily="34" charset="0"/>
              </a:rPr>
              <a:t>avoir</a:t>
            </a:r>
            <a:r>
              <a:rPr lang="en-US" b="1" dirty="0" smtClean="0">
                <a:latin typeface="Albertus Medium" pitchFamily="34" charset="0"/>
              </a:rPr>
              <a:t>) </a:t>
            </a:r>
            <a:r>
              <a:rPr lang="en-US" b="1" dirty="0" err="1" smtClean="0">
                <a:latin typeface="Albertus Medium" pitchFamily="34" charset="0"/>
              </a:rPr>
              <a:t>l’argent</a:t>
            </a:r>
            <a:r>
              <a:rPr lang="en-US" b="1" dirty="0" smtClean="0">
                <a:latin typeface="Albertus Medium" pitchFamily="34" charset="0"/>
              </a:rPr>
              <a:t> correct. Il </a:t>
            </a:r>
            <a:r>
              <a:rPr lang="en-US" b="1" dirty="0" err="1" smtClean="0">
                <a:latin typeface="Albertus Medium" pitchFamily="34" charset="0"/>
              </a:rPr>
              <a:t>est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surprenant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qu’ils</a:t>
            </a:r>
            <a:r>
              <a:rPr lang="en-US" b="1" dirty="0" smtClean="0">
                <a:latin typeface="Albertus Medium" pitchFamily="34" charset="0"/>
              </a:rPr>
              <a:t> _ (</a:t>
            </a:r>
            <a:r>
              <a:rPr lang="en-US" b="1" dirty="0" err="1" smtClean="0">
                <a:latin typeface="Albertus Medium" pitchFamily="34" charset="0"/>
              </a:rPr>
              <a:t>vendre</a:t>
            </a:r>
            <a:r>
              <a:rPr lang="en-US" b="1" dirty="0" smtClean="0">
                <a:latin typeface="Albertus Medium" pitchFamily="34" charset="0"/>
              </a:rPr>
              <a:t>) les </a:t>
            </a:r>
            <a:r>
              <a:rPr lang="en-US" b="1" dirty="0" err="1" smtClean="0">
                <a:latin typeface="Albertus Medium" pitchFamily="34" charset="0"/>
              </a:rPr>
              <a:t>produits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ici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aussi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 err="1" smtClean="0">
                <a:latin typeface="Albertus Medium" pitchFamily="34" charset="0"/>
              </a:rPr>
              <a:t>chers</a:t>
            </a:r>
            <a:r>
              <a:rPr lang="en-US" b="1" dirty="0" smtClean="0">
                <a:latin typeface="Albertus Medium" pitchFamily="34" charset="0"/>
              </a:rPr>
              <a:t>.</a:t>
            </a:r>
            <a:endParaRPr lang="en-US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5842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35846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6576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381000" y="1909319"/>
            <a:ext cx="8534400" cy="35394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lbertus Medium" pitchFamily="34" charset="0"/>
              </a:rPr>
              <a:t>Réponse</a:t>
            </a:r>
            <a:r>
              <a:rPr lang="en-US" sz="32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lbertus Medium" pitchFamily="34" charset="0"/>
              </a:rPr>
              <a:t>Il </a:t>
            </a:r>
            <a:r>
              <a:rPr lang="en-US" b="1" dirty="0" err="1">
                <a:latin typeface="Albertus Medium" pitchFamily="34" charset="0"/>
              </a:rPr>
              <a:t>faut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que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tu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AIES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>
                <a:latin typeface="Albertus Medium" pitchFamily="34" charset="0"/>
              </a:rPr>
              <a:t>(</a:t>
            </a:r>
            <a:r>
              <a:rPr lang="en-US" b="1" dirty="0" err="1">
                <a:latin typeface="Albertus Medium" pitchFamily="34" charset="0"/>
              </a:rPr>
              <a:t>avoir</a:t>
            </a:r>
            <a:r>
              <a:rPr lang="en-US" b="1" dirty="0">
                <a:latin typeface="Albertus Medium" pitchFamily="34" charset="0"/>
              </a:rPr>
              <a:t>) </a:t>
            </a:r>
            <a:r>
              <a:rPr lang="en-US" b="1" dirty="0" err="1">
                <a:latin typeface="Albertus Medium" pitchFamily="34" charset="0"/>
              </a:rPr>
              <a:t>l’argent</a:t>
            </a:r>
            <a:r>
              <a:rPr lang="en-US" b="1" dirty="0">
                <a:latin typeface="Albertus Medium" pitchFamily="34" charset="0"/>
              </a:rPr>
              <a:t> correct. Il </a:t>
            </a:r>
            <a:r>
              <a:rPr lang="en-US" b="1" dirty="0" err="1">
                <a:latin typeface="Albertus Medium" pitchFamily="34" charset="0"/>
              </a:rPr>
              <a:t>est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surprenant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qu’ils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VENDENT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>
                <a:latin typeface="Albertus Medium" pitchFamily="34" charset="0"/>
              </a:rPr>
              <a:t>(</a:t>
            </a:r>
            <a:r>
              <a:rPr lang="en-US" b="1" dirty="0" err="1">
                <a:latin typeface="Albertus Medium" pitchFamily="34" charset="0"/>
              </a:rPr>
              <a:t>vendre</a:t>
            </a:r>
            <a:r>
              <a:rPr lang="en-US" b="1" dirty="0">
                <a:latin typeface="Albertus Medium" pitchFamily="34" charset="0"/>
              </a:rPr>
              <a:t>) les </a:t>
            </a:r>
            <a:r>
              <a:rPr lang="en-US" b="1" dirty="0" err="1">
                <a:latin typeface="Albertus Medium" pitchFamily="34" charset="0"/>
              </a:rPr>
              <a:t>produits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ici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aussi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chers</a:t>
            </a:r>
            <a:r>
              <a:rPr lang="en-US" b="1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6866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36870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5814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95600" y="685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1242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Il </a:t>
            </a:r>
            <a:r>
              <a:rPr lang="en-US" sz="2800" b="1" dirty="0" err="1" smtClean="0">
                <a:latin typeface="Albertus Medium" pitchFamily="34" charset="0"/>
              </a:rPr>
              <a:t>est</a:t>
            </a:r>
            <a:r>
              <a:rPr lang="en-US" sz="2800" b="1" dirty="0" smtClean="0">
                <a:latin typeface="Albertus Medium" pitchFamily="34" charset="0"/>
              </a:rPr>
              <a:t> certain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_ (faire) beau </a:t>
            </a:r>
            <a:r>
              <a:rPr lang="en-US" sz="2800" b="1" dirty="0" err="1" smtClean="0">
                <a:latin typeface="Albertus Medium" pitchFamily="34" charset="0"/>
              </a:rPr>
              <a:t>demain</a:t>
            </a:r>
            <a:r>
              <a:rPr lang="en-US" sz="2800" b="1" dirty="0" smtClean="0">
                <a:latin typeface="Albertus Medium" pitchFamily="34" charset="0"/>
              </a:rPr>
              <a:t>. </a:t>
            </a:r>
            <a:r>
              <a:rPr lang="en-US" sz="2800" b="1" dirty="0" err="1" smtClean="0">
                <a:latin typeface="Albertus Medium" pitchFamily="34" charset="0"/>
              </a:rPr>
              <a:t>Mais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il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n’est</a:t>
            </a:r>
            <a:r>
              <a:rPr lang="en-US" sz="2800" b="1" dirty="0" smtClean="0">
                <a:latin typeface="Albertus Medium" pitchFamily="34" charset="0"/>
              </a:rPr>
              <a:t> pas certain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_ (faire) beau après-</a:t>
            </a:r>
            <a:r>
              <a:rPr lang="en-US" sz="2800" b="1" dirty="0" err="1" smtClean="0">
                <a:latin typeface="Albertus Medium" pitchFamily="34" charset="0"/>
              </a:rPr>
              <a:t>demain</a:t>
            </a:r>
            <a:r>
              <a:rPr lang="en-US" sz="2800" b="1" dirty="0" smtClean="0">
                <a:latin typeface="Albertus Medium" pitchFamily="34" charset="0"/>
              </a:rPr>
              <a:t>.</a:t>
            </a: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7890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37894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019300" y="1828800"/>
            <a:ext cx="6096000" cy="2277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anose="020B0A04020102020204" pitchFamily="34" charset="0"/>
              </a:rPr>
              <a:t>Un </a:t>
            </a:r>
            <a:r>
              <a:rPr lang="en-US" sz="2800" b="1" dirty="0" err="1" smtClean="0">
                <a:latin typeface="Arial Black" panose="020B0A04020102020204" pitchFamily="34" charset="0"/>
              </a:rPr>
              <a:t>bâton</a:t>
            </a:r>
            <a:r>
              <a:rPr lang="en-US" sz="2800" b="1" dirty="0" smtClean="0">
                <a:latin typeface="Arial Black" panose="020B0A04020102020204" pitchFamily="34" charset="0"/>
              </a:rPr>
              <a:t> de ski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2054" name="AutoShape 5" descr="Stationery"/>
          <p:cNvSpPr>
            <a:spLocks noChangeArrowheads="1"/>
          </p:cNvSpPr>
          <p:nvPr/>
        </p:nvSpPr>
        <p:spPr bwMode="auto">
          <a:xfrm>
            <a:off x="2971800" y="609600"/>
            <a:ext cx="34290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228600" y="1905000"/>
            <a:ext cx="8763000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lbertus Medium" pitchFamily="34" charset="0"/>
              </a:rPr>
              <a:t>Il </a:t>
            </a:r>
            <a:r>
              <a:rPr lang="en-US" b="1" dirty="0" err="1">
                <a:latin typeface="Albertus Medium" pitchFamily="34" charset="0"/>
              </a:rPr>
              <a:t>est</a:t>
            </a:r>
            <a:r>
              <a:rPr lang="en-US" b="1" dirty="0">
                <a:latin typeface="Albertus Medium" pitchFamily="34" charset="0"/>
              </a:rPr>
              <a:t> certain </a:t>
            </a:r>
            <a:r>
              <a:rPr lang="en-US" b="1" dirty="0" err="1">
                <a:latin typeface="Albertus Medium" pitchFamily="34" charset="0"/>
              </a:rPr>
              <a:t>qu’il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FAIT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>
                <a:latin typeface="Albertus Medium" pitchFamily="34" charset="0"/>
              </a:rPr>
              <a:t>(faire) beau </a:t>
            </a:r>
            <a:r>
              <a:rPr lang="en-US" b="1" dirty="0" err="1">
                <a:latin typeface="Albertus Medium" pitchFamily="34" charset="0"/>
              </a:rPr>
              <a:t>demain</a:t>
            </a:r>
            <a:r>
              <a:rPr lang="en-US" b="1" dirty="0">
                <a:latin typeface="Albertus Medium" pitchFamily="34" charset="0"/>
              </a:rPr>
              <a:t>. </a:t>
            </a:r>
            <a:r>
              <a:rPr lang="en-US" b="1" dirty="0" err="1">
                <a:latin typeface="Albertus Medium" pitchFamily="34" charset="0"/>
              </a:rPr>
              <a:t>Mais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il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err="1">
                <a:latin typeface="Albertus Medium" pitchFamily="34" charset="0"/>
              </a:rPr>
              <a:t>n’est</a:t>
            </a:r>
            <a:r>
              <a:rPr lang="en-US" b="1" dirty="0">
                <a:latin typeface="Albertus Medium" pitchFamily="34" charset="0"/>
              </a:rPr>
              <a:t> pas certain </a:t>
            </a:r>
            <a:r>
              <a:rPr lang="en-US" b="1" dirty="0" err="1">
                <a:latin typeface="Albertus Medium" pitchFamily="34" charset="0"/>
              </a:rPr>
              <a:t>qu’il</a:t>
            </a:r>
            <a:r>
              <a:rPr lang="en-US" b="1" dirty="0">
                <a:latin typeface="Albertus Medium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FASSE</a:t>
            </a:r>
            <a:r>
              <a:rPr lang="en-US" b="1" dirty="0" smtClean="0">
                <a:latin typeface="Albertus Medium" pitchFamily="34" charset="0"/>
              </a:rPr>
              <a:t> </a:t>
            </a:r>
            <a:r>
              <a:rPr lang="en-US" b="1" dirty="0">
                <a:latin typeface="Albertus Medium" pitchFamily="34" charset="0"/>
              </a:rPr>
              <a:t>(faire) beau après-</a:t>
            </a:r>
            <a:r>
              <a:rPr lang="en-US" b="1" dirty="0" err="1">
                <a:latin typeface="Albertus Medium" pitchFamily="34" charset="0"/>
              </a:rPr>
              <a:t>demain</a:t>
            </a:r>
            <a:r>
              <a:rPr lang="en-US" b="1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8914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38918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95600" y="685800"/>
            <a:ext cx="342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482600" y="1905000"/>
            <a:ext cx="8534400" cy="3046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lbertus Medium" pitchFamily="34" charset="0"/>
              </a:rPr>
              <a:t>Mettez</a:t>
            </a:r>
            <a:r>
              <a:rPr lang="en-US" dirty="0">
                <a:latin typeface="Albertus Medium" pitchFamily="34" charset="0"/>
              </a:rPr>
              <a:t> la </a:t>
            </a:r>
            <a:r>
              <a:rPr lang="en-US" dirty="0" err="1">
                <a:latin typeface="Albertus Medium" pitchFamily="34" charset="0"/>
              </a:rPr>
              <a:t>forme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correcte</a:t>
            </a:r>
            <a:r>
              <a:rPr lang="en-US" dirty="0">
                <a:latin typeface="Albertus Medium" pitchFamily="34" charset="0"/>
              </a:rPr>
              <a:t> des </a:t>
            </a:r>
            <a:r>
              <a:rPr lang="en-US" dirty="0" err="1">
                <a:latin typeface="Albertus Medium" pitchFamily="34" charset="0"/>
              </a:rPr>
              <a:t>verbes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dans</a:t>
            </a:r>
            <a:r>
              <a:rPr lang="en-US" dirty="0">
                <a:latin typeface="Albertus Medium" pitchFamily="34" charset="0"/>
              </a:rPr>
              <a:t> les </a:t>
            </a:r>
            <a:r>
              <a:rPr lang="en-US" dirty="0" err="1">
                <a:latin typeface="Albertus Medium" pitchFamily="34" charset="0"/>
              </a:rPr>
              <a:t>espaces</a:t>
            </a:r>
            <a:r>
              <a:rPr lang="en-US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lbertus Medium" pitchFamily="34" charset="0"/>
              </a:rPr>
              <a:t>Je ne </a:t>
            </a:r>
            <a:r>
              <a:rPr lang="en-US" dirty="0" err="1" smtClean="0">
                <a:latin typeface="Albertus Medium" pitchFamily="34" charset="0"/>
              </a:rPr>
              <a:t>pense</a:t>
            </a:r>
            <a:r>
              <a:rPr lang="en-US" dirty="0" smtClean="0">
                <a:latin typeface="Albertus Medium" pitchFamily="34" charset="0"/>
              </a:rPr>
              <a:t> pas </a:t>
            </a:r>
            <a:r>
              <a:rPr lang="en-US" dirty="0" err="1" smtClean="0">
                <a:latin typeface="Albertus Medium" pitchFamily="34" charset="0"/>
              </a:rPr>
              <a:t>que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ce</a:t>
            </a:r>
            <a:r>
              <a:rPr lang="en-US" dirty="0" smtClean="0">
                <a:latin typeface="Albertus Medium" pitchFamily="34" charset="0"/>
              </a:rPr>
              <a:t> _ (</a:t>
            </a:r>
            <a:r>
              <a:rPr lang="en-US" dirty="0" err="1" smtClean="0">
                <a:latin typeface="Albertus Medium" pitchFamily="34" charset="0"/>
              </a:rPr>
              <a:t>être</a:t>
            </a:r>
            <a:r>
              <a:rPr lang="en-US" dirty="0" smtClean="0">
                <a:latin typeface="Albertus Medium" pitchFamily="34" charset="0"/>
              </a:rPr>
              <a:t>) </a:t>
            </a:r>
            <a:r>
              <a:rPr lang="en-US" dirty="0" err="1" smtClean="0">
                <a:latin typeface="Albertus Medium" pitchFamily="34" charset="0"/>
              </a:rPr>
              <a:t>toi</a:t>
            </a:r>
            <a:r>
              <a:rPr lang="en-US" dirty="0" smtClean="0">
                <a:latin typeface="Albertus Medium" pitchFamily="34" charset="0"/>
              </a:rPr>
              <a:t> qui as fait le bruit. Il </a:t>
            </a:r>
            <a:r>
              <a:rPr lang="en-US" dirty="0" err="1" smtClean="0">
                <a:latin typeface="Albertus Medium" pitchFamily="34" charset="0"/>
              </a:rPr>
              <a:t>est</a:t>
            </a:r>
            <a:r>
              <a:rPr lang="en-US" dirty="0" smtClean="0">
                <a:latin typeface="Albertus Medium" pitchFamily="34" charset="0"/>
              </a:rPr>
              <a:t> possible </a:t>
            </a:r>
            <a:r>
              <a:rPr lang="en-US" dirty="0" err="1" smtClean="0">
                <a:latin typeface="Albertus Medium" pitchFamily="34" charset="0"/>
              </a:rPr>
              <a:t>que</a:t>
            </a:r>
            <a:r>
              <a:rPr lang="en-US" dirty="0" smtClean="0">
                <a:latin typeface="Albertus Medium" pitchFamily="34" charset="0"/>
              </a:rPr>
              <a:t> les </a:t>
            </a:r>
            <a:r>
              <a:rPr lang="en-US" dirty="0" err="1" smtClean="0">
                <a:latin typeface="Albertus Medium" pitchFamily="34" charset="0"/>
              </a:rPr>
              <a:t>élèves</a:t>
            </a:r>
            <a:r>
              <a:rPr lang="en-US" dirty="0" smtClean="0">
                <a:latin typeface="Albertus Medium" pitchFamily="34" charset="0"/>
              </a:rPr>
              <a:t> _ (faire) du bruit en </a:t>
            </a:r>
            <a:r>
              <a:rPr lang="en-US" dirty="0" err="1" smtClean="0">
                <a:latin typeface="Albertus Medium" pitchFamily="34" charset="0"/>
              </a:rPr>
              <a:t>sortant</a:t>
            </a:r>
            <a:r>
              <a:rPr lang="en-US" dirty="0" smtClean="0">
                <a:latin typeface="Albertus Medium" pitchFamily="34" charset="0"/>
              </a:rPr>
              <a:t> des </a:t>
            </a:r>
            <a:r>
              <a:rPr lang="en-US" dirty="0" err="1" smtClean="0">
                <a:latin typeface="Albertus Medium" pitchFamily="34" charset="0"/>
              </a:rPr>
              <a:t>cours</a:t>
            </a:r>
            <a:r>
              <a:rPr lang="en-US" dirty="0" smtClean="0">
                <a:latin typeface="Albertus Medium" pitchFamily="34" charset="0"/>
              </a:rPr>
              <a:t>. </a:t>
            </a:r>
            <a:r>
              <a:rPr lang="en-US" dirty="0" err="1" smtClean="0">
                <a:latin typeface="Albertus Medium" pitchFamily="34" charset="0"/>
              </a:rPr>
              <a:t>J’espère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que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tu</a:t>
            </a:r>
            <a:r>
              <a:rPr lang="en-US" dirty="0" smtClean="0">
                <a:latin typeface="Albertus Medium" pitchFamily="34" charset="0"/>
              </a:rPr>
              <a:t> _ (</a:t>
            </a:r>
            <a:r>
              <a:rPr lang="en-US" dirty="0" err="1" smtClean="0">
                <a:latin typeface="Albertus Medium" pitchFamily="34" charset="0"/>
              </a:rPr>
              <a:t>pouvoir</a:t>
            </a:r>
            <a:r>
              <a:rPr lang="en-US" dirty="0" smtClean="0">
                <a:latin typeface="Albertus Medium" pitchFamily="34" charset="0"/>
              </a:rPr>
              <a:t>) </a:t>
            </a:r>
            <a:r>
              <a:rPr lang="en-US" dirty="0" err="1" smtClean="0">
                <a:latin typeface="Albertus Medium" pitchFamily="34" charset="0"/>
              </a:rPr>
              <a:t>m’entendre</a:t>
            </a:r>
            <a:r>
              <a:rPr lang="en-US" dirty="0" smtClean="0">
                <a:latin typeface="Albertus Medium" pitchFamily="34" charset="0"/>
              </a:rPr>
              <a:t>… Je </a:t>
            </a:r>
            <a:r>
              <a:rPr lang="en-US" dirty="0" err="1" smtClean="0">
                <a:latin typeface="Albertus Medium" pitchFamily="34" charset="0"/>
              </a:rPr>
              <a:t>suis</a:t>
            </a:r>
            <a:r>
              <a:rPr lang="en-US" dirty="0" smtClean="0">
                <a:latin typeface="Albertus Medium" pitchFamily="34" charset="0"/>
              </a:rPr>
              <a:t> content </a:t>
            </a:r>
            <a:r>
              <a:rPr lang="en-US" dirty="0" err="1" smtClean="0">
                <a:latin typeface="Albertus Medium" pitchFamily="34" charset="0"/>
              </a:rPr>
              <a:t>que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toit</a:t>
            </a:r>
            <a:r>
              <a:rPr lang="en-US" dirty="0" smtClean="0">
                <a:latin typeface="Albertus Medium" pitchFamily="34" charset="0"/>
              </a:rPr>
              <a:t> et </a:t>
            </a:r>
            <a:r>
              <a:rPr lang="en-US" dirty="0" err="1" smtClean="0">
                <a:latin typeface="Albertus Medium" pitchFamily="34" charset="0"/>
              </a:rPr>
              <a:t>tes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 err="1" smtClean="0">
                <a:latin typeface="Albertus Medium" pitchFamily="34" charset="0"/>
              </a:rPr>
              <a:t>amis</a:t>
            </a:r>
            <a:r>
              <a:rPr lang="en-US" dirty="0" smtClean="0">
                <a:latin typeface="Albertus Medium" pitchFamily="34" charset="0"/>
              </a:rPr>
              <a:t> _(</a:t>
            </a:r>
            <a:r>
              <a:rPr lang="en-US" dirty="0" err="1" smtClean="0">
                <a:latin typeface="Albertus Medium" pitchFamily="34" charset="0"/>
              </a:rPr>
              <a:t>aller</a:t>
            </a:r>
            <a:r>
              <a:rPr lang="en-US" dirty="0" smtClean="0">
                <a:latin typeface="Albertus Medium" pitchFamily="34" charset="0"/>
              </a:rPr>
              <a:t>) </a:t>
            </a:r>
            <a:r>
              <a:rPr lang="en-US" dirty="0" err="1" smtClean="0">
                <a:latin typeface="Albertus Medium" pitchFamily="34" charset="0"/>
              </a:rPr>
              <a:t>prendre</a:t>
            </a:r>
            <a:r>
              <a:rPr lang="en-US" dirty="0" smtClean="0">
                <a:latin typeface="Albertus Medium" pitchFamily="34" charset="0"/>
              </a:rPr>
              <a:t> du café avec </a:t>
            </a:r>
            <a:r>
              <a:rPr lang="en-US" dirty="0" err="1" smtClean="0">
                <a:latin typeface="Albertus Medium" pitchFamily="34" charset="0"/>
              </a:rPr>
              <a:t>moi</a:t>
            </a:r>
            <a:r>
              <a:rPr lang="en-US" dirty="0" smtClean="0">
                <a:latin typeface="Albertus Medium" pitchFamily="34" charset="0"/>
              </a:rPr>
              <a:t> après </a:t>
            </a:r>
            <a:r>
              <a:rPr lang="en-US" dirty="0" err="1" smtClean="0">
                <a:latin typeface="Albertus Medium" pitchFamily="34" charset="0"/>
              </a:rPr>
              <a:t>l’école</a:t>
            </a:r>
            <a:r>
              <a:rPr lang="en-US" dirty="0" smtClean="0">
                <a:latin typeface="Albertus Medium" pitchFamily="34" charset="0"/>
              </a:rPr>
              <a:t>.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9938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Challenge Extra Bold" pitchFamily="82" charset="0"/>
              </a:rPr>
              <a:t>Vérifiez</a:t>
            </a:r>
            <a:r>
              <a:rPr lang="en-US" dirty="0">
                <a:latin typeface="Challenge Extra Bold" pitchFamily="82" charset="0"/>
              </a:rPr>
              <a:t> </a:t>
            </a:r>
            <a:r>
              <a:rPr lang="en-US" dirty="0" err="1">
                <a:latin typeface="Challenge Extra Bold" pitchFamily="82" charset="0"/>
              </a:rPr>
              <a:t>votre</a:t>
            </a:r>
            <a:r>
              <a:rPr lang="en-US" dirty="0">
                <a:latin typeface="Challenge Extra Bold" pitchFamily="82" charset="0"/>
              </a:rPr>
              <a:t> </a:t>
            </a:r>
            <a:r>
              <a:rPr lang="en-US" dirty="0" err="1">
                <a:latin typeface="Challenge Extra Bold" pitchFamily="82" charset="0"/>
              </a:rPr>
              <a:t>réponse</a:t>
            </a:r>
            <a:endParaRPr lang="en-US" dirty="0">
              <a:latin typeface="Challenge Extra Bold" pitchFamily="82" charset="0"/>
            </a:endParaRPr>
          </a:p>
        </p:txBody>
      </p:sp>
      <p:sp>
        <p:nvSpPr>
          <p:cNvPr id="39942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8686800" cy="33855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lbertus Medium" pitchFamily="34" charset="0"/>
              </a:rPr>
              <a:t>Je ne </a:t>
            </a:r>
            <a:r>
              <a:rPr lang="en-US" dirty="0" err="1">
                <a:latin typeface="Albertus Medium" pitchFamily="34" charset="0"/>
              </a:rPr>
              <a:t>pense</a:t>
            </a:r>
            <a:r>
              <a:rPr lang="en-US" dirty="0">
                <a:latin typeface="Albertus Medium" pitchFamily="34" charset="0"/>
              </a:rPr>
              <a:t> pas </a:t>
            </a:r>
            <a:r>
              <a:rPr lang="en-US" dirty="0" err="1">
                <a:latin typeface="Albertus Medium" pitchFamily="34" charset="0"/>
              </a:rPr>
              <a:t>que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ce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>
                <a:latin typeface="Albertus Medium" pitchFamily="34" charset="0"/>
              </a:rPr>
              <a:t>(</a:t>
            </a:r>
            <a:r>
              <a:rPr lang="en-US" dirty="0" err="1">
                <a:latin typeface="Albertus Medium" pitchFamily="34" charset="0"/>
              </a:rPr>
              <a:t>être</a:t>
            </a:r>
            <a:r>
              <a:rPr lang="en-US" dirty="0">
                <a:latin typeface="Albertus Medium" pitchFamily="34" charset="0"/>
              </a:rPr>
              <a:t>) </a:t>
            </a:r>
            <a:r>
              <a:rPr lang="en-US" dirty="0" err="1">
                <a:latin typeface="Albertus Medium" pitchFamily="34" charset="0"/>
              </a:rPr>
              <a:t>toi</a:t>
            </a:r>
            <a:r>
              <a:rPr lang="en-US" dirty="0">
                <a:latin typeface="Albertus Medium" pitchFamily="34" charset="0"/>
              </a:rPr>
              <a:t> qui as fait le bruit. Il </a:t>
            </a:r>
            <a:r>
              <a:rPr lang="en-US" dirty="0" err="1">
                <a:latin typeface="Albertus Medium" pitchFamily="34" charset="0"/>
              </a:rPr>
              <a:t>est</a:t>
            </a:r>
            <a:r>
              <a:rPr lang="en-US" dirty="0">
                <a:latin typeface="Albertus Medium" pitchFamily="34" charset="0"/>
              </a:rPr>
              <a:t> possible </a:t>
            </a:r>
            <a:r>
              <a:rPr lang="en-US" dirty="0" err="1">
                <a:latin typeface="Albertus Medium" pitchFamily="34" charset="0"/>
              </a:rPr>
              <a:t>que</a:t>
            </a:r>
            <a:r>
              <a:rPr lang="en-US" dirty="0">
                <a:latin typeface="Albertus Medium" pitchFamily="34" charset="0"/>
              </a:rPr>
              <a:t> les </a:t>
            </a:r>
            <a:r>
              <a:rPr lang="en-US" dirty="0" err="1">
                <a:latin typeface="Albertus Medium" pitchFamily="34" charset="0"/>
              </a:rPr>
              <a:t>élèves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FASSENT </a:t>
            </a:r>
            <a:r>
              <a:rPr lang="en-US" dirty="0">
                <a:latin typeface="Albertus Medium" pitchFamily="34" charset="0"/>
              </a:rPr>
              <a:t>(faire) du bruit en </a:t>
            </a:r>
            <a:r>
              <a:rPr lang="en-US" dirty="0" err="1">
                <a:latin typeface="Albertus Medium" pitchFamily="34" charset="0"/>
              </a:rPr>
              <a:t>sortant</a:t>
            </a:r>
            <a:r>
              <a:rPr lang="en-US" dirty="0">
                <a:latin typeface="Albertus Medium" pitchFamily="34" charset="0"/>
              </a:rPr>
              <a:t> des </a:t>
            </a:r>
            <a:r>
              <a:rPr lang="en-US" dirty="0" err="1">
                <a:latin typeface="Albertus Medium" pitchFamily="34" charset="0"/>
              </a:rPr>
              <a:t>cours</a:t>
            </a:r>
            <a:r>
              <a:rPr lang="en-US" dirty="0">
                <a:latin typeface="Albertus Medium" pitchFamily="34" charset="0"/>
              </a:rPr>
              <a:t>. </a:t>
            </a:r>
            <a:r>
              <a:rPr lang="en-US" dirty="0" err="1">
                <a:latin typeface="Albertus Medium" pitchFamily="34" charset="0"/>
              </a:rPr>
              <a:t>J’espère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que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tu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PEUX</a:t>
            </a:r>
            <a:r>
              <a:rPr lang="en-US" dirty="0" smtClean="0">
                <a:latin typeface="Albertus Medium" pitchFamily="34" charset="0"/>
              </a:rPr>
              <a:t> </a:t>
            </a:r>
            <a:r>
              <a:rPr lang="en-US" dirty="0">
                <a:latin typeface="Albertus Medium" pitchFamily="34" charset="0"/>
              </a:rPr>
              <a:t>(</a:t>
            </a:r>
            <a:r>
              <a:rPr lang="en-US" dirty="0" err="1">
                <a:latin typeface="Albertus Medium" pitchFamily="34" charset="0"/>
              </a:rPr>
              <a:t>pouvoir</a:t>
            </a:r>
            <a:r>
              <a:rPr lang="en-US" dirty="0">
                <a:latin typeface="Albertus Medium" pitchFamily="34" charset="0"/>
              </a:rPr>
              <a:t>) </a:t>
            </a:r>
            <a:r>
              <a:rPr lang="en-US" dirty="0" err="1">
                <a:latin typeface="Albertus Medium" pitchFamily="34" charset="0"/>
              </a:rPr>
              <a:t>m’entendre</a:t>
            </a:r>
            <a:r>
              <a:rPr lang="en-US" dirty="0">
                <a:latin typeface="Albertus Medium" pitchFamily="34" charset="0"/>
              </a:rPr>
              <a:t>… Je </a:t>
            </a:r>
            <a:r>
              <a:rPr lang="en-US" dirty="0" err="1">
                <a:latin typeface="Albertus Medium" pitchFamily="34" charset="0"/>
              </a:rPr>
              <a:t>suis</a:t>
            </a:r>
            <a:r>
              <a:rPr lang="en-US" dirty="0">
                <a:latin typeface="Albertus Medium" pitchFamily="34" charset="0"/>
              </a:rPr>
              <a:t> content </a:t>
            </a:r>
            <a:r>
              <a:rPr lang="en-US" dirty="0" err="1">
                <a:latin typeface="Albertus Medium" pitchFamily="34" charset="0"/>
              </a:rPr>
              <a:t>que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toit</a:t>
            </a:r>
            <a:r>
              <a:rPr lang="en-US" dirty="0">
                <a:latin typeface="Albertus Medium" pitchFamily="34" charset="0"/>
              </a:rPr>
              <a:t> et </a:t>
            </a:r>
            <a:r>
              <a:rPr lang="en-US" dirty="0" err="1">
                <a:latin typeface="Albertus Medium" pitchFamily="34" charset="0"/>
              </a:rPr>
              <a:t>tes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err="1">
                <a:latin typeface="Albertus Medium" pitchFamily="34" charset="0"/>
              </a:rPr>
              <a:t>amis</a:t>
            </a:r>
            <a:r>
              <a:rPr lang="en-US" dirty="0">
                <a:latin typeface="Albertus Medium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ALLIEZ</a:t>
            </a:r>
            <a:r>
              <a:rPr lang="en-US" dirty="0" smtClean="0">
                <a:latin typeface="Albertus Medium" pitchFamily="34" charset="0"/>
              </a:rPr>
              <a:t> (</a:t>
            </a:r>
            <a:r>
              <a:rPr lang="en-US" dirty="0" err="1" smtClean="0">
                <a:latin typeface="Albertus Medium" pitchFamily="34" charset="0"/>
              </a:rPr>
              <a:t>aller</a:t>
            </a:r>
            <a:r>
              <a:rPr lang="en-US" dirty="0">
                <a:latin typeface="Albertus Medium" pitchFamily="34" charset="0"/>
              </a:rPr>
              <a:t>) </a:t>
            </a:r>
            <a:r>
              <a:rPr lang="en-US" dirty="0" err="1">
                <a:latin typeface="Albertus Medium" pitchFamily="34" charset="0"/>
              </a:rPr>
              <a:t>prendre</a:t>
            </a:r>
            <a:r>
              <a:rPr lang="en-US" dirty="0">
                <a:latin typeface="Albertus Medium" pitchFamily="34" charset="0"/>
              </a:rPr>
              <a:t> du café avec </a:t>
            </a:r>
            <a:r>
              <a:rPr lang="en-US" dirty="0" err="1">
                <a:latin typeface="Albertus Medium" pitchFamily="34" charset="0"/>
              </a:rPr>
              <a:t>moi</a:t>
            </a:r>
            <a:r>
              <a:rPr lang="en-US" dirty="0">
                <a:latin typeface="Albertus Medium" pitchFamily="34" charset="0"/>
              </a:rPr>
              <a:t> après </a:t>
            </a:r>
            <a:r>
              <a:rPr lang="en-US" dirty="0" err="1">
                <a:latin typeface="Albertus Medium" pitchFamily="34" charset="0"/>
              </a:rPr>
              <a:t>l’école</a:t>
            </a:r>
            <a:r>
              <a:rPr lang="en-US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sz="1800" dirty="0"/>
          </a:p>
        </p:txBody>
      </p:sp>
      <p:graphicFrame>
        <p:nvGraphicFramePr>
          <p:cNvPr id="40962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Challenge Extra Bold" pitchFamily="82" charset="0"/>
              </a:rPr>
              <a:t>Retournez</a:t>
            </a:r>
            <a:r>
              <a:rPr lang="en-US" sz="3200" dirty="0">
                <a:latin typeface="Challenge Extra Bold" pitchFamily="82" charset="0"/>
              </a:rPr>
              <a:t> à la </a:t>
            </a:r>
            <a:r>
              <a:rPr lang="en-US" sz="3200" dirty="0" err="1">
                <a:latin typeface="Challenge Extra Bold" pitchFamily="82" charset="0"/>
              </a:rPr>
              <a:t>planchette</a:t>
            </a:r>
            <a:endParaRPr lang="en-US" dirty="0">
              <a:latin typeface="Challenge Extra Bold" pitchFamily="82" charset="0"/>
            </a:endParaRPr>
          </a:p>
        </p:txBody>
      </p:sp>
      <p:sp>
        <p:nvSpPr>
          <p:cNvPr id="40966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4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1242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 Black" panose="020B0A04020102020204" pitchFamily="34" charset="0"/>
              </a:rPr>
              <a:t>T</a:t>
            </a:r>
            <a:r>
              <a:rPr lang="en-US" sz="2800" dirty="0" smtClean="0">
                <a:latin typeface="Arial Black" panose="020B0A04020102020204" pitchFamily="34" charset="0"/>
              </a:rPr>
              <a:t>on </a:t>
            </a:r>
            <a:r>
              <a:rPr lang="en-US" sz="2800" dirty="0" err="1" smtClean="0">
                <a:latin typeface="Arial Black" panose="020B0A04020102020204" pitchFamily="34" charset="0"/>
              </a:rPr>
              <a:t>père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est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furieux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que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tu</a:t>
            </a:r>
            <a:r>
              <a:rPr lang="en-US" sz="2800" dirty="0" smtClean="0">
                <a:latin typeface="Arial Black" panose="020B0A04020102020204" pitchFamily="34" charset="0"/>
              </a:rPr>
              <a:t> _ (</a:t>
            </a:r>
            <a:r>
              <a:rPr lang="en-US" sz="2800" dirty="0" err="1" smtClean="0">
                <a:latin typeface="Arial Black" panose="020B0A04020102020204" pitchFamily="34" charset="0"/>
              </a:rPr>
              <a:t>avoir</a:t>
            </a:r>
            <a:r>
              <a:rPr lang="en-US" sz="2800" dirty="0" smtClean="0">
                <a:latin typeface="Arial Black" panose="020B0A04020102020204" pitchFamily="34" charset="0"/>
              </a:rPr>
              <a:t>) </a:t>
            </a:r>
            <a:r>
              <a:rPr lang="en-US" sz="2800" dirty="0" err="1" smtClean="0">
                <a:latin typeface="Arial Black" panose="020B0A04020102020204" pitchFamily="34" charset="0"/>
              </a:rPr>
              <a:t>une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mauvaise</a:t>
            </a:r>
            <a:r>
              <a:rPr lang="en-US" sz="2800" dirty="0" smtClean="0">
                <a:latin typeface="Arial Black" panose="020B0A04020102020204" pitchFamily="34" charset="0"/>
              </a:rPr>
              <a:t> note en </a:t>
            </a:r>
            <a:r>
              <a:rPr lang="en-US" sz="2800" dirty="0" err="1" smtClean="0">
                <a:latin typeface="Arial Black" panose="020B0A04020102020204" pitchFamily="34" charset="0"/>
              </a:rPr>
              <a:t>français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1986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3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41990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13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 Black" panose="020B0A04020102020204" pitchFamily="34" charset="0"/>
              </a:rPr>
              <a:t>Ton </a:t>
            </a:r>
            <a:r>
              <a:rPr lang="en-US" sz="2800" dirty="0" err="1">
                <a:latin typeface="Arial Black" panose="020B0A04020102020204" pitchFamily="34" charset="0"/>
              </a:rPr>
              <a:t>père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est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furieux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que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tu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AIES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(</a:t>
            </a:r>
            <a:r>
              <a:rPr lang="en-US" sz="2800" dirty="0" err="1">
                <a:latin typeface="Arial Black" panose="020B0A04020102020204" pitchFamily="34" charset="0"/>
              </a:rPr>
              <a:t>avoir</a:t>
            </a:r>
            <a:r>
              <a:rPr lang="en-US" sz="2800" dirty="0">
                <a:latin typeface="Arial Black" panose="020B0A04020102020204" pitchFamily="34" charset="0"/>
              </a:rPr>
              <a:t>) </a:t>
            </a:r>
            <a:r>
              <a:rPr lang="en-US" sz="2800" dirty="0" err="1">
                <a:latin typeface="Arial Black" panose="020B0A04020102020204" pitchFamily="34" charset="0"/>
              </a:rPr>
              <a:t>une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mauvaise</a:t>
            </a:r>
            <a:r>
              <a:rPr lang="en-US" sz="2800" dirty="0">
                <a:latin typeface="Arial Black" panose="020B0A04020102020204" pitchFamily="34" charset="0"/>
              </a:rPr>
              <a:t> note en </a:t>
            </a:r>
            <a:r>
              <a:rPr lang="en-US" sz="2800" dirty="0" err="1">
                <a:latin typeface="Arial Black" panose="020B0A04020102020204" pitchFamily="34" charset="0"/>
              </a:rPr>
              <a:t>français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43014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pour $100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0162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 Black" panose="020B0A04020102020204" pitchFamily="34" charset="0"/>
              </a:rPr>
              <a:t>Il </a:t>
            </a:r>
            <a:r>
              <a:rPr lang="en-US" sz="2800" dirty="0" err="1" smtClean="0">
                <a:latin typeface="Arial Black" panose="020B0A04020102020204" pitchFamily="34" charset="0"/>
              </a:rPr>
              <a:t>est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essentiel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qu’on</a:t>
            </a:r>
            <a:r>
              <a:rPr lang="en-US" sz="2800" dirty="0" smtClean="0">
                <a:latin typeface="Arial Black" panose="020B0A04020102020204" pitchFamily="34" charset="0"/>
              </a:rPr>
              <a:t> _ (</a:t>
            </a:r>
            <a:r>
              <a:rPr lang="en-US" sz="2800" dirty="0" err="1" smtClean="0">
                <a:latin typeface="Arial Black" panose="020B0A04020102020204" pitchFamily="34" charset="0"/>
              </a:rPr>
              <a:t>mettre</a:t>
            </a:r>
            <a:r>
              <a:rPr lang="en-US" sz="2800" dirty="0" smtClean="0">
                <a:latin typeface="Arial Black" panose="020B0A04020102020204" pitchFamily="34" charset="0"/>
              </a:rPr>
              <a:t>) tout le </a:t>
            </a:r>
            <a:r>
              <a:rPr lang="en-US" sz="2800" dirty="0" err="1" smtClean="0">
                <a:latin typeface="Arial Black" panose="020B0A04020102020204" pitchFamily="34" charset="0"/>
              </a:rPr>
              <a:t>nécessaire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dans</a:t>
            </a:r>
            <a:r>
              <a:rPr lang="en-US" sz="2800" dirty="0" smtClean="0">
                <a:latin typeface="Arial Black" panose="020B0A04020102020204" pitchFamily="34" charset="0"/>
              </a:rPr>
              <a:t> la valise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4034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44038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64687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 Black" panose="020B0A04020102020204" pitchFamily="34" charset="0"/>
              </a:rPr>
              <a:t>Il </a:t>
            </a:r>
            <a:r>
              <a:rPr lang="en-US" sz="2800" dirty="0" err="1">
                <a:latin typeface="Arial Black" panose="020B0A04020102020204" pitchFamily="34" charset="0"/>
              </a:rPr>
              <a:t>est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essentiel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qu’on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METTE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(</a:t>
            </a:r>
            <a:r>
              <a:rPr lang="en-US" sz="2800" dirty="0" err="1">
                <a:latin typeface="Arial Black" panose="020B0A04020102020204" pitchFamily="34" charset="0"/>
              </a:rPr>
              <a:t>mettre</a:t>
            </a:r>
            <a:r>
              <a:rPr lang="en-US" sz="2800" dirty="0">
                <a:latin typeface="Arial Black" panose="020B0A04020102020204" pitchFamily="34" charset="0"/>
              </a:rPr>
              <a:t>) tout le </a:t>
            </a:r>
            <a:r>
              <a:rPr lang="en-US" sz="2800" dirty="0" err="1">
                <a:latin typeface="Arial Black" panose="020B0A04020102020204" pitchFamily="34" charset="0"/>
              </a:rPr>
              <a:t>nécessaire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dans</a:t>
            </a:r>
            <a:r>
              <a:rPr lang="en-US" sz="2800" dirty="0">
                <a:latin typeface="Arial Black" panose="020B0A04020102020204" pitchFamily="34" charset="0"/>
              </a:rPr>
              <a:t> la valise</a:t>
            </a:r>
            <a:endParaRPr lang="en-US" sz="2800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5058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45062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5814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87798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Ma </a:t>
            </a:r>
            <a:r>
              <a:rPr lang="en-US" sz="2800" b="1" dirty="0" err="1" smtClean="0">
                <a:latin typeface="Albertus Medium" pitchFamily="34" charset="0"/>
              </a:rPr>
              <a:t>mère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veut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tu</a:t>
            </a:r>
            <a:r>
              <a:rPr lang="en-US" sz="2800" b="1" dirty="0" smtClean="0">
                <a:latin typeface="Albertus Medium" pitchFamily="34" charset="0"/>
              </a:rPr>
              <a:t> ne _ (</a:t>
            </a:r>
            <a:r>
              <a:rPr lang="en-US" sz="2800" b="1" dirty="0" err="1" smtClean="0">
                <a:latin typeface="Albertus Medium" pitchFamily="34" charset="0"/>
              </a:rPr>
              <a:t>boire</a:t>
            </a:r>
            <a:r>
              <a:rPr lang="en-US" sz="2800" b="1" dirty="0" smtClean="0">
                <a:latin typeface="Albertus Medium" pitchFamily="34" charset="0"/>
              </a:rPr>
              <a:t>) pas tout le jus </a:t>
            </a:r>
            <a:r>
              <a:rPr lang="en-US" sz="2800" b="1" dirty="0" err="1" smtClean="0">
                <a:latin typeface="Albertus Medium" pitchFamily="34" charset="0"/>
              </a:rPr>
              <a:t>d’orange</a:t>
            </a:r>
            <a:r>
              <a:rPr lang="en-US" sz="2800" b="1" dirty="0" smtClean="0">
                <a:latin typeface="Albertus Medium" pitchFamily="34" charset="0"/>
              </a:rPr>
              <a:t>! Elle sera </a:t>
            </a:r>
            <a:r>
              <a:rPr lang="en-US" sz="2800" b="1" dirty="0" err="1" smtClean="0">
                <a:latin typeface="Albertus Medium" pitchFamily="34" charset="0"/>
              </a:rPr>
              <a:t>fâchée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qu’il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n’y</a:t>
            </a:r>
            <a:r>
              <a:rPr lang="en-US" sz="2800" b="1" dirty="0" smtClean="0">
                <a:latin typeface="Albertus Medium" pitchFamily="34" charset="0"/>
              </a:rPr>
              <a:t> _ (</a:t>
            </a:r>
            <a:r>
              <a:rPr lang="en-US" sz="2800" b="1" dirty="0" err="1" smtClean="0">
                <a:latin typeface="Albertus Medium" pitchFamily="34" charset="0"/>
              </a:rPr>
              <a:t>avoir</a:t>
            </a:r>
            <a:r>
              <a:rPr lang="en-US" sz="2800" b="1" dirty="0" smtClean="0">
                <a:latin typeface="Albertus Medium" pitchFamily="34" charset="0"/>
              </a:rPr>
              <a:t>) plus </a:t>
            </a:r>
            <a:r>
              <a:rPr lang="en-US" sz="2800" b="1" dirty="0" err="1" smtClean="0">
                <a:latin typeface="Albertus Medium" pitchFamily="34" charset="0"/>
              </a:rPr>
              <a:t>dans</a:t>
            </a:r>
            <a:r>
              <a:rPr lang="en-US" sz="2800" b="1" dirty="0" smtClean="0">
                <a:latin typeface="Albertus Medium" pitchFamily="34" charset="0"/>
              </a:rPr>
              <a:t> le </a:t>
            </a:r>
            <a:r>
              <a:rPr lang="en-US" sz="2800" b="1" dirty="0" err="1" smtClean="0">
                <a:latin typeface="Albertus Medium" pitchFamily="34" charset="0"/>
              </a:rPr>
              <a:t>frigo</a:t>
            </a:r>
            <a:r>
              <a:rPr lang="en-US" sz="2800" b="1" dirty="0" smtClean="0">
                <a:latin typeface="Albertus Medium" pitchFamily="34" charset="0"/>
              </a:rPr>
              <a:t> pour le petit </a:t>
            </a:r>
            <a:r>
              <a:rPr lang="en-US" sz="2800" b="1" dirty="0" err="1" smtClean="0">
                <a:latin typeface="Albertus Medium" pitchFamily="34" charset="0"/>
              </a:rPr>
              <a:t>déjeuner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demain</a:t>
            </a:r>
            <a:r>
              <a:rPr lang="en-US" sz="2800" b="1" dirty="0" smtClean="0">
                <a:latin typeface="Albertus Medium" pitchFamily="34" charset="0"/>
              </a:rPr>
              <a:t>!</a:t>
            </a: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608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582475"/>
              </p:ext>
            </p:extLst>
          </p:nvPr>
        </p:nvGraphicFramePr>
        <p:xfrm>
          <a:off x="4394200" y="5351751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5351751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3581400" y="5661025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Challenge Extra Bold" pitchFamily="82" charset="0"/>
              </a:rPr>
              <a:t>Vérifiez</a:t>
            </a:r>
            <a:r>
              <a:rPr lang="en-US" dirty="0">
                <a:latin typeface="Challenge Extra Bold" pitchFamily="82" charset="0"/>
              </a:rPr>
              <a:t> </a:t>
            </a:r>
            <a:r>
              <a:rPr lang="en-US" dirty="0" err="1">
                <a:latin typeface="Challenge Extra Bold" pitchFamily="82" charset="0"/>
              </a:rPr>
              <a:t>votre</a:t>
            </a:r>
            <a:r>
              <a:rPr lang="en-US" dirty="0">
                <a:latin typeface="Challenge Extra Bold" pitchFamily="82" charset="0"/>
              </a:rPr>
              <a:t> </a:t>
            </a:r>
            <a:r>
              <a:rPr lang="en-US" dirty="0" err="1">
                <a:latin typeface="Challenge Extra Bold" pitchFamily="82" charset="0"/>
              </a:rPr>
              <a:t>réponse</a:t>
            </a:r>
            <a:endParaRPr lang="en-US" dirty="0">
              <a:latin typeface="Challenge Extra Bold" pitchFamily="82" charset="0"/>
            </a:endParaRPr>
          </a:p>
        </p:txBody>
      </p:sp>
      <p:sp>
        <p:nvSpPr>
          <p:cNvPr id="46086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814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4470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Ma </a:t>
            </a:r>
            <a:r>
              <a:rPr lang="en-US" sz="2800" b="1" dirty="0" err="1">
                <a:latin typeface="Albertus Medium" pitchFamily="34" charset="0"/>
              </a:rPr>
              <a:t>mère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veut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tu</a:t>
            </a:r>
            <a:r>
              <a:rPr lang="en-US" sz="2800" b="1" dirty="0">
                <a:latin typeface="Albertus Medium" pitchFamily="34" charset="0"/>
              </a:rPr>
              <a:t> ne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BOIVES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boire</a:t>
            </a:r>
            <a:r>
              <a:rPr lang="en-US" sz="2800" b="1" dirty="0">
                <a:latin typeface="Albertus Medium" pitchFamily="34" charset="0"/>
              </a:rPr>
              <a:t>) pas tout le jus </a:t>
            </a:r>
            <a:r>
              <a:rPr lang="en-US" sz="2800" b="1" dirty="0" err="1">
                <a:latin typeface="Albertus Medium" pitchFamily="34" charset="0"/>
              </a:rPr>
              <a:t>d’orange</a:t>
            </a:r>
            <a:r>
              <a:rPr lang="en-US" sz="2800" b="1" dirty="0">
                <a:latin typeface="Albertus Medium" pitchFamily="34" charset="0"/>
              </a:rPr>
              <a:t>! Elle sera </a:t>
            </a:r>
            <a:r>
              <a:rPr lang="en-US" sz="2800" b="1" dirty="0" err="1">
                <a:latin typeface="Albertus Medium" pitchFamily="34" charset="0"/>
              </a:rPr>
              <a:t>fâchée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qu’il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n’y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AIT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avoir</a:t>
            </a:r>
            <a:r>
              <a:rPr lang="en-US" sz="2800" b="1" dirty="0">
                <a:latin typeface="Albertus Medium" pitchFamily="34" charset="0"/>
              </a:rPr>
              <a:t>) plus </a:t>
            </a:r>
            <a:r>
              <a:rPr lang="en-US" sz="2800" b="1" dirty="0" err="1">
                <a:latin typeface="Albertus Medium" pitchFamily="34" charset="0"/>
              </a:rPr>
              <a:t>dans</a:t>
            </a:r>
            <a:r>
              <a:rPr lang="en-US" sz="2800" b="1" dirty="0">
                <a:latin typeface="Albertus Medium" pitchFamily="34" charset="0"/>
              </a:rPr>
              <a:t> le </a:t>
            </a:r>
            <a:r>
              <a:rPr lang="en-US" sz="2800" b="1" dirty="0" err="1">
                <a:latin typeface="Albertus Medium" pitchFamily="34" charset="0"/>
              </a:rPr>
              <a:t>frigo</a:t>
            </a:r>
            <a:r>
              <a:rPr lang="en-US" sz="2800" b="1" dirty="0">
                <a:latin typeface="Albertus Medium" pitchFamily="34" charset="0"/>
              </a:rPr>
              <a:t> pour le petit </a:t>
            </a:r>
            <a:r>
              <a:rPr lang="en-US" sz="2800" b="1" dirty="0" err="1">
                <a:latin typeface="Albertus Medium" pitchFamily="34" charset="0"/>
              </a:rPr>
              <a:t>déjeuner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demain</a:t>
            </a:r>
            <a:r>
              <a:rPr lang="en-US" sz="2800" b="1" dirty="0">
                <a:latin typeface="Albertus Medium" pitchFamily="34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710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700447"/>
              </p:ext>
            </p:extLst>
          </p:nvPr>
        </p:nvGraphicFramePr>
        <p:xfrm>
          <a:off x="3743758" y="5279803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758" y="5279803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47110" name="AutoShape 5" descr="Stationery"/>
          <p:cNvSpPr>
            <a:spLocks noChangeArrowheads="1"/>
          </p:cNvSpPr>
          <p:nvPr/>
        </p:nvSpPr>
        <p:spPr bwMode="auto">
          <a:xfrm>
            <a:off x="2895600" y="609600"/>
            <a:ext cx="3429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45550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lbertus Medium" pitchFamily="34" charset="0"/>
              </a:rPr>
              <a:t>Mettez</a:t>
            </a:r>
            <a:r>
              <a:rPr lang="en-US" sz="2800" dirty="0" smtClean="0">
                <a:latin typeface="Albertus Medium" pitchFamily="34" charset="0"/>
              </a:rPr>
              <a:t> la </a:t>
            </a:r>
            <a:r>
              <a:rPr lang="en-US" sz="2800" dirty="0" err="1" smtClean="0">
                <a:latin typeface="Albertus Medium" pitchFamily="34" charset="0"/>
              </a:rPr>
              <a:t>forme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correcte</a:t>
            </a:r>
            <a:r>
              <a:rPr lang="en-US" sz="2800" dirty="0" smtClean="0">
                <a:latin typeface="Albertus Medium" pitchFamily="34" charset="0"/>
              </a:rPr>
              <a:t> des </a:t>
            </a:r>
            <a:r>
              <a:rPr lang="en-US" sz="2800" dirty="0" err="1" smtClean="0">
                <a:latin typeface="Albertus Medium" pitchFamily="34" charset="0"/>
              </a:rPr>
              <a:t>verbes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dans</a:t>
            </a:r>
            <a:r>
              <a:rPr lang="en-US" sz="2800" dirty="0" smtClean="0">
                <a:latin typeface="Albertus Medium" pitchFamily="34" charset="0"/>
              </a:rPr>
              <a:t> les </a:t>
            </a:r>
            <a:r>
              <a:rPr lang="en-US" sz="2800" dirty="0" err="1" smtClean="0">
                <a:latin typeface="Albertus Medium" pitchFamily="34" charset="0"/>
              </a:rPr>
              <a:t>espaces</a:t>
            </a:r>
            <a:r>
              <a:rPr lang="en-US" sz="2800" dirty="0" smtClean="0">
                <a:latin typeface="Albertus Medium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lbertus Medium" pitchFamily="34" charset="0"/>
              </a:rPr>
              <a:t>Je </a:t>
            </a:r>
            <a:r>
              <a:rPr lang="en-US" sz="2800" b="1" dirty="0" err="1" smtClean="0">
                <a:latin typeface="Albertus Medium" pitchFamily="34" charset="0"/>
              </a:rPr>
              <a:t>suis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triste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vous</a:t>
            </a:r>
            <a:r>
              <a:rPr lang="en-US" sz="2800" b="1" dirty="0" smtClean="0">
                <a:latin typeface="Albertus Medium" pitchFamily="34" charset="0"/>
              </a:rPr>
              <a:t> ne _ (</a:t>
            </a:r>
            <a:r>
              <a:rPr lang="en-US" sz="2800" b="1" dirty="0" err="1" smtClean="0">
                <a:latin typeface="Albertus Medium" pitchFamily="34" charset="0"/>
              </a:rPr>
              <a:t>pouvoir</a:t>
            </a:r>
            <a:r>
              <a:rPr lang="en-US" sz="2800" b="1" dirty="0" smtClean="0">
                <a:latin typeface="Albertus Medium" pitchFamily="34" charset="0"/>
              </a:rPr>
              <a:t>) pas </a:t>
            </a:r>
            <a:r>
              <a:rPr lang="en-US" sz="2800" b="1" dirty="0" err="1" smtClean="0">
                <a:latin typeface="Albertus Medium" pitchFamily="34" charset="0"/>
              </a:rPr>
              <a:t>venir</a:t>
            </a:r>
            <a:r>
              <a:rPr lang="en-US" sz="2800" b="1" dirty="0" smtClean="0">
                <a:latin typeface="Albertus Medium" pitchFamily="34" charset="0"/>
              </a:rPr>
              <a:t> à ma fête </a:t>
            </a:r>
            <a:r>
              <a:rPr lang="en-US" sz="2800" b="1" dirty="0" err="1" smtClean="0">
                <a:latin typeface="Albertus Medium" pitchFamily="34" charset="0"/>
              </a:rPr>
              <a:t>demain</a:t>
            </a:r>
            <a:r>
              <a:rPr lang="en-US" sz="2800" b="1" dirty="0" smtClean="0">
                <a:latin typeface="Albertus Medium" pitchFamily="34" charset="0"/>
              </a:rPr>
              <a:t>. Il </a:t>
            </a:r>
            <a:r>
              <a:rPr lang="en-US" sz="2800" b="1" dirty="0" err="1" smtClean="0">
                <a:latin typeface="Albertus Medium" pitchFamily="34" charset="0"/>
              </a:rPr>
              <a:t>est</a:t>
            </a:r>
            <a:r>
              <a:rPr lang="en-US" sz="2800" b="1" dirty="0" smtClean="0">
                <a:latin typeface="Albertus Medium" pitchFamily="34" charset="0"/>
              </a:rPr>
              <a:t> possible </a:t>
            </a:r>
            <a:r>
              <a:rPr lang="en-US" sz="2800" b="1" dirty="0" err="1" smtClean="0">
                <a:latin typeface="Albertus Medium" pitchFamily="34" charset="0"/>
              </a:rPr>
              <a:t>que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votre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 err="1" smtClean="0">
                <a:latin typeface="Albertus Medium" pitchFamily="34" charset="0"/>
              </a:rPr>
              <a:t>mère</a:t>
            </a:r>
            <a:r>
              <a:rPr lang="en-US" sz="2800" b="1" dirty="0" smtClean="0">
                <a:latin typeface="Albertus Medium" pitchFamily="34" charset="0"/>
              </a:rPr>
              <a:t> ne </a:t>
            </a:r>
            <a:r>
              <a:rPr lang="en-US" sz="2800" b="1" dirty="0" err="1" smtClean="0">
                <a:latin typeface="Albertus Medium" pitchFamily="34" charset="0"/>
              </a:rPr>
              <a:t>vous</a:t>
            </a:r>
            <a:r>
              <a:rPr lang="en-US" sz="2800" b="1" dirty="0" smtClean="0">
                <a:latin typeface="Albertus Medium" pitchFamily="34" charset="0"/>
              </a:rPr>
              <a:t> _ (</a:t>
            </a:r>
            <a:r>
              <a:rPr lang="en-US" sz="2800" b="1" dirty="0" err="1" smtClean="0">
                <a:latin typeface="Albertus Medium" pitchFamily="34" charset="0"/>
              </a:rPr>
              <a:t>permettre</a:t>
            </a:r>
            <a:r>
              <a:rPr lang="en-US" sz="2800" b="1" dirty="0" smtClean="0">
                <a:latin typeface="Albertus Medium" pitchFamily="34" charset="0"/>
              </a:rPr>
              <a:t>) pas</a:t>
            </a: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8130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3657600" y="51816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48134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3076" name="AutoShape 8" descr="Stationery"/>
          <p:cNvSpPr>
            <a:spLocks noChangeArrowheads="1"/>
          </p:cNvSpPr>
          <p:nvPr/>
        </p:nvSpPr>
        <p:spPr bwMode="auto">
          <a:xfrm>
            <a:off x="2819400" y="609600"/>
            <a:ext cx="3581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préparer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les choses pour un voyage 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3505200" y="5334000"/>
            <a:ext cx="289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307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 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8686800" cy="313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lbertus Medium" pitchFamily="34" charset="0"/>
              </a:rPr>
              <a:t>Je </a:t>
            </a:r>
            <a:r>
              <a:rPr lang="en-US" sz="2800" b="1" dirty="0" err="1">
                <a:latin typeface="Albertus Medium" pitchFamily="34" charset="0"/>
              </a:rPr>
              <a:t>suis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triste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vous</a:t>
            </a:r>
            <a:r>
              <a:rPr lang="en-US" sz="2800" b="1" dirty="0">
                <a:latin typeface="Albertus Medium" pitchFamily="34" charset="0"/>
              </a:rPr>
              <a:t> ne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PUISSIEZ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pouvoir</a:t>
            </a:r>
            <a:r>
              <a:rPr lang="en-US" sz="2800" b="1" dirty="0">
                <a:latin typeface="Albertus Medium" pitchFamily="34" charset="0"/>
              </a:rPr>
              <a:t>) pas </a:t>
            </a:r>
            <a:r>
              <a:rPr lang="en-US" sz="2800" b="1" dirty="0" err="1">
                <a:latin typeface="Albertus Medium" pitchFamily="34" charset="0"/>
              </a:rPr>
              <a:t>venir</a:t>
            </a:r>
            <a:r>
              <a:rPr lang="en-US" sz="2800" b="1" dirty="0">
                <a:latin typeface="Albertus Medium" pitchFamily="34" charset="0"/>
              </a:rPr>
              <a:t> à ma fête </a:t>
            </a:r>
            <a:r>
              <a:rPr lang="en-US" sz="2800" b="1" dirty="0" err="1">
                <a:latin typeface="Albertus Medium" pitchFamily="34" charset="0"/>
              </a:rPr>
              <a:t>demain</a:t>
            </a:r>
            <a:r>
              <a:rPr lang="en-US" sz="2800" b="1" dirty="0">
                <a:latin typeface="Albertus Medium" pitchFamily="34" charset="0"/>
              </a:rPr>
              <a:t>. Il </a:t>
            </a:r>
            <a:r>
              <a:rPr lang="en-US" sz="2800" b="1" dirty="0" err="1">
                <a:latin typeface="Albertus Medium" pitchFamily="34" charset="0"/>
              </a:rPr>
              <a:t>est</a:t>
            </a:r>
            <a:r>
              <a:rPr lang="en-US" sz="2800" b="1" dirty="0">
                <a:latin typeface="Albertus Medium" pitchFamily="34" charset="0"/>
              </a:rPr>
              <a:t> possible </a:t>
            </a:r>
            <a:r>
              <a:rPr lang="en-US" sz="2800" b="1" dirty="0" err="1">
                <a:latin typeface="Albertus Medium" pitchFamily="34" charset="0"/>
              </a:rPr>
              <a:t>que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votre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err="1">
                <a:latin typeface="Albertus Medium" pitchFamily="34" charset="0"/>
              </a:rPr>
              <a:t>mère</a:t>
            </a:r>
            <a:r>
              <a:rPr lang="en-US" sz="2800" b="1" dirty="0">
                <a:latin typeface="Albertus Medium" pitchFamily="34" charset="0"/>
              </a:rPr>
              <a:t> ne </a:t>
            </a:r>
            <a:r>
              <a:rPr lang="en-US" sz="2800" b="1" dirty="0" err="1">
                <a:latin typeface="Albertus Medium" pitchFamily="34" charset="0"/>
              </a:rPr>
              <a:t>vous</a:t>
            </a:r>
            <a:r>
              <a:rPr lang="en-US" sz="2800" b="1" dirty="0">
                <a:latin typeface="Albertus Medium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PERMETTE</a:t>
            </a:r>
            <a:r>
              <a:rPr lang="en-US" sz="2800" b="1" dirty="0" smtClean="0">
                <a:latin typeface="Albertus Medium" pitchFamily="34" charset="0"/>
              </a:rPr>
              <a:t> </a:t>
            </a:r>
            <a:r>
              <a:rPr lang="en-US" sz="2800" b="1" dirty="0">
                <a:latin typeface="Albertus Medium" pitchFamily="34" charset="0"/>
              </a:rPr>
              <a:t>(</a:t>
            </a:r>
            <a:r>
              <a:rPr lang="en-US" sz="2800" b="1" dirty="0" err="1">
                <a:latin typeface="Albertus Medium" pitchFamily="34" charset="0"/>
              </a:rPr>
              <a:t>permettre</a:t>
            </a:r>
            <a:r>
              <a:rPr lang="en-US" sz="2800" b="1" dirty="0">
                <a:latin typeface="Albertus Medium" pitchFamily="34" charset="0"/>
              </a:rPr>
              <a:t>) pas</a:t>
            </a: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915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107606"/>
              </p:ext>
            </p:extLst>
          </p:nvPr>
        </p:nvGraphicFramePr>
        <p:xfrm>
          <a:off x="3576637" y="5352709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7" y="5352709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28109" y="5638413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Challenge Extra Bold" pitchFamily="82" charset="0"/>
              </a:rPr>
              <a:t>Retournez</a:t>
            </a:r>
            <a:r>
              <a:rPr lang="en-US" sz="3200" dirty="0">
                <a:latin typeface="Challenge Extra Bold" pitchFamily="82" charset="0"/>
              </a:rPr>
              <a:t> à la </a:t>
            </a:r>
            <a:r>
              <a:rPr lang="en-US" sz="3200" dirty="0" err="1">
                <a:latin typeface="Challenge Extra Bold" pitchFamily="82" charset="0"/>
              </a:rPr>
              <a:t>planchette</a:t>
            </a:r>
            <a:endParaRPr lang="en-US" dirty="0">
              <a:latin typeface="Challenge Extra Bold" pitchFamily="82" charset="0"/>
            </a:endParaRPr>
          </a:p>
        </p:txBody>
      </p:sp>
      <p:sp>
        <p:nvSpPr>
          <p:cNvPr id="49158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8382000" cy="387798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Mettez</a:t>
            </a:r>
            <a:r>
              <a:rPr lang="en-US" sz="2800" dirty="0">
                <a:latin typeface="Albertus Medium" pitchFamily="34" charset="0"/>
              </a:rPr>
              <a:t> la </a:t>
            </a:r>
            <a:r>
              <a:rPr lang="en-US" sz="2800" dirty="0" err="1">
                <a:latin typeface="Albertus Medium" pitchFamily="34" charset="0"/>
              </a:rPr>
              <a:t>forme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correcte</a:t>
            </a:r>
            <a:r>
              <a:rPr lang="en-US" sz="2800" dirty="0">
                <a:latin typeface="Albertus Medium" pitchFamily="34" charset="0"/>
              </a:rPr>
              <a:t> des </a:t>
            </a:r>
            <a:r>
              <a:rPr lang="en-US" sz="2800" dirty="0" err="1">
                <a:latin typeface="Albertus Medium" pitchFamily="34" charset="0"/>
              </a:rPr>
              <a:t>verbes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dans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espaces</a:t>
            </a:r>
            <a:r>
              <a:rPr lang="en-US" sz="2800" dirty="0" smtClean="0">
                <a:latin typeface="Albertus Medium" pitchFamily="34" charset="0"/>
              </a:rPr>
              <a:t>: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lbertus Medium" pitchFamily="34" charset="0"/>
              </a:rPr>
              <a:t>Il </a:t>
            </a:r>
            <a:r>
              <a:rPr lang="en-US" sz="2800" dirty="0" err="1" smtClean="0">
                <a:latin typeface="Albertus Medium" pitchFamily="34" charset="0"/>
              </a:rPr>
              <a:t>est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évident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que</a:t>
            </a:r>
            <a:r>
              <a:rPr lang="en-US" sz="2800" dirty="0" smtClean="0">
                <a:latin typeface="Albertus Medium" pitchFamily="34" charset="0"/>
              </a:rPr>
              <a:t> les </a:t>
            </a:r>
            <a:r>
              <a:rPr lang="en-US" sz="2800" dirty="0" err="1" smtClean="0">
                <a:latin typeface="Albertus Medium" pitchFamily="34" charset="0"/>
              </a:rPr>
              <a:t>bons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élèves</a:t>
            </a:r>
            <a:r>
              <a:rPr lang="en-US" sz="2800" dirty="0" smtClean="0">
                <a:latin typeface="Albertus Medium" pitchFamily="34" charset="0"/>
              </a:rPr>
              <a:t> _ (</a:t>
            </a:r>
            <a:r>
              <a:rPr lang="en-US" sz="2800" dirty="0" err="1" smtClean="0">
                <a:latin typeface="Albertus Medium" pitchFamily="34" charset="0"/>
              </a:rPr>
              <a:t>aller</a:t>
            </a:r>
            <a:r>
              <a:rPr lang="en-US" sz="2800" dirty="0" smtClean="0">
                <a:latin typeface="Albertus Medium" pitchFamily="34" charset="0"/>
              </a:rPr>
              <a:t>) </a:t>
            </a:r>
            <a:r>
              <a:rPr lang="en-US" sz="2800" dirty="0" err="1" smtClean="0">
                <a:latin typeface="Albertus Medium" pitchFamily="34" charset="0"/>
              </a:rPr>
              <a:t>avoir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une</a:t>
            </a:r>
            <a:r>
              <a:rPr lang="en-US" sz="2800" dirty="0" smtClean="0">
                <a:latin typeface="Albertus Medium" pitchFamily="34" charset="0"/>
              </a:rPr>
              <a:t> bonne note. </a:t>
            </a:r>
            <a:r>
              <a:rPr lang="en-US" sz="2800" dirty="0" err="1" smtClean="0">
                <a:latin typeface="Albertus Medium" pitchFamily="34" charset="0"/>
              </a:rPr>
              <a:t>Mais</a:t>
            </a:r>
            <a:r>
              <a:rPr lang="en-US" sz="2800" dirty="0" smtClean="0">
                <a:latin typeface="Albertus Medium" pitchFamily="34" charset="0"/>
              </a:rPr>
              <a:t>, </a:t>
            </a:r>
            <a:r>
              <a:rPr lang="en-US" sz="2800" dirty="0" err="1" smtClean="0">
                <a:latin typeface="Albertus Medium" pitchFamily="34" charset="0"/>
              </a:rPr>
              <a:t>il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n’est</a:t>
            </a:r>
            <a:r>
              <a:rPr lang="en-US" sz="2800" dirty="0" smtClean="0">
                <a:latin typeface="Albertus Medium" pitchFamily="34" charset="0"/>
              </a:rPr>
              <a:t> pas </a:t>
            </a:r>
            <a:r>
              <a:rPr lang="en-US" sz="2800" dirty="0" err="1" smtClean="0">
                <a:latin typeface="Albertus Medium" pitchFamily="34" charset="0"/>
              </a:rPr>
              <a:t>clair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que</a:t>
            </a:r>
            <a:r>
              <a:rPr lang="en-US" sz="2800" dirty="0" smtClean="0">
                <a:latin typeface="Albertus Medium" pitchFamily="34" charset="0"/>
              </a:rPr>
              <a:t> les </a:t>
            </a:r>
            <a:r>
              <a:rPr lang="en-US" sz="2800" dirty="0" err="1" smtClean="0">
                <a:latin typeface="Albertus Medium" pitchFamily="34" charset="0"/>
              </a:rPr>
              <a:t>élèves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moyens</a:t>
            </a:r>
            <a:r>
              <a:rPr lang="en-US" sz="2800" dirty="0" smtClean="0">
                <a:latin typeface="Albertus Medium" pitchFamily="34" charset="0"/>
              </a:rPr>
              <a:t> _ (faire) </a:t>
            </a:r>
            <a:r>
              <a:rPr lang="en-US" sz="2800" dirty="0" err="1" smtClean="0">
                <a:latin typeface="Albertus Medium" pitchFamily="34" charset="0"/>
              </a:rPr>
              <a:t>autant</a:t>
            </a:r>
            <a:r>
              <a:rPr lang="en-US" sz="2800" dirty="0" smtClean="0">
                <a:latin typeface="Albertus Medium" pitchFamily="34" charset="0"/>
              </a:rPr>
              <a:t> de travail. Il </a:t>
            </a:r>
            <a:r>
              <a:rPr lang="en-US" sz="2800" dirty="0" err="1" smtClean="0">
                <a:latin typeface="Albertus Medium" pitchFamily="34" charset="0"/>
              </a:rPr>
              <a:t>faut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qu’ils</a:t>
            </a:r>
            <a:r>
              <a:rPr lang="en-US" sz="2800" dirty="0" smtClean="0">
                <a:latin typeface="Albertus Medium" pitchFamily="34" charset="0"/>
              </a:rPr>
              <a:t> _ (</a:t>
            </a:r>
            <a:r>
              <a:rPr lang="en-US" sz="2800" dirty="0" err="1" smtClean="0">
                <a:latin typeface="Albertus Medium" pitchFamily="34" charset="0"/>
              </a:rPr>
              <a:t>pouvoir</a:t>
            </a:r>
            <a:r>
              <a:rPr lang="en-US" sz="2800" dirty="0" smtClean="0">
                <a:latin typeface="Albertus Medium" pitchFamily="34" charset="0"/>
              </a:rPr>
              <a:t>) faire un </a:t>
            </a:r>
            <a:r>
              <a:rPr lang="en-US" sz="2800" dirty="0" err="1" smtClean="0">
                <a:latin typeface="Albertus Medium" pitchFamily="34" charset="0"/>
              </a:rPr>
              <a:t>peu</a:t>
            </a:r>
            <a:r>
              <a:rPr lang="en-US" sz="2800" dirty="0" smtClean="0">
                <a:latin typeface="Albertus Medium" pitchFamily="34" charset="0"/>
              </a:rPr>
              <a:t> plus </a:t>
            </a:r>
            <a:r>
              <a:rPr lang="en-US" sz="2800" dirty="0" err="1" smtClean="0">
                <a:latin typeface="Albertus Medium" pitchFamily="34" charset="0"/>
              </a:rPr>
              <a:t>d’effort</a:t>
            </a:r>
            <a:r>
              <a:rPr lang="en-US" sz="2800" dirty="0" smtClean="0">
                <a:latin typeface="Albertus Medium" pitchFamily="34" charset="0"/>
              </a:rPr>
              <a:t>. </a:t>
            </a:r>
            <a:r>
              <a:rPr lang="en-US" sz="2800" dirty="0" err="1" smtClean="0">
                <a:latin typeface="Albertus Medium" pitchFamily="34" charset="0"/>
              </a:rPr>
              <a:t>Mais</a:t>
            </a:r>
            <a:r>
              <a:rPr lang="en-US" sz="2800" dirty="0" smtClean="0">
                <a:latin typeface="Albertus Medium" pitchFamily="34" charset="0"/>
              </a:rPr>
              <a:t> je ne </a:t>
            </a:r>
            <a:r>
              <a:rPr lang="en-US" sz="2800" dirty="0" err="1" smtClean="0">
                <a:latin typeface="Albertus Medium" pitchFamily="34" charset="0"/>
              </a:rPr>
              <a:t>pense</a:t>
            </a:r>
            <a:r>
              <a:rPr lang="en-US" sz="2800" dirty="0" smtClean="0">
                <a:latin typeface="Albertus Medium" pitchFamily="34" charset="0"/>
              </a:rPr>
              <a:t> pas </a:t>
            </a:r>
            <a:r>
              <a:rPr lang="en-US" sz="2800" dirty="0" err="1" smtClean="0">
                <a:latin typeface="Albertus Medium" pitchFamily="34" charset="0"/>
              </a:rPr>
              <a:t>que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ce</a:t>
            </a:r>
            <a:r>
              <a:rPr lang="en-US" sz="2800" dirty="0" smtClean="0">
                <a:latin typeface="Albertus Medium" pitchFamily="34" charset="0"/>
              </a:rPr>
              <a:t> _ (</a:t>
            </a:r>
            <a:r>
              <a:rPr lang="en-US" sz="2800" dirty="0" err="1" smtClean="0">
                <a:latin typeface="Albertus Medium" pitchFamily="34" charset="0"/>
              </a:rPr>
              <a:t>être</a:t>
            </a:r>
            <a:r>
              <a:rPr lang="en-US" sz="2800" dirty="0" smtClean="0">
                <a:latin typeface="Albertus Medium" pitchFamily="34" charset="0"/>
              </a:rPr>
              <a:t>) possible pour </a:t>
            </a:r>
            <a:r>
              <a:rPr lang="en-US" sz="2800" dirty="0" err="1" smtClean="0">
                <a:latin typeface="Albertus Medium" pitchFamily="34" charset="0"/>
              </a:rPr>
              <a:t>eux</a:t>
            </a:r>
            <a:r>
              <a:rPr lang="en-US" sz="2800" dirty="0" smtClean="0">
                <a:latin typeface="Albertus Medium" pitchFamily="34" charset="0"/>
              </a:rPr>
              <a:t>.</a:t>
            </a: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50181" name="Group 7"/>
          <p:cNvGrpSpPr>
            <a:grpSpLocks/>
          </p:cNvGrpSpPr>
          <p:nvPr/>
        </p:nvGrpSpPr>
        <p:grpSpPr bwMode="auto">
          <a:xfrm>
            <a:off x="3352800" y="4876800"/>
            <a:ext cx="2743200" cy="1195388"/>
            <a:chOff x="2112" y="3072"/>
            <a:chExt cx="1728" cy="753"/>
          </a:xfrm>
        </p:grpSpPr>
        <p:graphicFrame>
          <p:nvGraphicFramePr>
            <p:cNvPr id="50178" name="Object 1024"/>
            <p:cNvGraphicFramePr>
              <a:graphicFrameLocks noChangeAspect="1"/>
            </p:cNvGraphicFramePr>
            <p:nvPr/>
          </p:nvGraphicFramePr>
          <p:xfrm>
            <a:off x="2736" y="3072"/>
            <a:ext cx="512" cy="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2" name="Clip" r:id="rId3" imgW="2247480" imgH="3306240" progId="MS_ClipArt_Gallery.2">
                    <p:embed/>
                  </p:oleObj>
                </mc:Choice>
                <mc:Fallback>
                  <p:oleObj name="Clip" r:id="rId3" imgW="2247480" imgH="3306240" progId="MS_ClipArt_Gallery.2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3072"/>
                          <a:ext cx="512" cy="7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84" name="Text Box 4"/>
            <p:cNvSpPr txBox="1">
              <a:spLocks noChangeArrowheads="1"/>
            </p:cNvSpPr>
            <p:nvPr/>
          </p:nvSpPr>
          <p:spPr bwMode="auto">
            <a:xfrm>
              <a:off x="2112" y="3264"/>
              <a:ext cx="17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hallenge Extra Bold" pitchFamily="82" charset="0"/>
                </a:rPr>
                <a:t>Vérifiez votre réponse</a:t>
              </a:r>
            </a:p>
          </p:txBody>
        </p:sp>
      </p:grpSp>
      <p:sp>
        <p:nvSpPr>
          <p:cNvPr id="50182" name="AutoShape 5" descr="Stationery"/>
          <p:cNvSpPr>
            <a:spLocks noChangeArrowheads="1"/>
          </p:cNvSpPr>
          <p:nvPr/>
        </p:nvSpPr>
        <p:spPr bwMode="auto">
          <a:xfrm>
            <a:off x="2667000" y="609600"/>
            <a:ext cx="37338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5  pour $500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8534400" cy="563231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Il </a:t>
            </a:r>
            <a:r>
              <a:rPr lang="en-US" sz="2800" dirty="0" err="1">
                <a:latin typeface="Albertus Medium" pitchFamily="34" charset="0"/>
              </a:rPr>
              <a:t>est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évident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que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bons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élèves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smtClean="0">
                <a:solidFill>
                  <a:srgbClr val="003399"/>
                </a:solidFill>
                <a:latin typeface="Arial Black" panose="020B0A04020102020204" pitchFamily="34" charset="0"/>
              </a:rPr>
              <a:t>VONT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>
                <a:latin typeface="Albertus Medium" pitchFamily="34" charset="0"/>
              </a:rPr>
              <a:t>(</a:t>
            </a:r>
            <a:r>
              <a:rPr lang="en-US" sz="2800" dirty="0" err="1">
                <a:latin typeface="Albertus Medium" pitchFamily="34" charset="0"/>
              </a:rPr>
              <a:t>aller</a:t>
            </a:r>
            <a:r>
              <a:rPr lang="en-US" sz="2800" dirty="0">
                <a:latin typeface="Albertus Medium" pitchFamily="34" charset="0"/>
              </a:rPr>
              <a:t>) </a:t>
            </a:r>
            <a:r>
              <a:rPr lang="en-US" sz="2800" dirty="0" err="1">
                <a:latin typeface="Albertus Medium" pitchFamily="34" charset="0"/>
              </a:rPr>
              <a:t>avoir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une</a:t>
            </a:r>
            <a:r>
              <a:rPr lang="en-US" sz="2800" dirty="0">
                <a:latin typeface="Albertus Medium" pitchFamily="34" charset="0"/>
              </a:rPr>
              <a:t> bonne note. </a:t>
            </a:r>
            <a:r>
              <a:rPr lang="en-US" sz="2800" dirty="0" err="1">
                <a:latin typeface="Albertus Medium" pitchFamily="34" charset="0"/>
              </a:rPr>
              <a:t>Mais</a:t>
            </a:r>
            <a:r>
              <a:rPr lang="en-US" sz="2800" dirty="0">
                <a:latin typeface="Albertus Medium" pitchFamily="34" charset="0"/>
              </a:rPr>
              <a:t>, </a:t>
            </a:r>
            <a:r>
              <a:rPr lang="en-US" sz="2800" dirty="0" err="1">
                <a:latin typeface="Albertus Medium" pitchFamily="34" charset="0"/>
              </a:rPr>
              <a:t>il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n’est</a:t>
            </a:r>
            <a:r>
              <a:rPr lang="en-US" sz="2800" dirty="0">
                <a:latin typeface="Albertus Medium" pitchFamily="34" charset="0"/>
              </a:rPr>
              <a:t> pas </a:t>
            </a:r>
            <a:r>
              <a:rPr lang="en-US" sz="2800" dirty="0" err="1">
                <a:latin typeface="Albertus Medium" pitchFamily="34" charset="0"/>
              </a:rPr>
              <a:t>clair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que</a:t>
            </a:r>
            <a:r>
              <a:rPr lang="en-US" sz="2800" dirty="0">
                <a:latin typeface="Albertus Medium" pitchFamily="34" charset="0"/>
              </a:rPr>
              <a:t> les </a:t>
            </a:r>
            <a:r>
              <a:rPr lang="en-US" sz="2800" dirty="0" err="1">
                <a:latin typeface="Albertus Medium" pitchFamily="34" charset="0"/>
              </a:rPr>
              <a:t>élèves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moyens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FASSENT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>
                <a:latin typeface="Albertus Medium" pitchFamily="34" charset="0"/>
              </a:rPr>
              <a:t>(faire) </a:t>
            </a:r>
            <a:r>
              <a:rPr lang="en-US" sz="2800" dirty="0" err="1">
                <a:latin typeface="Albertus Medium" pitchFamily="34" charset="0"/>
              </a:rPr>
              <a:t>autant</a:t>
            </a:r>
            <a:r>
              <a:rPr lang="en-US" sz="2800" dirty="0">
                <a:latin typeface="Albertus Medium" pitchFamily="34" charset="0"/>
              </a:rPr>
              <a:t> de travail. Il </a:t>
            </a:r>
            <a:r>
              <a:rPr lang="en-US" sz="2800" dirty="0" err="1">
                <a:latin typeface="Albertus Medium" pitchFamily="34" charset="0"/>
              </a:rPr>
              <a:t>faut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qu’ils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PUISSENT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>
                <a:latin typeface="Albertus Medium" pitchFamily="34" charset="0"/>
              </a:rPr>
              <a:t>(</a:t>
            </a:r>
            <a:r>
              <a:rPr lang="en-US" sz="2800" dirty="0" err="1">
                <a:latin typeface="Albertus Medium" pitchFamily="34" charset="0"/>
              </a:rPr>
              <a:t>pouvoir</a:t>
            </a:r>
            <a:r>
              <a:rPr lang="en-US" sz="2800" dirty="0">
                <a:latin typeface="Albertus Medium" pitchFamily="34" charset="0"/>
              </a:rPr>
              <a:t>) faire un </a:t>
            </a:r>
            <a:r>
              <a:rPr lang="en-US" sz="2800" dirty="0" err="1">
                <a:latin typeface="Albertus Medium" pitchFamily="34" charset="0"/>
              </a:rPr>
              <a:t>peu</a:t>
            </a:r>
            <a:r>
              <a:rPr lang="en-US" sz="2800" dirty="0">
                <a:latin typeface="Albertus Medium" pitchFamily="34" charset="0"/>
              </a:rPr>
              <a:t> plus </a:t>
            </a:r>
            <a:r>
              <a:rPr lang="en-US" sz="2800" dirty="0" err="1">
                <a:latin typeface="Albertus Medium" pitchFamily="34" charset="0"/>
              </a:rPr>
              <a:t>d’effort</a:t>
            </a:r>
            <a:r>
              <a:rPr lang="en-US" sz="2800" dirty="0">
                <a:latin typeface="Albertus Medium" pitchFamily="34" charset="0"/>
              </a:rPr>
              <a:t>. </a:t>
            </a:r>
            <a:r>
              <a:rPr lang="en-US" sz="2800" dirty="0" err="1">
                <a:latin typeface="Albertus Medium" pitchFamily="34" charset="0"/>
              </a:rPr>
              <a:t>Mais</a:t>
            </a:r>
            <a:r>
              <a:rPr lang="en-US" sz="2800" dirty="0">
                <a:latin typeface="Albertus Medium" pitchFamily="34" charset="0"/>
              </a:rPr>
              <a:t> je ne </a:t>
            </a:r>
            <a:r>
              <a:rPr lang="en-US" sz="2800" dirty="0" err="1">
                <a:latin typeface="Albertus Medium" pitchFamily="34" charset="0"/>
              </a:rPr>
              <a:t>pense</a:t>
            </a:r>
            <a:r>
              <a:rPr lang="en-US" sz="2800" dirty="0">
                <a:latin typeface="Albertus Medium" pitchFamily="34" charset="0"/>
              </a:rPr>
              <a:t> pas </a:t>
            </a:r>
            <a:r>
              <a:rPr lang="en-US" sz="2800" dirty="0" err="1">
                <a:latin typeface="Albertus Medium" pitchFamily="34" charset="0"/>
              </a:rPr>
              <a:t>que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err="1">
                <a:latin typeface="Albertus Medium" pitchFamily="34" charset="0"/>
              </a:rPr>
              <a:t>ce</a:t>
            </a:r>
            <a:r>
              <a:rPr lang="en-US" sz="2800" dirty="0">
                <a:latin typeface="Albertus Medium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>
                <a:latin typeface="Albertus Medium" pitchFamily="34" charset="0"/>
              </a:rPr>
              <a:t>(</a:t>
            </a:r>
            <a:r>
              <a:rPr lang="en-US" sz="2800" dirty="0" err="1">
                <a:latin typeface="Albertus Medium" pitchFamily="34" charset="0"/>
              </a:rPr>
              <a:t>être</a:t>
            </a:r>
            <a:r>
              <a:rPr lang="en-US" sz="2800" dirty="0">
                <a:latin typeface="Albertus Medium" pitchFamily="34" charset="0"/>
              </a:rPr>
              <a:t>) possible pour </a:t>
            </a:r>
            <a:r>
              <a:rPr lang="en-US" sz="2800" dirty="0" err="1">
                <a:latin typeface="Albertus Medium" pitchFamily="34" charset="0"/>
              </a:rPr>
              <a:t>eux</a:t>
            </a:r>
            <a:r>
              <a:rPr lang="en-US" sz="2800" dirty="0">
                <a:latin typeface="Albertus Medium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51205" name="Group 8"/>
          <p:cNvGrpSpPr>
            <a:grpSpLocks/>
          </p:cNvGrpSpPr>
          <p:nvPr/>
        </p:nvGrpSpPr>
        <p:grpSpPr bwMode="auto">
          <a:xfrm>
            <a:off x="3276600" y="4776788"/>
            <a:ext cx="3581400" cy="1490662"/>
            <a:chOff x="2064" y="3009"/>
            <a:chExt cx="2256" cy="939"/>
          </a:xfrm>
        </p:grpSpPr>
        <p:graphicFrame>
          <p:nvGraphicFramePr>
            <p:cNvPr id="51202" name="Object 1024"/>
            <p:cNvGraphicFramePr>
              <a:graphicFrameLocks noChangeAspect="1"/>
            </p:cNvGraphicFramePr>
            <p:nvPr/>
          </p:nvGraphicFramePr>
          <p:xfrm>
            <a:off x="2239" y="3009"/>
            <a:ext cx="1542" cy="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4" name="Clip" r:id="rId3" imgW="6773760" imgH="4128840" progId="MS_ClipArt_Gallery.2">
                    <p:embed/>
                  </p:oleObj>
                </mc:Choice>
                <mc:Fallback>
                  <p:oleObj name="Clip" r:id="rId3" imgW="6773760" imgH="4128840" progId="MS_ClipArt_Gallery.2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9" y="3009"/>
                          <a:ext cx="1542" cy="9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09" name="Text Box 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64" y="3264"/>
              <a:ext cx="22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Challenge Extra Bold" pitchFamily="82" charset="0"/>
                </a:rPr>
                <a:t>Retournez à la planchette</a:t>
              </a:r>
              <a:endParaRPr lang="en-US">
                <a:latin typeface="Challenge Extra Bold" pitchFamily="82" charset="0"/>
              </a:endParaRPr>
            </a:p>
          </p:txBody>
        </p:sp>
      </p:grpSp>
      <p:grpSp>
        <p:nvGrpSpPr>
          <p:cNvPr id="51206" name="Group 7"/>
          <p:cNvGrpSpPr>
            <a:grpSpLocks/>
          </p:cNvGrpSpPr>
          <p:nvPr/>
        </p:nvGrpSpPr>
        <p:grpSpPr bwMode="auto">
          <a:xfrm>
            <a:off x="2895600" y="609600"/>
            <a:ext cx="3429000" cy="1143000"/>
            <a:chOff x="1824" y="384"/>
            <a:chExt cx="2160" cy="720"/>
          </a:xfrm>
        </p:grpSpPr>
        <p:sp>
          <p:nvSpPr>
            <p:cNvPr id="51207" name="AutoShape 5" descr="Stationery"/>
            <p:cNvSpPr>
              <a:spLocks noChangeArrowheads="1"/>
            </p:cNvSpPr>
            <p:nvPr/>
          </p:nvSpPr>
          <p:spPr bwMode="auto">
            <a:xfrm>
              <a:off x="1824" y="384"/>
              <a:ext cx="2160" cy="72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FFFF99"/>
                </a:gs>
                <a:gs pos="100000">
                  <a:srgbClr val="FFFF2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Text Box 6" descr="C:\Program Files\Microsoft Office\Clipart\Bullets\Red Swirl.gif"/>
            <p:cNvSpPr txBox="1">
              <a:spLocks noChangeArrowheads="1"/>
            </p:cNvSpPr>
            <p:nvPr/>
          </p:nvSpPr>
          <p:spPr bwMode="auto">
            <a:xfrm>
              <a:off x="1872" y="432"/>
              <a:ext cx="206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Challenge Extra Bold" pitchFamily="82" charset="0"/>
                </a:rPr>
                <a:t>Catégorie 5 pour $500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52228" name="Text Box 1028"/>
          <p:cNvSpPr txBox="1">
            <a:spLocks noChangeArrowheads="1"/>
          </p:cNvSpPr>
          <p:nvPr/>
        </p:nvSpPr>
        <p:spPr bwMode="auto">
          <a:xfrm>
            <a:off x="762000" y="1905000"/>
            <a:ext cx="7772400" cy="569386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latin typeface="Comic Sans MS" pitchFamily="66" charset="0"/>
              </a:rPr>
              <a:t>Traduis</a:t>
            </a:r>
            <a:r>
              <a:rPr lang="en-US" sz="4000" b="1" dirty="0" smtClean="0">
                <a:latin typeface="Comic Sans MS" pitchFamily="66" charset="0"/>
              </a:rPr>
              <a:t> en </a:t>
            </a:r>
            <a:r>
              <a:rPr lang="en-US" sz="4000" b="1" dirty="0" err="1" smtClean="0">
                <a:latin typeface="Comic Sans MS" pitchFamily="66" charset="0"/>
              </a:rPr>
              <a:t>français</a:t>
            </a:r>
            <a:r>
              <a:rPr lang="en-US" sz="4000" b="1" dirty="0" smtClean="0">
                <a:latin typeface="Comic Sans MS" pitchFamily="66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4000" b="1" dirty="0" smtClean="0">
                <a:latin typeface="Comic Sans MS" pitchFamily="66" charset="0"/>
              </a:rPr>
              <a:t>“When we vote in the next election, we will elect the candidate who will lower the inflation rate.”</a:t>
            </a: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2229" name="WordArt 1029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5532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Jeu final</a:t>
            </a:r>
          </a:p>
        </p:txBody>
      </p:sp>
      <p:pic>
        <p:nvPicPr>
          <p:cNvPr id="70663" name="jeopardy_finalmusi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609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231" name="Group 1035"/>
          <p:cNvGrpSpPr>
            <a:grpSpLocks/>
          </p:cNvGrpSpPr>
          <p:nvPr/>
        </p:nvGrpSpPr>
        <p:grpSpPr bwMode="auto">
          <a:xfrm>
            <a:off x="3048000" y="5410200"/>
            <a:ext cx="2743200" cy="1195388"/>
            <a:chOff x="1920" y="3408"/>
            <a:chExt cx="1728" cy="753"/>
          </a:xfrm>
        </p:grpSpPr>
        <p:graphicFrame>
          <p:nvGraphicFramePr>
            <p:cNvPr id="52226" name="Object 1033"/>
            <p:cNvGraphicFramePr>
              <a:graphicFrameLocks noChangeAspect="1"/>
            </p:cNvGraphicFramePr>
            <p:nvPr/>
          </p:nvGraphicFramePr>
          <p:xfrm>
            <a:off x="2544" y="3408"/>
            <a:ext cx="512" cy="7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8" name="Clip" r:id="rId5" imgW="2247480" imgH="3306240" progId="MS_ClipArt_Gallery.2">
                    <p:embed/>
                  </p:oleObj>
                </mc:Choice>
                <mc:Fallback>
                  <p:oleObj name="Clip" r:id="rId5" imgW="2247480" imgH="3306240" progId="MS_ClipArt_Gallery.2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408"/>
                          <a:ext cx="512" cy="7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2" name="Text Box 1034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920" y="3600"/>
              <a:ext cx="17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Vérifiez votre réponse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06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3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772400" cy="6524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latin typeface="Comic Sans MS" pitchFamily="66" charset="0"/>
              </a:rPr>
              <a:t>Réponse</a:t>
            </a:r>
            <a:r>
              <a:rPr lang="en-US" sz="4000" b="1" dirty="0">
                <a:latin typeface="Comic Sans MS" pitchFamily="66" charset="0"/>
              </a:rPr>
              <a:t>: </a:t>
            </a:r>
            <a:endParaRPr lang="en-US" sz="4000" b="1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smtClean="0">
                <a:latin typeface="Comic Sans MS" pitchFamily="66" charset="0"/>
              </a:rPr>
              <a:t>“</a:t>
            </a:r>
            <a:r>
              <a:rPr lang="en-US" sz="4000" b="1" dirty="0" err="1" smtClean="0">
                <a:latin typeface="Comic Sans MS" pitchFamily="66" charset="0"/>
              </a:rPr>
              <a:t>Quand</a:t>
            </a:r>
            <a:r>
              <a:rPr lang="en-US" sz="4000" b="1" dirty="0" smtClean="0">
                <a:latin typeface="Comic Sans MS" pitchFamily="66" charset="0"/>
              </a:rPr>
              <a:t> nous </a:t>
            </a:r>
            <a:r>
              <a:rPr lang="en-US" sz="4000" b="1" dirty="0" err="1" smtClean="0">
                <a:latin typeface="Comic Sans MS" pitchFamily="66" charset="0"/>
              </a:rPr>
              <a:t>voterons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en-US" sz="4000" b="1" dirty="0" err="1" smtClean="0">
                <a:latin typeface="Comic Sans MS" pitchFamily="66" charset="0"/>
              </a:rPr>
              <a:t>dans</a:t>
            </a:r>
            <a:r>
              <a:rPr lang="en-US" sz="4000" b="1" dirty="0" smtClean="0">
                <a:latin typeface="Comic Sans MS" pitchFamily="66" charset="0"/>
              </a:rPr>
              <a:t> les </a:t>
            </a:r>
            <a:r>
              <a:rPr lang="en-US" sz="4000" b="1" dirty="0" err="1" smtClean="0">
                <a:latin typeface="Comic Sans MS" pitchFamily="66" charset="0"/>
              </a:rPr>
              <a:t>prochaines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en-US" sz="4000" b="1" dirty="0" err="1" smtClean="0">
                <a:latin typeface="Comic Sans MS" pitchFamily="66" charset="0"/>
              </a:rPr>
              <a:t>élections</a:t>
            </a:r>
            <a:r>
              <a:rPr lang="en-US" sz="4000" b="1" dirty="0" smtClean="0">
                <a:latin typeface="Comic Sans MS" pitchFamily="66" charset="0"/>
              </a:rPr>
              <a:t>, nous </a:t>
            </a:r>
            <a:r>
              <a:rPr lang="en-US" sz="4000" b="1" dirty="0" err="1" smtClean="0">
                <a:latin typeface="Comic Sans MS" pitchFamily="66" charset="0"/>
              </a:rPr>
              <a:t>élirons</a:t>
            </a:r>
            <a:r>
              <a:rPr lang="en-US" sz="4000" b="1" dirty="0" smtClean="0">
                <a:latin typeface="Comic Sans MS" pitchFamily="66" charset="0"/>
              </a:rPr>
              <a:t> le </a:t>
            </a:r>
            <a:r>
              <a:rPr lang="en-US" sz="4000" b="1" dirty="0" err="1" smtClean="0">
                <a:latin typeface="Comic Sans MS" pitchFamily="66" charset="0"/>
              </a:rPr>
              <a:t>candidat</a:t>
            </a:r>
            <a:r>
              <a:rPr lang="en-US" sz="4000" b="1" dirty="0" smtClean="0">
                <a:latin typeface="Comic Sans MS" pitchFamily="66" charset="0"/>
              </a:rPr>
              <a:t> qui </a:t>
            </a:r>
            <a:r>
              <a:rPr lang="en-US" sz="4000" b="1" dirty="0" err="1" smtClean="0">
                <a:latin typeface="Comic Sans MS" pitchFamily="66" charset="0"/>
              </a:rPr>
              <a:t>baissera</a:t>
            </a:r>
            <a:r>
              <a:rPr lang="en-US" sz="4000" b="1" dirty="0" smtClean="0">
                <a:latin typeface="Comic Sans MS" pitchFamily="66" charset="0"/>
              </a:rPr>
              <a:t> le </a:t>
            </a:r>
            <a:r>
              <a:rPr lang="en-US" sz="4000" b="1" dirty="0" err="1" smtClean="0">
                <a:latin typeface="Comic Sans MS" pitchFamily="66" charset="0"/>
              </a:rPr>
              <a:t>taux</a:t>
            </a:r>
            <a:r>
              <a:rPr lang="en-US" sz="4000" b="1" dirty="0" smtClean="0">
                <a:latin typeface="Comic Sans MS" pitchFamily="66" charset="0"/>
              </a:rPr>
              <a:t> </a:t>
            </a:r>
            <a:r>
              <a:rPr lang="en-US" sz="4000" b="1" smtClean="0">
                <a:latin typeface="Comic Sans MS" pitchFamily="66" charset="0"/>
              </a:rPr>
              <a:t>d’inflation”</a:t>
            </a: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6324" name="WordArt 3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553200" cy="1600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Jeu final</a:t>
            </a:r>
          </a:p>
        </p:txBody>
      </p:sp>
      <p:pic>
        <p:nvPicPr>
          <p:cNvPr id="71685" name="gongshow_0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6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4100" name="AutoShape 7" descr="Stationery"/>
          <p:cNvSpPr>
            <a:spLocks noChangeArrowheads="1"/>
          </p:cNvSpPr>
          <p:nvPr/>
        </p:nvSpPr>
        <p:spPr bwMode="auto">
          <a:xfrm>
            <a:off x="2819400" y="609600"/>
            <a:ext cx="3581400" cy="12192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831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anose="020B0A04020102020204" pitchFamily="34" charset="0"/>
              </a:rPr>
              <a:t>Faire les valises</a:t>
            </a:r>
            <a:endParaRPr lang="en-US" sz="2800" b="1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4103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pour $200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5545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 Black" panose="020B0A04020102020204" pitchFamily="34" charset="0"/>
              </a:rPr>
              <a:t>Ce </a:t>
            </a:r>
            <a:r>
              <a:rPr lang="en-US" dirty="0" err="1">
                <a:latin typeface="Arial Black" panose="020B0A04020102020204" pitchFamily="34" charset="0"/>
              </a:rPr>
              <a:t>qu’on</a:t>
            </a:r>
            <a:r>
              <a:rPr lang="en-US" dirty="0">
                <a:latin typeface="Arial Black" panose="020B0A04020102020204" pitchFamily="34" charset="0"/>
              </a:rPr>
              <a:t> met </a:t>
            </a:r>
            <a:r>
              <a:rPr lang="en-US" dirty="0" err="1">
                <a:latin typeface="Arial Black" panose="020B0A04020102020204" pitchFamily="34" charset="0"/>
              </a:rPr>
              <a:t>sur</a:t>
            </a:r>
            <a:r>
              <a:rPr lang="en-US" dirty="0">
                <a:latin typeface="Arial Black" panose="020B0A04020102020204" pitchFamily="34" charset="0"/>
              </a:rPr>
              <a:t> les mains pour les </a:t>
            </a:r>
            <a:r>
              <a:rPr lang="en-US" dirty="0" err="1">
                <a:latin typeface="Arial Black" panose="020B0A04020102020204" pitchFamily="34" charset="0"/>
              </a:rPr>
              <a:t>protéger</a:t>
            </a:r>
            <a:r>
              <a:rPr lang="en-US" dirty="0">
                <a:latin typeface="Arial Black" panose="020B0A04020102020204" pitchFamily="34" charset="0"/>
              </a:rPr>
              <a:t> du </a:t>
            </a:r>
            <a:r>
              <a:rPr lang="en-US" dirty="0" err="1">
                <a:latin typeface="Arial Black" panose="020B0A04020102020204" pitchFamily="34" charset="0"/>
              </a:rPr>
              <a:t>froid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429000" y="533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5126" name="AutoShape 5" descr="Stationery"/>
          <p:cNvSpPr>
            <a:spLocks noChangeArrowheads="1"/>
          </p:cNvSpPr>
          <p:nvPr/>
        </p:nvSpPr>
        <p:spPr bwMode="auto">
          <a:xfrm>
            <a:off x="2743200" y="609600"/>
            <a:ext cx="36576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819400" y="685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28315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lbertus Medium" pitchFamily="34" charset="0"/>
              </a:rPr>
              <a:t>Réponse</a:t>
            </a:r>
            <a:r>
              <a:rPr lang="en-US" sz="2800" dirty="0">
                <a:latin typeface="Albertus Medium" pitchFamily="34" charset="0"/>
              </a:rPr>
              <a:t>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anose="020B0A04020102020204" pitchFamily="34" charset="0"/>
              </a:rPr>
              <a:t>Les </a:t>
            </a:r>
            <a:r>
              <a:rPr lang="en-US" sz="2800" b="1" dirty="0" err="1" smtClean="0">
                <a:latin typeface="Arial Black" panose="020B0A04020102020204" pitchFamily="34" charset="0"/>
              </a:rPr>
              <a:t>gants</a:t>
            </a:r>
            <a:r>
              <a:rPr lang="en-US" sz="2800" b="1" dirty="0" smtClean="0">
                <a:latin typeface="Arial Black" panose="020B0A04020102020204" pitchFamily="34" charset="0"/>
              </a:rPr>
              <a:t> (m)</a:t>
            </a:r>
            <a:endParaRPr lang="en-US" sz="2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3554413" y="4776788"/>
          <a:ext cx="2447925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lip" r:id="rId3" imgW="6773760" imgH="4128840" progId="MS_ClipArt_Gallery.2">
                  <p:embed/>
                </p:oleObj>
              </mc:Choice>
              <mc:Fallback>
                <p:oleObj name="Clip" r:id="rId3" imgW="6773760" imgH="41288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776788"/>
                        <a:ext cx="2447925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hallenge Extra Bold" pitchFamily="82" charset="0"/>
              </a:rPr>
              <a:t>Retournez à la planchette</a:t>
            </a:r>
            <a:endParaRPr lang="en-US">
              <a:latin typeface="Challenge Extra Bold" pitchFamily="82" charset="0"/>
            </a:endParaRPr>
          </a:p>
        </p:txBody>
      </p:sp>
      <p:sp>
        <p:nvSpPr>
          <p:cNvPr id="6150" name="AutoShape 5" descr="Stationery"/>
          <p:cNvSpPr>
            <a:spLocks noChangeArrowheads="1"/>
          </p:cNvSpPr>
          <p:nvPr/>
        </p:nvSpPr>
        <p:spPr bwMode="auto">
          <a:xfrm>
            <a:off x="2819400" y="609600"/>
            <a:ext cx="35052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971800" y="685800"/>
            <a:ext cx="327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 pour $300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M.K.Klamer_2000_Revised 2002</a:t>
            </a: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752600" y="1905000"/>
            <a:ext cx="6096000" cy="310854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lbertus Medium" pitchFamily="34" charset="0"/>
              </a:rPr>
              <a:t>Question: </a:t>
            </a:r>
            <a:endParaRPr lang="en-US" sz="2800" dirty="0" smtClean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 Black" panose="020B0A04020102020204" pitchFamily="34" charset="0"/>
              </a:rPr>
              <a:t>Un </a:t>
            </a:r>
            <a:r>
              <a:rPr lang="en-US" dirty="0" err="1">
                <a:latin typeface="Arial Black" panose="020B0A04020102020204" pitchFamily="34" charset="0"/>
              </a:rPr>
              <a:t>hôtel</a:t>
            </a:r>
            <a:r>
              <a:rPr lang="en-US" dirty="0">
                <a:latin typeface="Arial Black" panose="020B0A04020102020204" pitchFamily="34" charset="0"/>
              </a:rPr>
              <a:t> en </a:t>
            </a:r>
            <a:r>
              <a:rPr lang="en-US" dirty="0" err="1">
                <a:latin typeface="Arial Black" panose="020B0A04020102020204" pitchFamily="34" charset="0"/>
              </a:rPr>
              <a:t>pleine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montagne</a:t>
            </a:r>
            <a:r>
              <a:rPr lang="en-US" dirty="0">
                <a:latin typeface="Arial Black" panose="020B0A04020102020204" pitchFamily="34" charset="0"/>
              </a:rPr>
              <a:t> pour les sports </a:t>
            </a:r>
            <a:r>
              <a:rPr lang="en-US" dirty="0" err="1">
                <a:latin typeface="Arial Black" panose="020B0A04020102020204" pitchFamily="34" charset="0"/>
              </a:rPr>
              <a:t>d’hiver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lbertus Medium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4343400" y="4876800"/>
          <a:ext cx="8128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lip" r:id="rId3" imgW="2247480" imgH="3306240" progId="MS_ClipArt_Gallery.2">
                  <p:embed/>
                </p:oleObj>
              </mc:Choice>
              <mc:Fallback>
                <p:oleObj name="Clip" r:id="rId3" imgW="2247480" imgH="330624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812800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200400" y="52578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hallenge Extra Bold" pitchFamily="82" charset="0"/>
              </a:rPr>
              <a:t>Vérifiez votre réponse</a:t>
            </a:r>
          </a:p>
        </p:txBody>
      </p:sp>
      <p:sp>
        <p:nvSpPr>
          <p:cNvPr id="7174" name="AutoShape 5" descr="Stationery"/>
          <p:cNvSpPr>
            <a:spLocks noChangeArrowheads="1"/>
          </p:cNvSpPr>
          <p:nvPr/>
        </p:nvSpPr>
        <p:spPr bwMode="auto">
          <a:xfrm>
            <a:off x="2590800" y="609600"/>
            <a:ext cx="3810000" cy="1143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99"/>
              </a:gs>
              <a:gs pos="100000">
                <a:srgbClr val="FFFF2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6" descr="C:\Program Files\Microsoft Office\Clipart\Bullets\Red Swirl.gif"/>
          <p:cNvSpPr txBox="1">
            <a:spLocks noChangeArrowheads="1"/>
          </p:cNvSpPr>
          <p:nvPr/>
        </p:nvSpPr>
        <p:spPr bwMode="auto">
          <a:xfrm>
            <a:off x="2590800" y="685800"/>
            <a:ext cx="381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hallenge Extra Bold" pitchFamily="82" charset="0"/>
              </a:rPr>
              <a:t>Catégorie 1    pour $400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0000"/>
      </a:dk2>
      <a:lt2>
        <a:srgbClr val="C0C0C0"/>
      </a:lt2>
      <a:accent1>
        <a:srgbClr val="CCFFCC"/>
      </a:accent1>
      <a:accent2>
        <a:srgbClr val="3333CC"/>
      </a:accent2>
      <a:accent3>
        <a:srgbClr val="FFFFAA"/>
      </a:accent3>
      <a:accent4>
        <a:srgbClr val="000000"/>
      </a:accent4>
      <a:accent5>
        <a:srgbClr val="E2FFE2"/>
      </a:accent5>
      <a:accent6>
        <a:srgbClr val="2D2DB9"/>
      </a:accent6>
      <a:hlink>
        <a:srgbClr val="000000"/>
      </a:hlink>
      <a:folHlink>
        <a:srgbClr val="CCCC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1961</Words>
  <Application>Microsoft Office PowerPoint</Application>
  <PresentationFormat>On-screen Show (4:3)</PresentationFormat>
  <Paragraphs>332</Paragraphs>
  <Slides>54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Albertus Medium</vt:lpstr>
      <vt:lpstr>Arial</vt:lpstr>
      <vt:lpstr>Arial Black</vt:lpstr>
      <vt:lpstr>Benguiat Frisky</vt:lpstr>
      <vt:lpstr>Calibri</vt:lpstr>
      <vt:lpstr>Challenge Extra Bold</vt:lpstr>
      <vt:lpstr>Comic Sans MS</vt:lpstr>
      <vt:lpstr>Glowworm</vt:lpstr>
      <vt:lpstr>Times New Roman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AT&amp;T</dc:creator>
  <cp:lastModifiedBy>Oliver, Robin</cp:lastModifiedBy>
  <cp:revision>84</cp:revision>
  <dcterms:created xsi:type="dcterms:W3CDTF">2000-04-30T01:21:09Z</dcterms:created>
  <dcterms:modified xsi:type="dcterms:W3CDTF">2017-05-04T15:26:12Z</dcterms:modified>
</cp:coreProperties>
</file>