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5B92-6C71-465E-84DA-85B5E79C6482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7C95-CFF2-41B3-93AF-8423624E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5B92-6C71-465E-84DA-85B5E79C6482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7C95-CFF2-41B3-93AF-8423624E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9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5B92-6C71-465E-84DA-85B5E79C6482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7C95-CFF2-41B3-93AF-8423624E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5B92-6C71-465E-84DA-85B5E79C6482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7C95-CFF2-41B3-93AF-8423624E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6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5B92-6C71-465E-84DA-85B5E79C6482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7C95-CFF2-41B3-93AF-8423624E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8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5B92-6C71-465E-84DA-85B5E79C6482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7C95-CFF2-41B3-93AF-8423624E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83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5B92-6C71-465E-84DA-85B5E79C6482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7C95-CFF2-41B3-93AF-8423624E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0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5B92-6C71-465E-84DA-85B5E79C6482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7C95-CFF2-41B3-93AF-8423624E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9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5B92-6C71-465E-84DA-85B5E79C6482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7C95-CFF2-41B3-93AF-8423624E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8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5B92-6C71-465E-84DA-85B5E79C6482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7C95-CFF2-41B3-93AF-8423624E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1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5B92-6C71-465E-84DA-85B5E79C6482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7C95-CFF2-41B3-93AF-8423624E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D5B92-6C71-465E-84DA-85B5E79C6482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67C95-CFF2-41B3-93AF-8423624E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0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51096"/>
          </a:xfrm>
        </p:spPr>
        <p:txBody>
          <a:bodyPr>
            <a:normAutofit fontScale="90000"/>
          </a:bodyPr>
          <a:lstStyle/>
          <a:p>
            <a:r>
              <a:rPr lang="en-US" sz="9800" dirty="0" err="1" smtClean="0">
                <a:latin typeface="Arial Black"/>
                <a:cs typeface="Arial Black"/>
              </a:rPr>
              <a:t>Définitions</a:t>
            </a:r>
            <a:r>
              <a:rPr lang="en-US" sz="7200" dirty="0" smtClean="0">
                <a:solidFill>
                  <a:srgbClr val="0000FF"/>
                </a:solidFill>
                <a:latin typeface="Arial Black"/>
                <a:cs typeface="Arial Black"/>
              </a:rPr>
              <a:t/>
            </a:r>
            <a:br>
              <a:rPr lang="en-US" sz="7200" dirty="0" smtClean="0">
                <a:solidFill>
                  <a:srgbClr val="0000FF"/>
                </a:solidFill>
                <a:latin typeface="Arial Black"/>
                <a:cs typeface="Arial Black"/>
              </a:rPr>
            </a:br>
            <a:r>
              <a:rPr lang="en-US" sz="72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Préparatifs</a:t>
            </a:r>
            <a:r>
              <a:rPr lang="en-US" sz="7200" dirty="0" smtClean="0">
                <a:solidFill>
                  <a:srgbClr val="0000FF"/>
                </a:solidFill>
                <a:latin typeface="Arial Black"/>
                <a:cs typeface="Arial Black"/>
              </a:rPr>
              <a:t> de </a:t>
            </a:r>
            <a:r>
              <a:rPr lang="en-US" sz="72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Départ</a:t>
            </a:r>
            <a:r>
              <a:rPr lang="en-US" dirty="0" smtClean="0">
                <a:latin typeface="Arial Black"/>
                <a:cs typeface="Arial Black"/>
              </a:rPr>
              <a:t/>
            </a:r>
            <a:br>
              <a:rPr lang="en-US" dirty="0" smtClean="0">
                <a:latin typeface="Arial Black"/>
                <a:cs typeface="Arial Black"/>
              </a:rPr>
            </a:b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Sports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d’hiver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et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Préparatifs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de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départ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448822"/>
            <a:ext cx="9144000" cy="563670"/>
          </a:xfrm>
        </p:spPr>
        <p:txBody>
          <a:bodyPr/>
          <a:lstStyle/>
          <a:p>
            <a:r>
              <a:rPr lang="en-US" dirty="0" err="1" smtClean="0">
                <a:latin typeface="Arial Black" panose="020B0A04020102020204" pitchFamily="34" charset="0"/>
              </a:rPr>
              <a:t>T’es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branché</a:t>
            </a:r>
            <a:r>
              <a:rPr lang="en-US" dirty="0" smtClean="0">
                <a:latin typeface="Arial Black" panose="020B0A04020102020204" pitchFamily="34" charset="0"/>
              </a:rPr>
              <a:t>? </a:t>
            </a:r>
            <a:r>
              <a:rPr lang="en-US" dirty="0" err="1" smtClean="0">
                <a:latin typeface="Arial Black" panose="020B0A04020102020204" pitchFamily="34" charset="0"/>
              </a:rPr>
              <a:t>Unité</a:t>
            </a:r>
            <a:r>
              <a:rPr lang="en-US" dirty="0" smtClean="0">
                <a:latin typeface="Arial Black" panose="020B0A04020102020204" pitchFamily="34" charset="0"/>
              </a:rPr>
              <a:t> 4C p.261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15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38"/>
            <a:ext cx="11353800" cy="669516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 dirty="0" err="1" smtClean="0">
                <a:latin typeface="Arial Black" panose="020B0A04020102020204" pitchFamily="34" charset="0"/>
              </a:rPr>
              <a:t>L’acte</a:t>
            </a:r>
            <a:r>
              <a:rPr lang="en-US" sz="2900" dirty="0" smtClean="0">
                <a:latin typeface="Arial Black" panose="020B0A04020102020204" pitchFamily="34" charset="0"/>
              </a:rPr>
              <a:t> de </a:t>
            </a:r>
            <a:r>
              <a:rPr lang="en-US" sz="2900" dirty="0" err="1" smtClean="0">
                <a:latin typeface="Arial Black" panose="020B0A04020102020204" pitchFamily="34" charset="0"/>
              </a:rPr>
              <a:t>léguer</a:t>
            </a:r>
            <a:r>
              <a:rPr lang="en-US" sz="2900" dirty="0" smtClean="0">
                <a:latin typeface="Arial Black" panose="020B0A04020102020204" pitchFamily="34" charset="0"/>
              </a:rPr>
              <a:t> / </a:t>
            </a:r>
            <a:r>
              <a:rPr lang="en-US" sz="2900" dirty="0" err="1" smtClean="0">
                <a:latin typeface="Arial Black" panose="020B0A04020102020204" pitchFamily="34" charset="0"/>
              </a:rPr>
              <a:t>déserter</a:t>
            </a:r>
            <a:r>
              <a:rPr lang="en-US" sz="2900" dirty="0" smtClean="0">
                <a:latin typeface="Arial Black" panose="020B0A04020102020204" pitchFamily="34" charset="0"/>
              </a:rPr>
              <a:t> / </a:t>
            </a:r>
            <a:r>
              <a:rPr lang="en-US" sz="2900" dirty="0" err="1" smtClean="0">
                <a:latin typeface="Arial Black" panose="020B0A04020102020204" pitchFamily="34" charset="0"/>
              </a:rPr>
              <a:t>délaisser</a:t>
            </a:r>
            <a:r>
              <a:rPr lang="en-US" sz="2900" dirty="0" smtClean="0">
                <a:latin typeface="Arial Black" panose="020B0A04020102020204" pitchFamily="34" charset="0"/>
              </a:rPr>
              <a:t> </a:t>
            </a:r>
            <a:r>
              <a:rPr lang="en-US" sz="2900" dirty="0" err="1" smtClean="0">
                <a:latin typeface="Arial Black" panose="020B0A04020102020204" pitchFamily="34" charset="0"/>
              </a:rPr>
              <a:t>qqn</a:t>
            </a:r>
            <a:r>
              <a:rPr lang="en-US" sz="2900" dirty="0" smtClean="0">
                <a:latin typeface="Arial Black" panose="020B0A04020102020204" pitchFamily="34" charset="0"/>
              </a:rPr>
              <a:t> </a:t>
            </a:r>
            <a:r>
              <a:rPr lang="en-US" sz="2900" dirty="0" err="1" smtClean="0">
                <a:latin typeface="Arial Black" panose="020B0A04020102020204" pitchFamily="34" charset="0"/>
              </a:rPr>
              <a:t>ou</a:t>
            </a:r>
            <a:r>
              <a:rPr lang="en-US" sz="2900" dirty="0" smtClean="0">
                <a:latin typeface="Arial Black" panose="020B0A04020102020204" pitchFamily="34" charset="0"/>
              </a:rPr>
              <a:t> </a:t>
            </a:r>
            <a:r>
              <a:rPr lang="en-US" sz="2900" dirty="0" err="1" smtClean="0">
                <a:latin typeface="Arial Black" panose="020B0A04020102020204" pitchFamily="34" charset="0"/>
              </a:rPr>
              <a:t>qqch</a:t>
            </a:r>
            <a:endParaRPr lang="en-US" sz="29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Arial Black" panose="020B0A04020102020204" pitchFamily="34" charset="0"/>
              </a:rPr>
              <a:t>	= </a:t>
            </a:r>
            <a:r>
              <a:rPr lang="en-US" sz="29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abandonner</a:t>
            </a:r>
            <a:r>
              <a:rPr lang="en-US" sz="2900" dirty="0" smtClean="0">
                <a:latin typeface="Arial Black" panose="020B0A04020102020204" pitchFamily="34" charset="0"/>
              </a:rPr>
              <a:t>		   </a:t>
            </a:r>
          </a:p>
          <a:p>
            <a:pPr marL="0" indent="0">
              <a:buNone/>
            </a:pPr>
            <a:r>
              <a:rPr lang="en-US" sz="2900" dirty="0" smtClean="0">
                <a:latin typeface="Arial Black" panose="020B0A04020102020204" pitchFamily="34" charset="0"/>
              </a:rPr>
              <a:t>Le travail </a:t>
            </a:r>
            <a:r>
              <a:rPr lang="en-US" sz="2900" dirty="0" err="1" smtClean="0">
                <a:latin typeface="Arial Black" panose="020B0A04020102020204" pitchFamily="34" charset="0"/>
              </a:rPr>
              <a:t>gratuit</a:t>
            </a:r>
            <a:r>
              <a:rPr lang="en-US" sz="2900" dirty="0" smtClean="0">
                <a:latin typeface="Arial Black" panose="020B0A04020102020204" pitchFamily="34" charset="0"/>
              </a:rPr>
              <a:t> et </a:t>
            </a:r>
            <a:r>
              <a:rPr lang="en-US" sz="2900" dirty="0" err="1" smtClean="0">
                <a:latin typeface="Arial Black" panose="020B0A04020102020204" pitchFamily="34" charset="0"/>
              </a:rPr>
              <a:t>volontaire</a:t>
            </a:r>
            <a:endParaRPr lang="en-US" sz="29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900" dirty="0">
                <a:latin typeface="Arial Black" panose="020B0A04020102020204" pitchFamily="34" charset="0"/>
              </a:rPr>
              <a:t>	</a:t>
            </a:r>
            <a:r>
              <a:rPr lang="en-US" sz="2900" dirty="0" smtClean="0">
                <a:latin typeface="Arial Black" panose="020B0A04020102020204" pitchFamily="34" charset="0"/>
              </a:rPr>
              <a:t>= </a:t>
            </a:r>
            <a:r>
              <a:rPr lang="en-US" sz="29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le </a:t>
            </a:r>
            <a:r>
              <a:rPr lang="en-US" sz="29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bénévolat</a:t>
            </a:r>
            <a:r>
              <a:rPr lang="en-US" sz="29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</a:t>
            </a:r>
            <a:r>
              <a:rPr lang="en-US" sz="2900" dirty="0" smtClean="0">
                <a:latin typeface="Arial Black" panose="020B0A04020102020204" pitchFamily="34" charset="0"/>
              </a:rPr>
              <a:t>    </a:t>
            </a:r>
          </a:p>
          <a:p>
            <a:pPr marL="0" indent="0">
              <a:buNone/>
            </a:pPr>
            <a:r>
              <a:rPr lang="en-US" sz="2900" dirty="0" err="1" smtClean="0">
                <a:latin typeface="Arial Black" panose="020B0A04020102020204" pitchFamily="34" charset="0"/>
              </a:rPr>
              <a:t>Rompre</a:t>
            </a:r>
            <a:r>
              <a:rPr lang="en-US" sz="2900" dirty="0" smtClean="0">
                <a:latin typeface="Arial Black" panose="020B0A04020102020204" pitchFamily="34" charset="0"/>
              </a:rPr>
              <a:t> un </a:t>
            </a:r>
            <a:r>
              <a:rPr lang="en-US" sz="2900" dirty="0" err="1" smtClean="0">
                <a:latin typeface="Arial Black" panose="020B0A04020102020204" pitchFamily="34" charset="0"/>
              </a:rPr>
              <a:t>os</a:t>
            </a:r>
            <a:endParaRPr lang="en-US" sz="29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900" dirty="0">
                <a:latin typeface="Arial Black" panose="020B0A04020102020204" pitchFamily="34" charset="0"/>
              </a:rPr>
              <a:t>	</a:t>
            </a:r>
            <a:r>
              <a:rPr lang="en-US" sz="2900" dirty="0" smtClean="0">
                <a:latin typeface="Arial Black" panose="020B0A04020102020204" pitchFamily="34" charset="0"/>
              </a:rPr>
              <a:t>= </a:t>
            </a:r>
            <a:r>
              <a:rPr lang="en-US" sz="29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se </a:t>
            </a:r>
            <a:r>
              <a:rPr lang="en-US" sz="29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casser</a:t>
            </a:r>
            <a:r>
              <a:rPr lang="en-US" sz="29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… </a:t>
            </a:r>
            <a:r>
              <a:rPr lang="en-US" sz="2900" dirty="0" smtClean="0">
                <a:latin typeface="Arial Black" panose="020B0A040201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2900" dirty="0" err="1" smtClean="0">
                <a:latin typeface="Arial Black" panose="020B0A04020102020204" pitchFamily="34" charset="0"/>
              </a:rPr>
              <a:t>Rompre</a:t>
            </a:r>
            <a:r>
              <a:rPr lang="en-US" sz="2900" dirty="0" smtClean="0">
                <a:latin typeface="Arial Black" panose="020B0A04020102020204" pitchFamily="34" charset="0"/>
              </a:rPr>
              <a:t> </a:t>
            </a:r>
            <a:r>
              <a:rPr lang="en-US" sz="2900" dirty="0" err="1" smtClean="0">
                <a:latin typeface="Arial Black" panose="020B0A04020102020204" pitchFamily="34" charset="0"/>
              </a:rPr>
              <a:t>l’articulation</a:t>
            </a:r>
            <a:r>
              <a:rPr lang="en-US" sz="2900" dirty="0" smtClean="0">
                <a:latin typeface="Arial Black" panose="020B0A04020102020204" pitchFamily="34" charset="0"/>
              </a:rPr>
              <a:t> qui </a:t>
            </a:r>
            <a:r>
              <a:rPr lang="en-US" sz="2900" dirty="0" err="1" smtClean="0">
                <a:latin typeface="Arial Black" panose="020B0A04020102020204" pitchFamily="34" charset="0"/>
              </a:rPr>
              <a:t>attache</a:t>
            </a:r>
            <a:r>
              <a:rPr lang="en-US" sz="2900" dirty="0" smtClean="0">
                <a:latin typeface="Arial Black" panose="020B0A04020102020204" pitchFamily="34" charset="0"/>
              </a:rPr>
              <a:t> la main au bras</a:t>
            </a:r>
          </a:p>
          <a:p>
            <a:pPr marL="0" indent="0">
              <a:buNone/>
            </a:pPr>
            <a:r>
              <a:rPr lang="en-US" sz="2900" dirty="0">
                <a:latin typeface="Arial Black" panose="020B0A04020102020204" pitchFamily="34" charset="0"/>
              </a:rPr>
              <a:t>	</a:t>
            </a:r>
            <a:r>
              <a:rPr lang="en-US" sz="2900" dirty="0" smtClean="0">
                <a:latin typeface="Arial Black" panose="020B0A04020102020204" pitchFamily="34" charset="0"/>
              </a:rPr>
              <a:t>= </a:t>
            </a:r>
            <a:r>
              <a:rPr lang="en-US" sz="29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se </a:t>
            </a:r>
            <a:r>
              <a:rPr lang="en-US" sz="29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casser</a:t>
            </a:r>
            <a:r>
              <a:rPr lang="en-US" sz="29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le </a:t>
            </a:r>
            <a:r>
              <a:rPr lang="en-US" sz="29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poignet</a:t>
            </a:r>
            <a:endParaRPr lang="en-US" sz="29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Arial Black" panose="020B0A04020102020204" pitchFamily="34" charset="0"/>
              </a:rPr>
              <a:t>Un bureau </a:t>
            </a:r>
            <a:r>
              <a:rPr lang="en-US" sz="2900" dirty="0" err="1" smtClean="0">
                <a:latin typeface="Arial Black" panose="020B0A04020102020204" pitchFamily="34" charset="0"/>
              </a:rPr>
              <a:t>dirigé</a:t>
            </a:r>
            <a:r>
              <a:rPr lang="en-US" sz="2900" dirty="0" smtClean="0">
                <a:latin typeface="Arial Black" panose="020B0A04020102020204" pitchFamily="34" charset="0"/>
              </a:rPr>
              <a:t> par un consul / </a:t>
            </a:r>
            <a:r>
              <a:rPr lang="en-US" sz="2900" dirty="0" err="1" smtClean="0">
                <a:latin typeface="Arial Black" panose="020B0A04020102020204" pitchFamily="34" charset="0"/>
              </a:rPr>
              <a:t>une</a:t>
            </a:r>
            <a:r>
              <a:rPr lang="en-US" sz="2900" dirty="0" smtClean="0">
                <a:latin typeface="Arial Black" panose="020B0A04020102020204" pitchFamily="34" charset="0"/>
              </a:rPr>
              <a:t> petite </a:t>
            </a:r>
            <a:r>
              <a:rPr lang="en-US" sz="2900" dirty="0" err="1" smtClean="0">
                <a:latin typeface="Arial Black" panose="020B0A04020102020204" pitchFamily="34" charset="0"/>
              </a:rPr>
              <a:t>ambassade</a:t>
            </a:r>
            <a:endParaRPr lang="en-US" sz="29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900" dirty="0">
                <a:latin typeface="Arial Black" panose="020B0A04020102020204" pitchFamily="34" charset="0"/>
              </a:rPr>
              <a:t>	</a:t>
            </a:r>
            <a:r>
              <a:rPr lang="en-US" sz="2900" dirty="0" smtClean="0">
                <a:latin typeface="Arial Black" panose="020B0A04020102020204" pitchFamily="34" charset="0"/>
              </a:rPr>
              <a:t>= </a:t>
            </a:r>
            <a:r>
              <a:rPr lang="en-US" sz="29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le </a:t>
            </a:r>
            <a:r>
              <a:rPr lang="en-US" sz="29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consulat</a:t>
            </a:r>
            <a:r>
              <a:rPr lang="en-US" sz="2900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sz="2900" dirty="0" err="1" smtClean="0">
                <a:latin typeface="Arial Black" panose="020B0A04020102020204" pitchFamily="34" charset="0"/>
              </a:rPr>
              <a:t>Une</a:t>
            </a:r>
            <a:r>
              <a:rPr lang="en-US" sz="2900" dirty="0" smtClean="0">
                <a:latin typeface="Arial Black" panose="020B0A04020102020204" pitchFamily="34" charset="0"/>
              </a:rPr>
              <a:t> </a:t>
            </a:r>
            <a:r>
              <a:rPr lang="en-US" sz="2900" dirty="0" err="1" smtClean="0">
                <a:latin typeface="Arial Black" panose="020B0A04020102020204" pitchFamily="34" charset="0"/>
              </a:rPr>
              <a:t>propriété</a:t>
            </a:r>
            <a:endParaRPr lang="en-US" sz="29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900" dirty="0">
                <a:latin typeface="Arial Black" panose="020B0A04020102020204" pitchFamily="34" charset="0"/>
              </a:rPr>
              <a:t>	</a:t>
            </a:r>
            <a:r>
              <a:rPr lang="en-US" sz="2900" dirty="0" smtClean="0">
                <a:latin typeface="Arial Black" panose="020B0A04020102020204" pitchFamily="34" charset="0"/>
              </a:rPr>
              <a:t>= </a:t>
            </a:r>
            <a:r>
              <a:rPr lang="en-US" sz="29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le </a:t>
            </a:r>
            <a:r>
              <a:rPr lang="en-US" sz="29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domaine</a:t>
            </a:r>
            <a:r>
              <a:rPr lang="en-US" sz="2900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sz="2900" dirty="0" err="1" smtClean="0">
                <a:latin typeface="Arial Black" panose="020B0A04020102020204" pitchFamily="34" charset="0"/>
              </a:rPr>
              <a:t>Prendre</a:t>
            </a:r>
            <a:r>
              <a:rPr lang="en-US" sz="2900" dirty="0" smtClean="0">
                <a:latin typeface="Arial Black" panose="020B0A04020102020204" pitchFamily="34" charset="0"/>
              </a:rPr>
              <a:t> avec </a:t>
            </a:r>
            <a:r>
              <a:rPr lang="en-US" sz="2900" dirty="0" err="1" smtClean="0">
                <a:latin typeface="Arial Black" panose="020B0A04020102020204" pitchFamily="34" charset="0"/>
              </a:rPr>
              <a:t>soi</a:t>
            </a:r>
            <a:r>
              <a:rPr lang="en-US" sz="2900" dirty="0" smtClean="0">
                <a:latin typeface="Arial Black" panose="020B0A04020102020204" pitchFamily="34" charset="0"/>
              </a:rPr>
              <a:t> / </a:t>
            </a:r>
            <a:r>
              <a:rPr lang="en-US" sz="2900" dirty="0" err="1" smtClean="0">
                <a:latin typeface="Arial Black" panose="020B0A04020102020204" pitchFamily="34" charset="0"/>
              </a:rPr>
              <a:t>enlever</a:t>
            </a:r>
            <a:r>
              <a:rPr lang="en-US" sz="2900" dirty="0" smtClean="0">
                <a:latin typeface="Arial Black" panose="020B0A04020102020204" pitchFamily="34" charset="0"/>
              </a:rPr>
              <a:t> / </a:t>
            </a:r>
            <a:r>
              <a:rPr lang="en-US" sz="2900" dirty="0" err="1" smtClean="0">
                <a:latin typeface="Arial Black" panose="020B0A04020102020204" pitchFamily="34" charset="0"/>
              </a:rPr>
              <a:t>gagner</a:t>
            </a:r>
            <a:endParaRPr lang="en-US" sz="29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900" dirty="0">
                <a:latin typeface="Arial Black" panose="020B0A04020102020204" pitchFamily="34" charset="0"/>
              </a:rPr>
              <a:t>	</a:t>
            </a:r>
            <a:r>
              <a:rPr lang="en-US" sz="2900" dirty="0" smtClean="0">
                <a:latin typeface="Arial Black" panose="020B0A04020102020204" pitchFamily="34" charset="0"/>
              </a:rPr>
              <a:t>=</a:t>
            </a:r>
            <a:r>
              <a:rPr lang="en-US" sz="29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emporter</a:t>
            </a:r>
            <a:r>
              <a:rPr lang="en-US" sz="2900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sz="2900" dirty="0" smtClean="0">
                <a:latin typeface="Arial Black" panose="020B0A04020102020204" pitchFamily="34" charset="0"/>
              </a:rPr>
              <a:t>Un petit </a:t>
            </a:r>
            <a:r>
              <a:rPr lang="en-US" sz="2900" dirty="0" err="1" smtClean="0">
                <a:latin typeface="Arial Black" panose="020B0A04020102020204" pitchFamily="34" charset="0"/>
              </a:rPr>
              <a:t>traîneau</a:t>
            </a:r>
            <a:r>
              <a:rPr lang="en-US" sz="2900" dirty="0" smtClean="0">
                <a:latin typeface="Arial Black" panose="020B0A04020102020204" pitchFamily="34" charset="0"/>
              </a:rPr>
              <a:t> à </a:t>
            </a:r>
            <a:r>
              <a:rPr lang="en-US" sz="2900" dirty="0" err="1" smtClean="0">
                <a:latin typeface="Arial Black" panose="020B0A04020102020204" pitchFamily="34" charset="0"/>
              </a:rPr>
              <a:t>patins</a:t>
            </a:r>
            <a:r>
              <a:rPr lang="en-US" sz="2900" dirty="0" smtClean="0">
                <a:latin typeface="Arial Black" panose="020B0A04020102020204" pitchFamily="34" charset="0"/>
              </a:rPr>
              <a:t> </a:t>
            </a:r>
            <a:r>
              <a:rPr lang="en-US" sz="2900" dirty="0" err="1" smtClean="0">
                <a:latin typeface="Arial Black" panose="020B0A04020102020204" pitchFamily="34" charset="0"/>
              </a:rPr>
              <a:t>relevés</a:t>
            </a:r>
            <a:r>
              <a:rPr lang="en-US" sz="2900" dirty="0" smtClean="0">
                <a:latin typeface="Arial Black" panose="020B0A04020102020204" pitchFamily="34" charset="0"/>
              </a:rPr>
              <a:t> à </a:t>
            </a:r>
            <a:r>
              <a:rPr lang="en-US" sz="2900" dirty="0" err="1" smtClean="0">
                <a:latin typeface="Arial Black" panose="020B0A04020102020204" pitchFamily="34" charset="0"/>
              </a:rPr>
              <a:t>l’avant</a:t>
            </a:r>
            <a:endParaRPr lang="en-US" sz="29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900" dirty="0">
                <a:latin typeface="Arial Black" panose="020B0A04020102020204" pitchFamily="34" charset="0"/>
              </a:rPr>
              <a:t>	</a:t>
            </a:r>
            <a:r>
              <a:rPr lang="en-US" sz="2900" dirty="0" smtClean="0">
                <a:latin typeface="Arial Black" panose="020B0A04020102020204" pitchFamily="34" charset="0"/>
              </a:rPr>
              <a:t>= </a:t>
            </a:r>
            <a:r>
              <a:rPr lang="en-US" sz="29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faire de la luge</a:t>
            </a:r>
          </a:p>
          <a:p>
            <a:pPr marL="0" indent="0">
              <a:buNone/>
            </a:pPr>
            <a:r>
              <a:rPr lang="en-US" sz="2900" dirty="0" err="1" smtClean="0">
                <a:latin typeface="Arial Black" panose="020B0A04020102020204" pitchFamily="34" charset="0"/>
              </a:rPr>
              <a:t>Une</a:t>
            </a:r>
            <a:r>
              <a:rPr lang="en-US" sz="2900" dirty="0" smtClean="0">
                <a:latin typeface="Arial Black" panose="020B0A04020102020204" pitchFamily="34" charset="0"/>
              </a:rPr>
              <a:t> large </a:t>
            </a:r>
            <a:r>
              <a:rPr lang="en-US" sz="2900" dirty="0" err="1" smtClean="0">
                <a:latin typeface="Arial Black" panose="020B0A04020102020204" pitchFamily="34" charset="0"/>
              </a:rPr>
              <a:t>semelle</a:t>
            </a:r>
            <a:r>
              <a:rPr lang="en-US" sz="2900" dirty="0" smtClean="0">
                <a:latin typeface="Arial Black" panose="020B0A04020102020204" pitchFamily="34" charset="0"/>
              </a:rPr>
              <a:t> </a:t>
            </a:r>
            <a:r>
              <a:rPr lang="en-US" sz="2900" dirty="0" err="1" smtClean="0">
                <a:latin typeface="Arial Black" panose="020B0A04020102020204" pitchFamily="34" charset="0"/>
              </a:rPr>
              <a:t>ovale</a:t>
            </a:r>
            <a:r>
              <a:rPr lang="en-US" sz="2900" dirty="0" smtClean="0">
                <a:latin typeface="Arial Black" panose="020B0A04020102020204" pitchFamily="34" charset="0"/>
              </a:rPr>
              <a:t> pour marcher </a:t>
            </a:r>
            <a:r>
              <a:rPr lang="en-US" sz="2900" dirty="0" err="1" smtClean="0">
                <a:latin typeface="Arial Black" panose="020B0A04020102020204" pitchFamily="34" charset="0"/>
              </a:rPr>
              <a:t>sur</a:t>
            </a:r>
            <a:r>
              <a:rPr lang="en-US" sz="2900" dirty="0" smtClean="0">
                <a:latin typeface="Arial Black" panose="020B0A04020102020204" pitchFamily="34" charset="0"/>
              </a:rPr>
              <a:t> la </a:t>
            </a:r>
            <a:r>
              <a:rPr lang="en-US" sz="2900" dirty="0" err="1" smtClean="0">
                <a:latin typeface="Arial Black" panose="020B0A04020102020204" pitchFamily="34" charset="0"/>
              </a:rPr>
              <a:t>neige</a:t>
            </a:r>
            <a:endParaRPr lang="en-US" sz="29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Arial Black" panose="020B0A04020102020204" pitchFamily="34" charset="0"/>
              </a:rPr>
              <a:t>	=</a:t>
            </a:r>
            <a:r>
              <a:rPr lang="en-US" sz="29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9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faire de la </a:t>
            </a:r>
            <a:r>
              <a:rPr lang="en-US" sz="29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raquette</a:t>
            </a:r>
            <a:r>
              <a:rPr lang="en-US" sz="29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à </a:t>
            </a:r>
            <a:r>
              <a:rPr lang="en-US" sz="29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neige</a:t>
            </a:r>
            <a:r>
              <a:rPr lang="en-US" sz="2900" dirty="0" smtClean="0">
                <a:latin typeface="Arial Black" panose="020B0A040201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2900" dirty="0" err="1" smtClean="0">
                <a:latin typeface="Arial Black" panose="020B0A04020102020204" pitchFamily="34" charset="0"/>
              </a:rPr>
              <a:t>Traîner</a:t>
            </a:r>
            <a:r>
              <a:rPr lang="en-US" sz="2900" dirty="0" smtClean="0">
                <a:latin typeface="Arial Black" panose="020B0A04020102020204" pitchFamily="34" charset="0"/>
              </a:rPr>
              <a:t> </a:t>
            </a:r>
            <a:r>
              <a:rPr lang="en-US" sz="2900" dirty="0" err="1" smtClean="0">
                <a:latin typeface="Arial Black" panose="020B0A04020102020204" pitchFamily="34" charset="0"/>
              </a:rPr>
              <a:t>qqn</a:t>
            </a:r>
            <a:r>
              <a:rPr lang="en-US" sz="2900" dirty="0" smtClean="0">
                <a:latin typeface="Arial Black" panose="020B0A04020102020204" pitchFamily="34" charset="0"/>
              </a:rPr>
              <a:t> </a:t>
            </a:r>
            <a:r>
              <a:rPr lang="en-US" sz="2900" dirty="0" err="1" smtClean="0">
                <a:latin typeface="Arial Black" panose="020B0A04020102020204" pitchFamily="34" charset="0"/>
              </a:rPr>
              <a:t>chaussé</a:t>
            </a:r>
            <a:r>
              <a:rPr lang="en-US" sz="2900" dirty="0" smtClean="0">
                <a:latin typeface="Arial Black" panose="020B0A04020102020204" pitchFamily="34" charset="0"/>
              </a:rPr>
              <a:t> de skis </a:t>
            </a:r>
            <a:r>
              <a:rPr lang="en-US" sz="2900" dirty="0" err="1" smtClean="0">
                <a:latin typeface="Arial Black" panose="020B0A04020102020204" pitchFamily="34" charset="0"/>
              </a:rPr>
              <a:t>attelé</a:t>
            </a:r>
            <a:r>
              <a:rPr lang="en-US" sz="2900" dirty="0" smtClean="0">
                <a:latin typeface="Arial Black" panose="020B0A04020102020204" pitchFamily="34" charset="0"/>
              </a:rPr>
              <a:t> à un cheval </a:t>
            </a:r>
            <a:r>
              <a:rPr lang="en-US" sz="2900" dirty="0" err="1" smtClean="0">
                <a:latin typeface="Arial Black" panose="020B0A04020102020204" pitchFamily="34" charset="0"/>
              </a:rPr>
              <a:t>ou</a:t>
            </a:r>
            <a:r>
              <a:rPr lang="en-US" sz="2900" dirty="0" smtClean="0">
                <a:latin typeface="Arial Black" panose="020B0A04020102020204" pitchFamily="34" charset="0"/>
              </a:rPr>
              <a:t> à un </a:t>
            </a:r>
            <a:r>
              <a:rPr lang="en-US" sz="2900" dirty="0" err="1" smtClean="0">
                <a:latin typeface="Arial Black" panose="020B0A04020102020204" pitchFamily="34" charset="0"/>
              </a:rPr>
              <a:t>chien</a:t>
            </a:r>
            <a:endParaRPr lang="en-US" sz="29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900" dirty="0">
                <a:latin typeface="Arial Black" panose="020B0A04020102020204" pitchFamily="34" charset="0"/>
              </a:rPr>
              <a:t>	</a:t>
            </a:r>
            <a:r>
              <a:rPr lang="en-US" sz="2900" dirty="0" smtClean="0">
                <a:latin typeface="Arial Black" panose="020B0A04020102020204" pitchFamily="34" charset="0"/>
              </a:rPr>
              <a:t>= </a:t>
            </a:r>
            <a:r>
              <a:rPr lang="en-US" sz="29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faire du ski </a:t>
            </a:r>
            <a:r>
              <a:rPr lang="en-US" sz="29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joëring</a:t>
            </a:r>
            <a:r>
              <a:rPr lang="en-US" sz="2900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sz="2900" dirty="0" smtClean="0">
                <a:latin typeface="Arial Black" panose="020B0A04020102020204" pitchFamily="34" charset="0"/>
              </a:rPr>
              <a:t>Le </a:t>
            </a:r>
            <a:r>
              <a:rPr lang="en-US" sz="2900" dirty="0" err="1" smtClean="0">
                <a:latin typeface="Arial Black" panose="020B0A04020102020204" pitchFamily="34" charset="0"/>
              </a:rPr>
              <a:t>skieur</a:t>
            </a:r>
            <a:r>
              <a:rPr lang="en-US" sz="2900" dirty="0" smtClean="0">
                <a:latin typeface="Arial Black" panose="020B0A04020102020204" pitchFamily="34" charset="0"/>
              </a:rPr>
              <a:t> descend les </a:t>
            </a:r>
            <a:r>
              <a:rPr lang="en-US" sz="2900" dirty="0" err="1" smtClean="0">
                <a:latin typeface="Arial Black" panose="020B0A04020102020204" pitchFamily="34" charset="0"/>
              </a:rPr>
              <a:t>pentes</a:t>
            </a:r>
            <a:r>
              <a:rPr lang="en-US" sz="2900" dirty="0" smtClean="0">
                <a:latin typeface="Arial Black" panose="020B0A04020102020204" pitchFamily="34" charset="0"/>
              </a:rPr>
              <a:t> attaché à </a:t>
            </a:r>
            <a:r>
              <a:rPr lang="en-US" sz="2900" dirty="0" err="1" smtClean="0">
                <a:latin typeface="Arial Black" panose="020B0A04020102020204" pitchFamily="34" charset="0"/>
              </a:rPr>
              <a:t>une</a:t>
            </a:r>
            <a:r>
              <a:rPr lang="en-US" sz="2900" dirty="0" smtClean="0">
                <a:latin typeface="Arial Black" panose="020B0A04020102020204" pitchFamily="34" charset="0"/>
              </a:rPr>
              <a:t> voile, alternant entre </a:t>
            </a:r>
            <a:r>
              <a:rPr lang="en-US" sz="2900" dirty="0" err="1" smtClean="0">
                <a:latin typeface="Arial Black" panose="020B0A04020102020204" pitchFamily="34" charset="0"/>
              </a:rPr>
              <a:t>glisse</a:t>
            </a:r>
            <a:r>
              <a:rPr lang="en-US" sz="2900" dirty="0" smtClean="0">
                <a:latin typeface="Arial Black" panose="020B0A04020102020204" pitchFamily="34" charset="0"/>
              </a:rPr>
              <a:t> et </a:t>
            </a:r>
            <a:r>
              <a:rPr lang="en-US" sz="2900" dirty="0" err="1" smtClean="0">
                <a:latin typeface="Arial Black" panose="020B0A04020102020204" pitchFamily="34" charset="0"/>
              </a:rPr>
              <a:t>vol</a:t>
            </a:r>
            <a:endParaRPr lang="en-US" sz="29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900" dirty="0">
                <a:latin typeface="Arial Black" panose="020B0A04020102020204" pitchFamily="34" charset="0"/>
              </a:rPr>
              <a:t>	</a:t>
            </a:r>
            <a:r>
              <a:rPr lang="en-US" sz="2900" dirty="0" smtClean="0">
                <a:latin typeface="Arial Black" panose="020B0A04020102020204" pitchFamily="34" charset="0"/>
              </a:rPr>
              <a:t>= </a:t>
            </a:r>
            <a:r>
              <a:rPr lang="en-US" sz="29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faire du speed riding</a:t>
            </a: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5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1353800" cy="64928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Il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nécessaire</a:t>
            </a:r>
            <a:r>
              <a:rPr lang="en-US" dirty="0" smtClean="0">
                <a:latin typeface="Arial Black" panose="020B0A04020102020204" pitchFamily="34" charset="0"/>
              </a:rPr>
              <a:t> / indispensable / </a:t>
            </a:r>
            <a:r>
              <a:rPr lang="en-US" dirty="0" err="1" smtClean="0">
                <a:latin typeface="Arial Black" panose="020B0A04020102020204" pitchFamily="34" charset="0"/>
              </a:rPr>
              <a:t>fondamental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il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est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essentiel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que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(+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subjonctif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Il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essentiel</a:t>
            </a:r>
            <a:r>
              <a:rPr lang="en-US" dirty="0" smtClean="0">
                <a:latin typeface="Arial Black" panose="020B0A04020102020204" pitchFamily="34" charset="0"/>
              </a:rPr>
              <a:t> /fundamental / </a:t>
            </a:r>
            <a:r>
              <a:rPr lang="en-US" dirty="0" err="1" smtClean="0">
                <a:latin typeface="Arial Black" panose="020B0A04020102020204" pitchFamily="34" charset="0"/>
              </a:rPr>
              <a:t>nécessaire</a:t>
            </a:r>
            <a:r>
              <a:rPr lang="en-US" dirty="0" smtClean="0">
                <a:latin typeface="Arial Black" panose="020B0A04020102020204" pitchFamily="34" charset="0"/>
              </a:rPr>
              <a:t> 		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il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est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indispendable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(+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subjonctif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Il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influent / </a:t>
            </a:r>
            <a:r>
              <a:rPr lang="en-US" dirty="0" err="1" smtClean="0">
                <a:latin typeface="Arial Black" panose="020B0A04020102020204" pitchFamily="34" charset="0"/>
              </a:rPr>
              <a:t>intéressant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considérable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il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est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important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que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(+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subjonctif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) 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Il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remarquable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étonannt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inattendu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il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est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surprenant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(+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subjonctif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Il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bon / profitable / indispensable / </a:t>
            </a:r>
            <a:r>
              <a:rPr lang="en-US" dirty="0" err="1" smtClean="0">
                <a:latin typeface="Arial Black" panose="020B0A04020102020204" pitchFamily="34" charset="0"/>
              </a:rPr>
              <a:t>salutaire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il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est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utile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que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(+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subjonctif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) 	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Il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possible / </a:t>
            </a:r>
            <a:r>
              <a:rPr lang="en-US" dirty="0" err="1" smtClean="0">
                <a:latin typeface="Arial Black" panose="020B0A04020102020204" pitchFamily="34" charset="0"/>
              </a:rPr>
              <a:t>faisable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croyable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il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se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pourrait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(+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subjonctif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) 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Il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préférable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il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vaut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mieux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que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(+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subjonctif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0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38"/>
            <a:ext cx="11353800" cy="669516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 dirty="0" smtClean="0">
                <a:latin typeface="Arial Black" panose="020B0A04020102020204" pitchFamily="34" charset="0"/>
              </a:rPr>
              <a:t>On </a:t>
            </a:r>
            <a:r>
              <a:rPr lang="en-US" sz="2900" dirty="0" err="1" smtClean="0">
                <a:latin typeface="Arial Black" panose="020B0A04020102020204" pitchFamily="34" charset="0"/>
              </a:rPr>
              <a:t>est</a:t>
            </a:r>
            <a:r>
              <a:rPr lang="en-US" sz="2900" dirty="0" smtClean="0">
                <a:latin typeface="Arial Black" panose="020B0A04020102020204" pitchFamily="34" charset="0"/>
              </a:rPr>
              <a:t> </a:t>
            </a:r>
            <a:r>
              <a:rPr lang="en-US" sz="2900" dirty="0" err="1" smtClean="0">
                <a:latin typeface="Arial Black" panose="020B0A04020102020204" pitchFamily="34" charset="0"/>
              </a:rPr>
              <a:t>emmené</a:t>
            </a:r>
            <a:r>
              <a:rPr lang="en-US" sz="2900" dirty="0" smtClean="0">
                <a:latin typeface="Arial Black" panose="020B0A04020102020204" pitchFamily="34" charset="0"/>
              </a:rPr>
              <a:t> d’un </a:t>
            </a:r>
            <a:r>
              <a:rPr lang="en-US" sz="2900" dirty="0" err="1" smtClean="0">
                <a:latin typeface="Arial Black" panose="020B0A04020102020204" pitchFamily="34" charset="0"/>
              </a:rPr>
              <a:t>endroit</a:t>
            </a:r>
            <a:r>
              <a:rPr lang="en-US" sz="2900" dirty="0" smtClean="0">
                <a:latin typeface="Arial Black" panose="020B0A04020102020204" pitchFamily="34" charset="0"/>
              </a:rPr>
              <a:t> à un </a:t>
            </a:r>
            <a:r>
              <a:rPr lang="en-US" sz="2900" dirty="0" err="1" smtClean="0">
                <a:latin typeface="Arial Black" panose="020B0A04020102020204" pitchFamily="34" charset="0"/>
              </a:rPr>
              <a:t>autre</a:t>
            </a:r>
            <a:r>
              <a:rPr lang="en-US" sz="2900" dirty="0" smtClean="0">
                <a:latin typeface="Arial Black" panose="020B0A04020102020204" pitchFamily="34" charset="0"/>
              </a:rPr>
              <a:t> </a:t>
            </a:r>
            <a:r>
              <a:rPr lang="en-US" sz="2900" dirty="0" err="1" smtClean="0">
                <a:latin typeface="Arial Black" panose="020B0A04020102020204" pitchFamily="34" charset="0"/>
              </a:rPr>
              <a:t>guidé</a:t>
            </a:r>
            <a:r>
              <a:rPr lang="en-US" sz="2900" dirty="0" smtClean="0">
                <a:latin typeface="Arial Black" panose="020B0A04020102020204" pitchFamily="34" charset="0"/>
              </a:rPr>
              <a:t> par un </a:t>
            </a:r>
            <a:r>
              <a:rPr lang="en-US" sz="2900" dirty="0" err="1" smtClean="0">
                <a:latin typeface="Arial Black" panose="020B0A04020102020204" pitchFamily="34" charset="0"/>
              </a:rPr>
              <a:t>skieur</a:t>
            </a:r>
            <a:endParaRPr lang="en-US" sz="29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Arial Black" panose="020B0A04020102020204" pitchFamily="34" charset="0"/>
              </a:rPr>
              <a:t>	= </a:t>
            </a:r>
            <a:r>
              <a:rPr lang="en-US" sz="29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faire du taxi-ski</a:t>
            </a:r>
            <a:r>
              <a:rPr lang="en-US" sz="2900" dirty="0" smtClean="0">
                <a:latin typeface="Arial Black" panose="020B0A04020102020204" pitchFamily="34" charset="0"/>
              </a:rPr>
              <a:t>	 </a:t>
            </a:r>
          </a:p>
          <a:p>
            <a:pPr marL="0" indent="0">
              <a:buNone/>
            </a:pPr>
            <a:r>
              <a:rPr lang="en-US" sz="2900" dirty="0" err="1" smtClean="0">
                <a:latin typeface="Arial Black" panose="020B0A04020102020204" pitchFamily="34" charset="0"/>
              </a:rPr>
              <a:t>Une</a:t>
            </a:r>
            <a:r>
              <a:rPr lang="en-US" sz="2900" dirty="0" smtClean="0">
                <a:latin typeface="Arial Black" panose="020B0A04020102020204" pitchFamily="34" charset="0"/>
              </a:rPr>
              <a:t> technique de ski </a:t>
            </a:r>
            <a:r>
              <a:rPr lang="en-US" sz="2900" dirty="0" err="1" smtClean="0">
                <a:latin typeface="Arial Black" panose="020B0A04020102020204" pitchFamily="34" charset="0"/>
              </a:rPr>
              <a:t>aplin</a:t>
            </a:r>
            <a:r>
              <a:rPr lang="en-US" sz="2900" dirty="0" smtClean="0">
                <a:latin typeface="Arial Black" panose="020B0A04020102020204" pitchFamily="34" charset="0"/>
              </a:rPr>
              <a:t> qui </a:t>
            </a:r>
            <a:r>
              <a:rPr lang="en-US" sz="2900" dirty="0" err="1" smtClean="0">
                <a:latin typeface="Arial Black" panose="020B0A04020102020204" pitchFamily="34" charset="0"/>
              </a:rPr>
              <a:t>laisse</a:t>
            </a:r>
            <a:r>
              <a:rPr lang="en-US" sz="2900" dirty="0" smtClean="0">
                <a:latin typeface="Arial Black" panose="020B0A04020102020204" pitchFamily="34" charset="0"/>
              </a:rPr>
              <a:t> le talon </a:t>
            </a:r>
            <a:r>
              <a:rPr lang="en-US" sz="2900" dirty="0" err="1" smtClean="0">
                <a:latin typeface="Arial Black" panose="020B0A04020102020204" pitchFamily="34" charset="0"/>
              </a:rPr>
              <a:t>libre</a:t>
            </a:r>
            <a:endParaRPr lang="en-US" sz="29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900" dirty="0">
                <a:latin typeface="Arial Black" panose="020B0A04020102020204" pitchFamily="34" charset="0"/>
              </a:rPr>
              <a:t>	</a:t>
            </a:r>
            <a:r>
              <a:rPr lang="en-US" sz="2900" dirty="0" smtClean="0">
                <a:latin typeface="Arial Black" panose="020B0A04020102020204" pitchFamily="34" charset="0"/>
              </a:rPr>
              <a:t>= </a:t>
            </a:r>
            <a:r>
              <a:rPr lang="en-US" sz="29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faire du </a:t>
            </a:r>
            <a:r>
              <a:rPr lang="en-US" sz="29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télémark</a:t>
            </a:r>
            <a:r>
              <a:rPr lang="en-US" sz="2900" dirty="0" smtClean="0">
                <a:latin typeface="Arial Black" panose="020B0A04020102020204" pitchFamily="34" charset="0"/>
              </a:rPr>
              <a:t>	    </a:t>
            </a:r>
          </a:p>
          <a:p>
            <a:pPr marL="0" indent="0">
              <a:buNone/>
            </a:pPr>
            <a:r>
              <a:rPr lang="en-US" sz="2900" dirty="0" err="1" smtClean="0">
                <a:latin typeface="Arial Black" panose="020B0A04020102020204" pitchFamily="34" charset="0"/>
              </a:rPr>
              <a:t>Demeurer</a:t>
            </a:r>
            <a:r>
              <a:rPr lang="en-US" sz="2900" dirty="0" smtClean="0">
                <a:latin typeface="Arial Black" panose="020B0A04020102020204" pitchFamily="34" charset="0"/>
              </a:rPr>
              <a:t> un certain temps en un lieu</a:t>
            </a:r>
          </a:p>
          <a:p>
            <a:pPr marL="0" indent="0">
              <a:buNone/>
            </a:pPr>
            <a:r>
              <a:rPr lang="en-US" sz="2900" dirty="0">
                <a:latin typeface="Arial Black" panose="020B0A04020102020204" pitchFamily="34" charset="0"/>
              </a:rPr>
              <a:t>	</a:t>
            </a:r>
            <a:r>
              <a:rPr lang="en-US" sz="2900" dirty="0" smtClean="0">
                <a:latin typeface="Arial Black" panose="020B0A04020102020204" pitchFamily="34" charset="0"/>
              </a:rPr>
              <a:t>= </a:t>
            </a:r>
            <a:r>
              <a:rPr lang="en-US" sz="29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faire un </a:t>
            </a:r>
            <a:r>
              <a:rPr lang="en-US" sz="29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séjour</a:t>
            </a:r>
            <a:r>
              <a:rPr lang="en-US" sz="29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	 </a:t>
            </a:r>
          </a:p>
          <a:p>
            <a:pPr marL="0" indent="0">
              <a:buNone/>
            </a:pPr>
            <a:r>
              <a:rPr lang="en-US" sz="2900" dirty="0" err="1" smtClean="0">
                <a:latin typeface="Arial Black" panose="020B0A04020102020204" pitchFamily="34" charset="0"/>
              </a:rPr>
              <a:t>Être</a:t>
            </a:r>
            <a:r>
              <a:rPr lang="en-US" sz="2900" dirty="0" smtClean="0">
                <a:latin typeface="Arial Black" panose="020B0A04020102020204" pitchFamily="34" charset="0"/>
              </a:rPr>
              <a:t> </a:t>
            </a:r>
            <a:r>
              <a:rPr lang="en-US" sz="2900" dirty="0" err="1" smtClean="0">
                <a:latin typeface="Arial Black" panose="020B0A04020102020204" pitchFamily="34" charset="0"/>
              </a:rPr>
              <a:t>immunisé</a:t>
            </a:r>
            <a:r>
              <a:rPr lang="en-US" sz="2900" dirty="0" smtClean="0">
                <a:latin typeface="Arial Black" panose="020B0A04020102020204" pitchFamily="34" charset="0"/>
              </a:rPr>
              <a:t> par injection</a:t>
            </a:r>
          </a:p>
          <a:p>
            <a:pPr marL="0" indent="0">
              <a:buNone/>
            </a:pPr>
            <a:r>
              <a:rPr lang="en-US" sz="2900" dirty="0">
                <a:latin typeface="Arial Black" panose="020B0A04020102020204" pitchFamily="34" charset="0"/>
              </a:rPr>
              <a:t>	</a:t>
            </a:r>
            <a:r>
              <a:rPr lang="en-US" sz="2900" dirty="0" smtClean="0">
                <a:latin typeface="Arial Black" panose="020B0A04020102020204" pitchFamily="34" charset="0"/>
              </a:rPr>
              <a:t>= </a:t>
            </a:r>
            <a:r>
              <a:rPr lang="en-US" sz="29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se faire </a:t>
            </a:r>
            <a:r>
              <a:rPr lang="en-US" sz="29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vacciner</a:t>
            </a:r>
            <a:endParaRPr lang="en-US" sz="29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Arial Black" panose="020B0A04020102020204" pitchFamily="34" charset="0"/>
              </a:rPr>
              <a:t>Se faire </a:t>
            </a:r>
            <a:r>
              <a:rPr lang="en-US" sz="2900" dirty="0" err="1" smtClean="0">
                <a:latin typeface="Arial Black" panose="020B0A04020102020204" pitchFamily="34" charset="0"/>
              </a:rPr>
              <a:t>une</a:t>
            </a:r>
            <a:r>
              <a:rPr lang="en-US" sz="2900" dirty="0" smtClean="0">
                <a:latin typeface="Arial Black" panose="020B0A04020102020204" pitchFamily="34" charset="0"/>
              </a:rPr>
              <a:t> </a:t>
            </a:r>
            <a:r>
              <a:rPr lang="en-US" sz="2900" dirty="0" err="1" smtClean="0">
                <a:latin typeface="Arial Black" panose="020B0A04020102020204" pitchFamily="34" charset="0"/>
              </a:rPr>
              <a:t>entorse</a:t>
            </a:r>
            <a:r>
              <a:rPr lang="en-US" sz="2900" dirty="0" smtClean="0">
                <a:latin typeface="Arial Black" panose="020B0A04020102020204" pitchFamily="34" charset="0"/>
              </a:rPr>
              <a:t> / se </a:t>
            </a:r>
            <a:r>
              <a:rPr lang="en-US" sz="2900" dirty="0" err="1" smtClean="0">
                <a:latin typeface="Arial Black" panose="020B0A04020102020204" pitchFamily="34" charset="0"/>
              </a:rPr>
              <a:t>tordre</a:t>
            </a:r>
            <a:endParaRPr lang="en-US" sz="29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900" dirty="0">
                <a:latin typeface="Arial Black" panose="020B0A04020102020204" pitchFamily="34" charset="0"/>
              </a:rPr>
              <a:t>	</a:t>
            </a:r>
            <a:r>
              <a:rPr lang="en-US" sz="2900" dirty="0" smtClean="0">
                <a:latin typeface="Arial Black" panose="020B0A04020102020204" pitchFamily="34" charset="0"/>
              </a:rPr>
              <a:t>= </a:t>
            </a:r>
            <a:r>
              <a:rPr lang="en-US" sz="29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se fouler</a:t>
            </a:r>
            <a:r>
              <a:rPr lang="en-US" sz="2900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sz="2900" dirty="0" smtClean="0">
                <a:latin typeface="Arial Black" panose="020B0A04020102020204" pitchFamily="34" charset="0"/>
              </a:rPr>
              <a:t>Se </a:t>
            </a:r>
            <a:r>
              <a:rPr lang="en-US" sz="2900" dirty="0" err="1" smtClean="0">
                <a:latin typeface="Arial Black" panose="020B0A04020102020204" pitchFamily="34" charset="0"/>
              </a:rPr>
              <a:t>tordre</a:t>
            </a:r>
            <a:r>
              <a:rPr lang="en-US" sz="2900" dirty="0" smtClean="0">
                <a:latin typeface="Arial Black" panose="020B0A04020102020204" pitchFamily="34" charset="0"/>
              </a:rPr>
              <a:t> </a:t>
            </a:r>
            <a:r>
              <a:rPr lang="en-US" sz="2900" dirty="0" err="1" smtClean="0">
                <a:latin typeface="Arial Black" panose="020B0A04020102020204" pitchFamily="34" charset="0"/>
              </a:rPr>
              <a:t>l’articulation</a:t>
            </a:r>
            <a:r>
              <a:rPr lang="en-US" sz="2900" dirty="0" smtClean="0">
                <a:latin typeface="Arial Black" panose="020B0A04020102020204" pitchFamily="34" charset="0"/>
              </a:rPr>
              <a:t> qui </a:t>
            </a:r>
            <a:r>
              <a:rPr lang="en-US" sz="2900" dirty="0" err="1" smtClean="0">
                <a:latin typeface="Arial Black" panose="020B0A04020102020204" pitchFamily="34" charset="0"/>
              </a:rPr>
              <a:t>attache</a:t>
            </a:r>
            <a:r>
              <a:rPr lang="en-US" sz="2900" dirty="0" smtClean="0">
                <a:latin typeface="Arial Black" panose="020B0A04020102020204" pitchFamily="34" charset="0"/>
              </a:rPr>
              <a:t> le pied à la </a:t>
            </a:r>
            <a:r>
              <a:rPr lang="en-US" sz="2900" dirty="0" err="1" smtClean="0">
                <a:latin typeface="Arial Black" panose="020B0A04020102020204" pitchFamily="34" charset="0"/>
              </a:rPr>
              <a:t>jambe</a:t>
            </a:r>
            <a:endParaRPr lang="en-US" sz="29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900" dirty="0">
                <a:latin typeface="Arial Black" panose="020B0A04020102020204" pitchFamily="34" charset="0"/>
              </a:rPr>
              <a:t>	</a:t>
            </a:r>
            <a:r>
              <a:rPr lang="en-US" sz="2900" dirty="0" smtClean="0">
                <a:latin typeface="Arial Black" panose="020B0A04020102020204" pitchFamily="34" charset="0"/>
              </a:rPr>
              <a:t>= </a:t>
            </a:r>
            <a:r>
              <a:rPr lang="en-US" sz="29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se fouler la </a:t>
            </a:r>
            <a:r>
              <a:rPr lang="en-US" sz="29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cheville</a:t>
            </a:r>
            <a:r>
              <a:rPr lang="en-US" sz="2900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sz="2900" dirty="0" smtClean="0">
                <a:latin typeface="Arial Black" panose="020B0A04020102020204" pitchFamily="34" charset="0"/>
              </a:rPr>
              <a:t>Le ski </a:t>
            </a:r>
            <a:r>
              <a:rPr lang="en-US" sz="2900" dirty="0" err="1" smtClean="0">
                <a:latin typeface="Arial Black" panose="020B0A04020102020204" pitchFamily="34" charset="0"/>
              </a:rPr>
              <a:t>pratiqué</a:t>
            </a:r>
            <a:r>
              <a:rPr lang="en-US" sz="2900" dirty="0" smtClean="0">
                <a:latin typeface="Arial Black" panose="020B0A04020102020204" pitchFamily="34" charset="0"/>
              </a:rPr>
              <a:t> en </a:t>
            </a:r>
            <a:r>
              <a:rPr lang="en-US" sz="2900" dirty="0" err="1" smtClean="0">
                <a:latin typeface="Arial Black" panose="020B0A04020102020204" pitchFamily="34" charset="0"/>
              </a:rPr>
              <a:t>dehors</a:t>
            </a:r>
            <a:r>
              <a:rPr lang="en-US" sz="2900" dirty="0" smtClean="0">
                <a:latin typeface="Arial Black" panose="020B0A04020102020204" pitchFamily="34" charset="0"/>
              </a:rPr>
              <a:t> des </a:t>
            </a:r>
            <a:r>
              <a:rPr lang="en-US" sz="2900" dirty="0" err="1" smtClean="0">
                <a:latin typeface="Arial Black" panose="020B0A04020102020204" pitchFamily="34" charset="0"/>
              </a:rPr>
              <a:t>voies</a:t>
            </a:r>
            <a:r>
              <a:rPr lang="en-US" sz="2900" dirty="0" smtClean="0">
                <a:latin typeface="Arial Black" panose="020B0A04020102020204" pitchFamily="34" charset="0"/>
              </a:rPr>
              <a:t> </a:t>
            </a:r>
            <a:r>
              <a:rPr lang="en-US" sz="2900" dirty="0" err="1" smtClean="0">
                <a:latin typeface="Arial Black" panose="020B0A04020102020204" pitchFamily="34" charset="0"/>
              </a:rPr>
              <a:t>skiables</a:t>
            </a:r>
            <a:r>
              <a:rPr lang="en-US" sz="2900" dirty="0" smtClean="0">
                <a:latin typeface="Arial Black" panose="020B0A04020102020204" pitchFamily="34" charset="0"/>
              </a:rPr>
              <a:t> </a:t>
            </a:r>
            <a:r>
              <a:rPr lang="en-US" sz="2900" dirty="0" err="1" smtClean="0">
                <a:latin typeface="Arial Black" panose="020B0A04020102020204" pitchFamily="34" charset="0"/>
              </a:rPr>
              <a:t>balisées</a:t>
            </a:r>
            <a:endParaRPr lang="en-US" sz="29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900" dirty="0">
                <a:latin typeface="Arial Black" panose="020B0A04020102020204" pitchFamily="34" charset="0"/>
              </a:rPr>
              <a:t>	</a:t>
            </a:r>
            <a:r>
              <a:rPr lang="en-US" sz="2900" dirty="0" smtClean="0">
                <a:latin typeface="Arial Black" panose="020B0A04020102020204" pitchFamily="34" charset="0"/>
              </a:rPr>
              <a:t>= </a:t>
            </a:r>
            <a:r>
              <a:rPr lang="en-US" sz="29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le hors-</a:t>
            </a:r>
            <a:r>
              <a:rPr lang="en-US" sz="29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piste</a:t>
            </a:r>
            <a:r>
              <a:rPr lang="en-US" sz="29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	</a:t>
            </a:r>
            <a:r>
              <a:rPr lang="en-US" sz="2900" dirty="0" smtClean="0">
                <a:latin typeface="Arial Black" panose="020B0A04020102020204" pitchFamily="34" charset="0"/>
              </a:rPr>
              <a:t>	    </a:t>
            </a:r>
          </a:p>
          <a:p>
            <a:pPr marL="0" indent="0">
              <a:buNone/>
            </a:pPr>
            <a:r>
              <a:rPr lang="en-US" sz="2900" dirty="0" err="1" smtClean="0">
                <a:latin typeface="Arial Black" panose="020B0A04020102020204" pitchFamily="34" charset="0"/>
              </a:rPr>
              <a:t>Acquérir</a:t>
            </a:r>
            <a:r>
              <a:rPr lang="en-US" sz="2900" dirty="0" smtClean="0">
                <a:latin typeface="Arial Black" panose="020B0A04020102020204" pitchFamily="34" charset="0"/>
              </a:rPr>
              <a:t> / </a:t>
            </a:r>
            <a:r>
              <a:rPr lang="en-US" sz="2900" dirty="0" err="1" smtClean="0">
                <a:latin typeface="Arial Black" panose="020B0A04020102020204" pitchFamily="34" charset="0"/>
              </a:rPr>
              <a:t>avoir</a:t>
            </a:r>
            <a:r>
              <a:rPr lang="en-US" sz="2900" dirty="0" smtClean="0">
                <a:latin typeface="Arial Black" panose="020B0A04020102020204" pitchFamily="34" charset="0"/>
              </a:rPr>
              <a:t> / </a:t>
            </a:r>
            <a:r>
              <a:rPr lang="en-US" sz="2900" dirty="0" err="1" smtClean="0">
                <a:latin typeface="Arial Black" panose="020B0A04020102020204" pitchFamily="34" charset="0"/>
              </a:rPr>
              <a:t>recevoir</a:t>
            </a:r>
            <a:endParaRPr lang="en-US" sz="29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900" dirty="0">
                <a:latin typeface="Arial Black" panose="020B0A04020102020204" pitchFamily="34" charset="0"/>
              </a:rPr>
              <a:t>	</a:t>
            </a:r>
            <a:r>
              <a:rPr lang="en-US" sz="2900" dirty="0" smtClean="0">
                <a:latin typeface="Arial Black" panose="020B0A04020102020204" pitchFamily="34" charset="0"/>
              </a:rPr>
              <a:t>= </a:t>
            </a:r>
            <a:r>
              <a:rPr lang="en-US" sz="29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obtenir</a:t>
            </a:r>
            <a:endParaRPr lang="en-US" sz="29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Arial Black" panose="020B0A04020102020204" pitchFamily="34" charset="0"/>
              </a:rPr>
              <a:t>Le </a:t>
            </a:r>
            <a:r>
              <a:rPr lang="en-US" sz="2900" dirty="0" err="1" smtClean="0">
                <a:latin typeface="Arial Black" panose="020B0A04020102020204" pitchFamily="34" charset="0"/>
              </a:rPr>
              <a:t>Syndicat</a:t>
            </a:r>
            <a:r>
              <a:rPr lang="en-US" sz="2900" dirty="0" smtClean="0">
                <a:latin typeface="Arial Black" panose="020B0A04020102020204" pitchFamily="34" charset="0"/>
              </a:rPr>
              <a:t> </a:t>
            </a:r>
            <a:r>
              <a:rPr lang="en-US" sz="2900" dirty="0" err="1" smtClean="0">
                <a:latin typeface="Arial Black" panose="020B0A04020102020204" pitchFamily="34" charset="0"/>
              </a:rPr>
              <a:t>d’Initiative</a:t>
            </a:r>
            <a:r>
              <a:rPr lang="en-US" sz="2900" dirty="0" smtClean="0">
                <a:latin typeface="Arial Black" panose="020B0A04020102020204" pitchFamily="34" charset="0"/>
              </a:rPr>
              <a:t> / Bureau </a:t>
            </a:r>
            <a:r>
              <a:rPr lang="en-US" sz="2900" dirty="0" err="1" smtClean="0">
                <a:latin typeface="Arial Black" panose="020B0A04020102020204" pitchFamily="34" charset="0"/>
              </a:rPr>
              <a:t>d’informations</a:t>
            </a:r>
            <a:r>
              <a:rPr lang="en-US" sz="2900" dirty="0" smtClean="0">
                <a:latin typeface="Arial Black" panose="020B0A04020102020204" pitchFamily="34" charset="0"/>
              </a:rPr>
              <a:t> </a:t>
            </a:r>
            <a:r>
              <a:rPr lang="en-US" sz="2900" dirty="0" err="1" smtClean="0">
                <a:latin typeface="Arial Black" panose="020B0A04020102020204" pitchFamily="34" charset="0"/>
              </a:rPr>
              <a:t>touristiques</a:t>
            </a:r>
            <a:endParaRPr lang="en-US" sz="29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900" dirty="0">
                <a:latin typeface="Arial Black" panose="020B0A04020102020204" pitchFamily="34" charset="0"/>
              </a:rPr>
              <a:t>	</a:t>
            </a:r>
            <a:r>
              <a:rPr lang="en-US" sz="2900" dirty="0" smtClean="0">
                <a:latin typeface="Arial Black" panose="020B0A04020102020204" pitchFamily="34" charset="0"/>
              </a:rPr>
              <a:t>= </a:t>
            </a:r>
            <a:r>
              <a:rPr lang="en-US" sz="29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l’office</a:t>
            </a:r>
            <a:r>
              <a:rPr lang="en-US" sz="29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(m) de </a:t>
            </a:r>
            <a:r>
              <a:rPr lang="en-US" sz="29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tourisme</a:t>
            </a:r>
            <a:r>
              <a:rPr lang="en-US" sz="2900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sz="2900" dirty="0" smtClean="0">
                <a:latin typeface="Arial Black" panose="020B0A04020102020204" pitchFamily="34" charset="0"/>
              </a:rPr>
              <a:t>Autrefois / </a:t>
            </a:r>
            <a:r>
              <a:rPr lang="en-US" sz="2900" dirty="0" err="1" smtClean="0">
                <a:latin typeface="Arial Black" panose="020B0A04020102020204" pitchFamily="34" charset="0"/>
              </a:rPr>
              <a:t>jadis</a:t>
            </a:r>
            <a:r>
              <a:rPr lang="en-US" sz="2900" dirty="0" smtClean="0">
                <a:latin typeface="Arial Black" panose="020B0A04020102020204" pitchFamily="34" charset="0"/>
              </a:rPr>
              <a:t> / </a:t>
            </a:r>
            <a:r>
              <a:rPr lang="en-US" sz="2900" dirty="0" err="1" smtClean="0">
                <a:latin typeface="Arial Black" panose="020B0A04020102020204" pitchFamily="34" charset="0"/>
              </a:rPr>
              <a:t>anciennement</a:t>
            </a:r>
            <a:endParaRPr lang="en-US" sz="29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900" dirty="0">
                <a:latin typeface="Arial Black" panose="020B0A04020102020204" pitchFamily="34" charset="0"/>
              </a:rPr>
              <a:t>	</a:t>
            </a:r>
            <a:r>
              <a:rPr lang="en-US" sz="2900" dirty="0" smtClean="0">
                <a:latin typeface="Arial Black" panose="020B0A04020102020204" pitchFamily="34" charset="0"/>
              </a:rPr>
              <a:t>= </a:t>
            </a:r>
            <a:r>
              <a:rPr lang="en-US" sz="29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le passé</a:t>
            </a:r>
            <a:r>
              <a:rPr lang="en-US" sz="2900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sz="2900" dirty="0" err="1" smtClean="0">
                <a:latin typeface="Arial Black" panose="020B0A04020102020204" pitchFamily="34" charset="0"/>
              </a:rPr>
              <a:t>Une</a:t>
            </a:r>
            <a:r>
              <a:rPr lang="en-US" sz="2900" dirty="0" smtClean="0">
                <a:latin typeface="Arial Black" panose="020B0A04020102020204" pitchFamily="34" charset="0"/>
              </a:rPr>
              <a:t> piece </a:t>
            </a:r>
            <a:r>
              <a:rPr lang="en-US" sz="2900" dirty="0" err="1" smtClean="0">
                <a:latin typeface="Arial Black" panose="020B0A04020102020204" pitchFamily="34" charset="0"/>
              </a:rPr>
              <a:t>d’identité</a:t>
            </a:r>
            <a:r>
              <a:rPr lang="en-US" sz="2900" dirty="0" smtClean="0">
                <a:latin typeface="Arial Black" panose="020B0A04020102020204" pitchFamily="34" charset="0"/>
              </a:rPr>
              <a:t> et de </a:t>
            </a:r>
            <a:r>
              <a:rPr lang="en-US" sz="2900" dirty="0" err="1" smtClean="0">
                <a:latin typeface="Arial Black" panose="020B0A04020102020204" pitchFamily="34" charset="0"/>
              </a:rPr>
              <a:t>nationalité</a:t>
            </a:r>
            <a:r>
              <a:rPr lang="en-US" sz="2900" dirty="0" smtClean="0">
                <a:latin typeface="Arial Black" panose="020B0A04020102020204" pitchFamily="34" charset="0"/>
              </a:rPr>
              <a:t> </a:t>
            </a:r>
            <a:r>
              <a:rPr lang="en-US" sz="2900" dirty="0" err="1" smtClean="0">
                <a:latin typeface="Arial Black" panose="020B0A04020102020204" pitchFamily="34" charset="0"/>
              </a:rPr>
              <a:t>permettant</a:t>
            </a:r>
            <a:r>
              <a:rPr lang="en-US" sz="2900" dirty="0" smtClean="0">
                <a:latin typeface="Arial Black" panose="020B0A04020102020204" pitchFamily="34" charset="0"/>
              </a:rPr>
              <a:t> de se </a:t>
            </a:r>
            <a:r>
              <a:rPr lang="en-US" sz="2900" dirty="0" err="1" smtClean="0">
                <a:latin typeface="Arial Black" panose="020B0A04020102020204" pitchFamily="34" charset="0"/>
              </a:rPr>
              <a:t>rendre</a:t>
            </a:r>
            <a:r>
              <a:rPr lang="en-US" sz="2900" dirty="0" smtClean="0">
                <a:latin typeface="Arial Black" panose="020B0A04020102020204" pitchFamily="34" charset="0"/>
              </a:rPr>
              <a:t> à </a:t>
            </a:r>
            <a:r>
              <a:rPr lang="en-US" sz="2900" dirty="0" err="1" smtClean="0">
                <a:latin typeface="Arial Black" panose="020B0A04020102020204" pitchFamily="34" charset="0"/>
              </a:rPr>
              <a:t>l’étranger</a:t>
            </a:r>
            <a:endParaRPr lang="en-US" sz="29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900" dirty="0">
                <a:latin typeface="Arial Black" panose="020B0A04020102020204" pitchFamily="34" charset="0"/>
              </a:rPr>
              <a:t>	</a:t>
            </a:r>
            <a:r>
              <a:rPr lang="en-US" sz="2900" dirty="0" smtClean="0">
                <a:latin typeface="Arial Black" panose="020B0A04020102020204" pitchFamily="34" charset="0"/>
              </a:rPr>
              <a:t>= </a:t>
            </a:r>
            <a:r>
              <a:rPr lang="en-US" sz="29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le </a:t>
            </a:r>
            <a:r>
              <a:rPr lang="en-US" sz="29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passeport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22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890"/>
            <a:ext cx="11353800" cy="6670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latin typeface="Arial Black" panose="020B0A04020102020204" pitchFamily="34" charset="0"/>
              </a:rPr>
              <a:t>certificat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officiel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d’identification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donné</a:t>
            </a:r>
            <a:r>
              <a:rPr lang="en-US" dirty="0" smtClean="0">
                <a:latin typeface="Arial Black" panose="020B0A04020102020204" pitchFamily="34" charset="0"/>
              </a:rPr>
              <a:t> par </a:t>
            </a:r>
            <a:r>
              <a:rPr lang="en-US" dirty="0" err="1" smtClean="0">
                <a:latin typeface="Arial Black" panose="020B0A04020102020204" pitchFamily="34" charset="0"/>
              </a:rPr>
              <a:t>l’État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une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pièce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d’identité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Ce </a:t>
            </a:r>
            <a:r>
              <a:rPr lang="en-US" dirty="0" err="1" smtClean="0">
                <a:latin typeface="Arial Black" panose="020B0A04020102020204" pitchFamily="34" charset="0"/>
              </a:rPr>
              <a:t>qu’on</a:t>
            </a:r>
            <a:r>
              <a:rPr lang="en-US" dirty="0" smtClean="0">
                <a:latin typeface="Arial Black" panose="020B0A04020102020204" pitchFamily="34" charset="0"/>
              </a:rPr>
              <a:t> fait pour </a:t>
            </a:r>
            <a:r>
              <a:rPr lang="en-US" dirty="0" err="1" smtClean="0">
                <a:latin typeface="Arial Black" panose="020B0A04020102020204" pitchFamily="34" charset="0"/>
              </a:rPr>
              <a:t>s’apprêter</a:t>
            </a:r>
            <a:r>
              <a:rPr lang="en-US" dirty="0" smtClean="0">
                <a:latin typeface="Arial Black" panose="020B0A04020102020204" pitchFamily="34" charset="0"/>
              </a:rPr>
              <a:t> au voyage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les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préparatifs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départ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Obtenir</a:t>
            </a:r>
            <a:r>
              <a:rPr lang="en-US" dirty="0" smtClean="0">
                <a:latin typeface="Arial Black" panose="020B0A04020102020204" pitchFamily="34" charset="0"/>
              </a:rPr>
              <a:t> des </a:t>
            </a:r>
            <a:r>
              <a:rPr lang="en-US" dirty="0" err="1" smtClean="0">
                <a:latin typeface="Arial Black" panose="020B0A04020102020204" pitchFamily="34" charset="0"/>
              </a:rPr>
              <a:t>informations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s’informer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se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renseigner</a:t>
            </a:r>
            <a:endParaRPr lang="en-US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Le sport de </a:t>
            </a:r>
            <a:r>
              <a:rPr lang="en-US" dirty="0" err="1" smtClean="0">
                <a:latin typeface="Arial Black" panose="020B0A04020102020204" pitchFamily="34" charset="0"/>
              </a:rPr>
              <a:t>glisse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sur</a:t>
            </a:r>
            <a:r>
              <a:rPr lang="en-US" dirty="0" smtClean="0">
                <a:latin typeface="Arial Black" panose="020B0A04020102020204" pitchFamily="34" charset="0"/>
              </a:rPr>
              <a:t> la </a:t>
            </a:r>
            <a:r>
              <a:rPr lang="en-US" dirty="0" err="1" smtClean="0">
                <a:latin typeface="Arial Black" panose="020B0A04020102020204" pitchFamily="34" charset="0"/>
              </a:rPr>
              <a:t>neige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debout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sur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planche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le snowboard</a:t>
            </a:r>
            <a:r>
              <a:rPr lang="en-US" dirty="0" smtClean="0">
                <a:latin typeface="Arial Black" panose="020B0A04020102020204" pitchFamily="34" charset="0"/>
              </a:rPr>
              <a:t>			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Un pays </a:t>
            </a:r>
            <a:r>
              <a:rPr lang="en-US" dirty="0" err="1" smtClean="0">
                <a:latin typeface="Arial Black" panose="020B0A04020102020204" pitchFamily="34" charset="0"/>
              </a:rPr>
              <a:t>asiatique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dont</a:t>
            </a:r>
            <a:r>
              <a:rPr lang="en-US" dirty="0" smtClean="0">
                <a:latin typeface="Arial Black" panose="020B0A04020102020204" pitchFamily="34" charset="0"/>
              </a:rPr>
              <a:t> la </a:t>
            </a:r>
            <a:r>
              <a:rPr lang="en-US" dirty="0" err="1" smtClean="0">
                <a:latin typeface="Arial Black" panose="020B0A04020102020204" pitchFamily="34" charset="0"/>
              </a:rPr>
              <a:t>capitale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Hanoï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le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Viêtnam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	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formule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exigée</a:t>
            </a:r>
            <a:r>
              <a:rPr lang="en-US" dirty="0" smtClean="0">
                <a:latin typeface="Arial Black" panose="020B0A04020102020204" pitchFamily="34" charset="0"/>
              </a:rPr>
              <a:t>, en plus du </a:t>
            </a:r>
            <a:r>
              <a:rPr lang="en-US" dirty="0" err="1" smtClean="0">
                <a:latin typeface="Arial Black" panose="020B0A04020102020204" pitchFamily="34" charset="0"/>
              </a:rPr>
              <a:t>passeport</a:t>
            </a:r>
            <a:r>
              <a:rPr lang="en-US" dirty="0" smtClean="0">
                <a:latin typeface="Arial Black" panose="020B0A04020102020204" pitchFamily="34" charset="0"/>
              </a:rPr>
              <a:t>, pour </a:t>
            </a:r>
            <a:r>
              <a:rPr lang="en-US" dirty="0" err="1" smtClean="0">
                <a:latin typeface="Arial Black" panose="020B0A04020102020204" pitchFamily="34" charset="0"/>
              </a:rPr>
              <a:t>entrer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dans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certains</a:t>
            </a:r>
            <a:r>
              <a:rPr lang="en-US" dirty="0" smtClean="0">
                <a:latin typeface="Arial Black" panose="020B0A04020102020204" pitchFamily="34" charset="0"/>
              </a:rPr>
              <a:t> pays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le visa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1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43</Words>
  <Application>Microsoft Office PowerPoint</Application>
  <PresentationFormat>Widescreen</PresentationFormat>
  <Paragraphs>72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Définitions Préparatifs de Départ Sports d’hiver et Préparatifs de départ</vt:lpstr>
      <vt:lpstr>PowerPoint Presentation</vt:lpstr>
      <vt:lpstr>PowerPoint Presentation</vt:lpstr>
      <vt:lpstr>PowerPoint Presentation</vt:lpstr>
      <vt:lpstr>PowerPoint Presentation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Définitions Préparatifs de Départ Sports d’hiver et Préparatifs de départ</dc:title>
  <dc:creator>Oliver, Robin</dc:creator>
  <cp:lastModifiedBy>Oliver, Robin</cp:lastModifiedBy>
  <cp:revision>6</cp:revision>
  <dcterms:created xsi:type="dcterms:W3CDTF">2017-04-26T18:38:56Z</dcterms:created>
  <dcterms:modified xsi:type="dcterms:W3CDTF">2017-04-26T19:31:09Z</dcterms:modified>
</cp:coreProperties>
</file>