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2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2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7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7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E39E-EA71-4B1D-AD46-2EDF39829D8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0EB4-5490-4BC9-A183-152266F1E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37111"/>
          </a:xfrm>
        </p:spPr>
        <p:txBody>
          <a:bodyPr>
            <a:normAutofit/>
          </a:bodyPr>
          <a:lstStyle/>
          <a:p>
            <a:r>
              <a:rPr lang="en-US" sz="8800" b="1" dirty="0" err="1">
                <a:latin typeface="Arial Black"/>
                <a:cs typeface="Arial Black"/>
              </a:rPr>
              <a:t>D</a:t>
            </a:r>
            <a:r>
              <a:rPr lang="en-US" sz="8800" b="1" dirty="0" err="1" smtClean="0">
                <a:latin typeface="Arial Black"/>
                <a:cs typeface="Arial Black"/>
              </a:rPr>
              <a:t>éfintions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>Les </a:t>
            </a:r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Défis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Mondiaux</a:t>
            </a:r>
            <a:r>
              <a:rPr lang="en-US" b="1" dirty="0" smtClean="0">
                <a:latin typeface="Arial Black"/>
                <a:cs typeface="Arial Black"/>
              </a:rPr>
              <a:t/>
            </a:r>
            <a:br>
              <a:rPr lang="en-US" b="1" dirty="0" smtClean="0">
                <a:latin typeface="Arial Black"/>
                <a:cs typeface="Arial Black"/>
              </a:rPr>
            </a:br>
            <a:r>
              <a:rPr lang="en-US" b="1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Tolérance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7156"/>
            <a:ext cx="9144000" cy="610644"/>
          </a:xfrm>
        </p:spPr>
        <p:txBody>
          <a:bodyPr/>
          <a:lstStyle/>
          <a:p>
            <a:r>
              <a:rPr lang="en-US" b="1" dirty="0" smtClean="0"/>
              <a:t>Fr4 – </a:t>
            </a:r>
            <a:r>
              <a:rPr lang="en-US" b="1" dirty="0" err="1" smtClean="0"/>
              <a:t>T’es</a:t>
            </a:r>
            <a:r>
              <a:rPr lang="en-US" b="1" dirty="0" smtClean="0"/>
              <a:t> </a:t>
            </a:r>
            <a:r>
              <a:rPr lang="en-US" b="1" dirty="0" err="1" smtClean="0"/>
              <a:t>branché</a:t>
            </a:r>
            <a:r>
              <a:rPr lang="en-US" b="1" dirty="0" smtClean="0"/>
              <a:t>? 4 </a:t>
            </a:r>
            <a:r>
              <a:rPr lang="en-US" b="1" dirty="0" err="1" smtClean="0"/>
              <a:t>Unité</a:t>
            </a:r>
            <a:r>
              <a:rPr lang="en-US" b="1" dirty="0" smtClean="0"/>
              <a:t> 4C p.404, 405 &amp; 406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5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08"/>
            <a:ext cx="11353800" cy="675779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Système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gouvernement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où</a:t>
            </a:r>
            <a:r>
              <a:rPr lang="en-US" dirty="0" smtClean="0">
                <a:latin typeface="Arial Black" panose="020B0A04020102020204" pitchFamily="34" charset="0"/>
              </a:rPr>
              <a:t> le chef de </a:t>
            </a:r>
            <a:r>
              <a:rPr lang="en-US" dirty="0" err="1" smtClean="0">
                <a:latin typeface="Arial Black" panose="020B0A04020102020204" pitchFamily="34" charset="0"/>
              </a:rPr>
              <a:t>l’État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tient</a:t>
            </a:r>
            <a:r>
              <a:rPr lang="en-US" dirty="0" smtClean="0"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latin typeface="Arial Black" panose="020B0A04020102020204" pitchFamily="34" charset="0"/>
              </a:rPr>
              <a:t>pouvoir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absolu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dictature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autocratie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tyrannie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l’absolutisme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(m)	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correct / </a:t>
            </a:r>
            <a:r>
              <a:rPr lang="en-US" dirty="0" err="1" smtClean="0">
                <a:latin typeface="Arial Black" panose="020B0A04020102020204" pitchFamily="34" charset="0"/>
              </a:rPr>
              <a:t>mérite</a:t>
            </a:r>
            <a:r>
              <a:rPr lang="en-US" dirty="0" smtClean="0">
                <a:latin typeface="Arial Black" panose="020B0A04020102020204" pitchFamily="34" charset="0"/>
              </a:rPr>
              <a:t> d’être </a:t>
            </a:r>
            <a:r>
              <a:rPr lang="en-US" dirty="0" err="1" smtClean="0">
                <a:latin typeface="Arial Black" panose="020B0A04020102020204" pitchFamily="34" charset="0"/>
              </a:rPr>
              <a:t>accepté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acceptable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consentement</a:t>
            </a:r>
            <a:r>
              <a:rPr lang="en-US" dirty="0" smtClean="0">
                <a:latin typeface="Arial Black" panose="020B0A04020102020204" pitchFamily="34" charset="0"/>
              </a:rPr>
              <a:t> / le fait </a:t>
            </a:r>
            <a:r>
              <a:rPr lang="en-US" dirty="0" err="1" smtClean="0">
                <a:latin typeface="Arial Black" panose="020B0A04020102020204" pitchFamily="34" charset="0"/>
              </a:rPr>
              <a:t>d’accepter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l’acceptation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  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avouer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confesser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admettre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acceptable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admissible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ambigu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n’a</a:t>
            </a:r>
            <a:r>
              <a:rPr lang="en-US" dirty="0" smtClean="0">
                <a:latin typeface="Arial Black" panose="020B0A04020102020204" pitchFamily="34" charset="0"/>
              </a:rPr>
              <a:t> pas de </a:t>
            </a:r>
            <a:r>
              <a:rPr lang="en-US" dirty="0" err="1" smtClean="0">
                <a:latin typeface="Arial Black" panose="020B0A04020102020204" pitchFamily="34" charset="0"/>
              </a:rPr>
              <a:t>réponse</a:t>
            </a:r>
            <a:r>
              <a:rPr lang="en-US" dirty="0" smtClean="0">
                <a:latin typeface="Arial Black" panose="020B0A04020102020204" pitchFamily="34" charset="0"/>
              </a:rPr>
              <a:t> fixe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ambivalent(e)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estimation 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l’appréciation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cibler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diriger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attaque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contre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qqn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critiquer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s’attaquer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à…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indépendant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libre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celui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s’administre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lui-même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autonome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indépendance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liberté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l’autonomie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permettre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donner</a:t>
            </a:r>
            <a:r>
              <a:rPr lang="en-US" dirty="0" smtClean="0">
                <a:latin typeface="Arial Black" panose="020B0A04020102020204" pitchFamily="34" charset="0"/>
              </a:rPr>
              <a:t> la permission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autoriser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Synonume</a:t>
            </a:r>
            <a:r>
              <a:rPr lang="en-US" dirty="0" smtClean="0">
                <a:latin typeface="Arial Black" panose="020B0A04020102020204" pitchFamily="34" charset="0"/>
              </a:rPr>
              <a:t> pour “</a:t>
            </a:r>
            <a:r>
              <a:rPr lang="en-US" dirty="0" err="1" smtClean="0">
                <a:latin typeface="Arial Black" panose="020B0A04020102020204" pitchFamily="34" charset="0"/>
              </a:rPr>
              <a:t>autre</a:t>
            </a:r>
            <a:r>
              <a:rPr lang="en-US" dirty="0" smtClean="0">
                <a:latin typeface="Arial Black" panose="020B0A04020102020204" pitchFamily="34" charset="0"/>
              </a:rPr>
              <a:t>”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autrui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7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argotique</a:t>
            </a:r>
            <a:r>
              <a:rPr lang="en-US" dirty="0" smtClean="0">
                <a:latin typeface="Arial Black" panose="020B0A04020102020204" pitchFamily="34" charset="0"/>
              </a:rPr>
              <a:t> pour manger / se </a:t>
            </a:r>
            <a:r>
              <a:rPr lang="en-US" dirty="0" err="1" smtClean="0">
                <a:latin typeface="Arial Black" panose="020B0A04020102020204" pitchFamily="34" charset="0"/>
              </a:rPr>
              <a:t>goinfrer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bouffer</a:t>
            </a:r>
            <a:r>
              <a:rPr lang="en-US" dirty="0" smtClean="0">
                <a:latin typeface="Arial Black" panose="020B0A04020102020204" pitchFamily="34" charset="0"/>
              </a:rPr>
              <a:t>	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Transmettre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divulguer</a:t>
            </a:r>
            <a:r>
              <a:rPr lang="en-US" dirty="0" smtClean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informations</a:t>
            </a:r>
            <a:r>
              <a:rPr lang="en-US" dirty="0" smtClean="0">
                <a:latin typeface="Arial Black" panose="020B0A04020102020204" pitchFamily="34" charset="0"/>
              </a:rPr>
              <a:t> aux </a:t>
            </a:r>
            <a:r>
              <a:rPr lang="en-US" dirty="0" err="1" smtClean="0">
                <a:latin typeface="Arial Black" panose="020B0A04020102020204" pitchFamily="34" charset="0"/>
              </a:rPr>
              <a:t>autres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communiquer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superiorité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méprisante</a:t>
            </a:r>
            <a:r>
              <a:rPr lang="en-US" dirty="0" smtClean="0">
                <a:latin typeface="Arial Black" panose="020B0A04020102020204" pitchFamily="34" charset="0"/>
              </a:rPr>
              <a:t> / arrogance / hauteur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condescendance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Hautain</a:t>
            </a:r>
            <a:r>
              <a:rPr lang="en-US" dirty="0" smtClean="0">
                <a:latin typeface="Arial Black" panose="020B0A04020102020204" pitchFamily="34" charset="0"/>
              </a:rPr>
              <a:t> / arrogant / </a:t>
            </a:r>
            <a:r>
              <a:rPr lang="en-US" dirty="0" err="1" smtClean="0">
                <a:latin typeface="Arial Black" panose="020B0A04020102020204" pitchFamily="34" charset="0"/>
              </a:rPr>
              <a:t>supérieur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condescendant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(e)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distinction / la </a:t>
            </a:r>
            <a:r>
              <a:rPr lang="en-US" dirty="0" err="1" smtClean="0">
                <a:latin typeface="Arial Black" panose="020B0A04020102020204" pitchFamily="34" charset="0"/>
              </a:rPr>
              <a:t>ségrégation</a:t>
            </a:r>
            <a:r>
              <a:rPr lang="en-US" dirty="0" smtClean="0">
                <a:latin typeface="Arial Black" panose="020B0A04020102020204" pitchFamily="34" charset="0"/>
              </a:rPr>
              <a:t> / la </a:t>
            </a:r>
            <a:r>
              <a:rPr lang="en-US" dirty="0" err="1" smtClean="0">
                <a:latin typeface="Arial Black" panose="020B0A04020102020204" pitchFamily="34" charset="0"/>
              </a:rPr>
              <a:t>séparation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discrimination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latin typeface="Arial Black" panose="020B0A04020102020204" pitchFamily="34" charset="0"/>
              </a:rPr>
              <a:t>variété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diversité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Doctrinaire / </a:t>
            </a:r>
            <a:r>
              <a:rPr lang="en-US" dirty="0" err="1" smtClean="0">
                <a:latin typeface="Arial Black" panose="020B0A04020102020204" pitchFamily="34" charset="0"/>
              </a:rPr>
              <a:t>systématique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relatif</a:t>
            </a:r>
            <a:r>
              <a:rPr lang="en-US" dirty="0" smtClean="0">
                <a:latin typeface="Arial Black" panose="020B0A04020102020204" pitchFamily="34" charset="0"/>
              </a:rPr>
              <a:t> au </a:t>
            </a:r>
            <a:r>
              <a:rPr lang="en-US" dirty="0" err="1" smtClean="0">
                <a:latin typeface="Arial Black" panose="020B0A04020102020204" pitchFamily="34" charset="0"/>
              </a:rPr>
              <a:t>dogme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dogmatique</a:t>
            </a:r>
            <a:r>
              <a:rPr lang="en-US" dirty="0" smtClean="0">
                <a:latin typeface="Arial Black" panose="020B0A04020102020204" pitchFamily="34" charset="0"/>
              </a:rPr>
              <a:t>	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Caractère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philosophie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s’appuie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dogme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rejet</a:t>
            </a:r>
            <a:r>
              <a:rPr lang="en-US" dirty="0" smtClean="0">
                <a:latin typeface="Arial Black" panose="020B0A04020102020204" pitchFamily="34" charset="0"/>
              </a:rPr>
              <a:t> du </a:t>
            </a:r>
            <a:r>
              <a:rPr lang="en-US" dirty="0" err="1" smtClean="0">
                <a:latin typeface="Arial Black" panose="020B0A04020102020204" pitchFamily="34" charset="0"/>
              </a:rPr>
              <a:t>doute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rejet</a:t>
            </a:r>
            <a:r>
              <a:rPr lang="en-US" dirty="0" smtClean="0">
                <a:latin typeface="Arial Black" panose="020B0A04020102020204" pitchFamily="34" charset="0"/>
              </a:rPr>
              <a:t> de la critique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dogmatisme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direction </a:t>
            </a:r>
            <a:r>
              <a:rPr lang="en-US" dirty="0" err="1" smtClean="0">
                <a:latin typeface="Arial Black" panose="020B0A04020102020204" pitchFamily="34" charset="0"/>
              </a:rPr>
              <a:t>vers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envers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concerne</a:t>
            </a:r>
            <a:r>
              <a:rPr lang="en-US" dirty="0" smtClean="0">
                <a:latin typeface="Arial Black" panose="020B0A04020102020204" pitchFamily="34" charset="0"/>
              </a:rPr>
              <a:t> la morale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éthique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Élimination</a:t>
            </a:r>
            <a:r>
              <a:rPr lang="en-US" dirty="0" smtClean="0">
                <a:latin typeface="Arial Black" panose="020B0A04020102020204" pitchFamily="34" charset="0"/>
              </a:rPr>
              <a:t> / expulsion / ne pas </a:t>
            </a:r>
            <a:r>
              <a:rPr lang="en-US" dirty="0" err="1" smtClean="0">
                <a:latin typeface="Arial Black" panose="020B0A04020102020204" pitchFamily="34" charset="0"/>
              </a:rPr>
              <a:t>donner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l’accès</a:t>
            </a:r>
            <a:r>
              <a:rPr lang="en-US" dirty="0" smtClean="0">
                <a:latin typeface="Arial Black" panose="020B0A04020102020204" pitchFamily="34" charset="0"/>
              </a:rPr>
              <a:t> / exception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l’exclusion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Passionné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fou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zélé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fanatique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2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latin typeface="Arial Black" panose="020B0A04020102020204" pitchFamily="34" charset="0"/>
              </a:rPr>
              <a:t>zèle</a:t>
            </a:r>
            <a:r>
              <a:rPr lang="en-US" dirty="0" smtClean="0">
                <a:latin typeface="Arial Black" panose="020B0A04020102020204" pitchFamily="34" charset="0"/>
              </a:rPr>
              <a:t> / intolerance / </a:t>
            </a:r>
            <a:r>
              <a:rPr lang="en-US" dirty="0" err="1" smtClean="0">
                <a:latin typeface="Arial Black" panose="020B0A04020102020204" pitchFamily="34" charset="0"/>
              </a:rPr>
              <a:t>enthousiasme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extrême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fanatisme</a:t>
            </a:r>
            <a:r>
              <a:rPr lang="en-US" dirty="0" smtClean="0">
                <a:latin typeface="Arial Black" panose="020B0A04020102020204" pitchFamily="34" charset="0"/>
              </a:rPr>
              <a:t>		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Avantager</a:t>
            </a:r>
            <a:r>
              <a:rPr lang="en-US" dirty="0" smtClean="0">
                <a:latin typeface="Arial Black" panose="020B0A04020102020204" pitchFamily="34" charset="0"/>
              </a:rPr>
              <a:t> / aider / </a:t>
            </a:r>
            <a:r>
              <a:rPr lang="en-US" dirty="0" err="1" smtClean="0">
                <a:latin typeface="Arial Black" panose="020B0A04020102020204" pitchFamily="34" charset="0"/>
              </a:rPr>
              <a:t>soutenir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protéger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préférer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favoriser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La’ction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frustrer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consterner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frustration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L’ordre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l’unite</a:t>
            </a:r>
            <a:r>
              <a:rPr lang="en-US" dirty="0" smtClean="0">
                <a:latin typeface="Arial Black" panose="020B0A04020102020204" pitchFamily="34" charset="0"/>
              </a:rPr>
              <a:t> / la </a:t>
            </a:r>
            <a:r>
              <a:rPr lang="en-US" dirty="0" err="1" smtClean="0">
                <a:latin typeface="Arial Black" panose="020B0A04020102020204" pitchFamily="34" charset="0"/>
              </a:rPr>
              <a:t>sympathie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l’entente</a:t>
            </a:r>
            <a:r>
              <a:rPr lang="en-US" dirty="0" smtClean="0">
                <a:latin typeface="Arial Black" panose="020B0A04020102020204" pitchFamily="34" charset="0"/>
              </a:rPr>
              <a:t> / la </a:t>
            </a:r>
            <a:r>
              <a:rPr lang="en-US" dirty="0" err="1" smtClean="0">
                <a:latin typeface="Arial Black" panose="020B0A04020102020204" pitchFamily="34" charset="0"/>
              </a:rPr>
              <a:t>régularité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l’harmonie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(f)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en </a:t>
            </a:r>
            <a:r>
              <a:rPr lang="en-US" dirty="0" err="1" smtClean="0">
                <a:latin typeface="Arial Black" panose="020B0A04020102020204" pitchFamily="34" charset="0"/>
              </a:rPr>
              <a:t>ordre</a:t>
            </a:r>
            <a:r>
              <a:rPr lang="en-US" dirty="0" smtClean="0">
                <a:latin typeface="Arial Black" panose="020B0A04020102020204" pitchFamily="34" charset="0"/>
              </a:rPr>
              <a:t> / en </a:t>
            </a:r>
            <a:r>
              <a:rPr lang="en-US" dirty="0" err="1" smtClean="0">
                <a:latin typeface="Arial Black" panose="020B0A04020102020204" pitchFamily="34" charset="0"/>
              </a:rPr>
              <a:t>régularité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harmonieux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ieuse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C</a:t>
            </a:r>
            <a:r>
              <a:rPr lang="en-US" dirty="0" smtClean="0">
                <a:latin typeface="Arial Black" panose="020B0A04020102020204" pitchFamily="34" charset="0"/>
              </a:rPr>
              <a:t>e qui </a:t>
            </a:r>
            <a:r>
              <a:rPr lang="en-US" dirty="0" err="1" smtClean="0">
                <a:latin typeface="Arial Black" panose="020B0A04020102020204" pitchFamily="34" charset="0"/>
              </a:rPr>
              <a:t>manifeste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l’hostilité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envers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homosexuels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homophobe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crainte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peur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rejet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l’homosexualité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l’homophobie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Antipathie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conflit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haine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agression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l’hostilité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(f)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science des </a:t>
            </a:r>
            <a:r>
              <a:rPr lang="en-US" dirty="0" err="1" smtClean="0">
                <a:latin typeface="Arial Black" panose="020B0A04020102020204" pitchFamily="34" charset="0"/>
              </a:rPr>
              <a:t>idées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philosophie</a:t>
            </a:r>
            <a:r>
              <a:rPr lang="en-US" dirty="0" smtClean="0">
                <a:latin typeface="Arial Black" panose="020B0A04020102020204" pitchFamily="34" charset="0"/>
              </a:rPr>
              <a:t> naïve et </a:t>
            </a:r>
            <a:r>
              <a:rPr lang="en-US" dirty="0" err="1" smtClean="0">
                <a:latin typeface="Arial Black" panose="020B0A04020102020204" pitchFamily="34" charset="0"/>
              </a:rPr>
              <a:t>nébuleuse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idéologies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sans </a:t>
            </a:r>
            <a:r>
              <a:rPr lang="en-US" dirty="0" err="1" smtClean="0">
                <a:latin typeface="Arial Black" panose="020B0A04020102020204" pitchFamily="34" charset="0"/>
              </a:rPr>
              <a:t>parti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pris</a:t>
            </a:r>
            <a:r>
              <a:rPr lang="en-US" dirty="0" smtClean="0">
                <a:latin typeface="Arial Black" panose="020B0A04020102020204" pitchFamily="34" charset="0"/>
              </a:rPr>
              <a:t> / neuter / </a:t>
            </a:r>
            <a:r>
              <a:rPr lang="en-US" dirty="0" err="1" smtClean="0">
                <a:latin typeface="Arial Black" panose="020B0A04020102020204" pitchFamily="34" charset="0"/>
              </a:rPr>
              <a:t>objectif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impartial/e</a:t>
            </a:r>
            <a:r>
              <a:rPr lang="en-US" dirty="0" smtClean="0">
                <a:latin typeface="Arial Black" panose="020B0A04020102020204" pitchFamily="34" charset="0"/>
              </a:rPr>
              <a:t>		  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Faire accepter par force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autorité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imposer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inadmissible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inacceptable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inacceptable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inadmissible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Bienveillant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qui excuse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pardonne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facilement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indulgent/e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Iniquité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injuste</a:t>
            </a:r>
            <a:r>
              <a:rPr lang="en-US" dirty="0" smtClean="0">
                <a:latin typeface="Arial Black" panose="020B0A04020102020204" pitchFamily="34" charset="0"/>
              </a:rPr>
              <a:t> / contraire à la justice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l’injustice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(f)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Intolérable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très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désagréable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odieux</a:t>
            </a:r>
            <a:r>
              <a:rPr lang="en-US" dirty="0" smtClean="0">
                <a:latin typeface="Arial Black" panose="020B0A04020102020204" pitchFamily="34" charset="0"/>
              </a:rPr>
              <a:t> / infernal / </a:t>
            </a:r>
            <a:r>
              <a:rPr lang="en-US" dirty="0" err="1" smtClean="0">
                <a:latin typeface="Arial Black" panose="020B0A04020102020204" pitchFamily="34" charset="0"/>
              </a:rPr>
              <a:t>agaçant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insupportable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Insupportable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intolérable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Sectarisme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fanatisme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intransigeance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l’intolérance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(f)	</a:t>
            </a:r>
            <a:r>
              <a:rPr lang="en-US" dirty="0" smtClean="0">
                <a:latin typeface="Arial Black" panose="020B0A0402010202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fanatique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intransigeant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sectaire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intolérant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Changer les </a:t>
            </a:r>
            <a:r>
              <a:rPr lang="en-US" dirty="0" err="1" smtClean="0">
                <a:latin typeface="Arial Black" panose="020B0A04020102020204" pitchFamily="34" charset="0"/>
              </a:rPr>
              <a:t>pensées</a:t>
            </a:r>
            <a:r>
              <a:rPr lang="en-US" dirty="0" smtClean="0">
                <a:latin typeface="Arial Black" panose="020B0A04020102020204" pitchFamily="34" charset="0"/>
              </a:rPr>
              <a:t> / opinions / la conduit de </a:t>
            </a:r>
            <a:r>
              <a:rPr lang="en-US" dirty="0" err="1" smtClean="0">
                <a:latin typeface="Arial Black" panose="020B0A04020102020204" pitchFamily="34" charset="0"/>
              </a:rPr>
              <a:t>qqn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laver le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cerveau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L‘acte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d’exclure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marginaliser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différencier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séparer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marginalisation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façon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manière</a:t>
            </a:r>
            <a:r>
              <a:rPr lang="en-US" dirty="0" smtClean="0">
                <a:latin typeface="Arial Black" panose="020B0A04020102020204" pitchFamily="34" charset="0"/>
              </a:rPr>
              <a:t> / genre / style / </a:t>
            </a:r>
            <a:r>
              <a:rPr lang="en-US" dirty="0" err="1" smtClean="0">
                <a:latin typeface="Arial Black" panose="020B0A04020102020204" pitchFamily="34" charset="0"/>
              </a:rPr>
              <a:t>forme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un mode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façon</a:t>
            </a:r>
            <a:r>
              <a:rPr lang="en-US" dirty="0" smtClean="0">
                <a:latin typeface="Arial Black" panose="020B0A04020102020204" pitchFamily="34" charset="0"/>
              </a:rPr>
              <a:t>/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manière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parler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d’exprimer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mode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d’expression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latin typeface="Arial Black" panose="020B0A04020102020204" pitchFamily="34" charset="0"/>
              </a:rPr>
              <a:t>avis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conviction /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croyance</a:t>
            </a:r>
            <a:r>
              <a:rPr lang="en-US" dirty="0" smtClean="0">
                <a:latin typeface="Arial Black" panose="020B0A04020102020204" pitchFamily="34" charset="0"/>
              </a:rPr>
              <a:t> / un </a:t>
            </a:r>
            <a:r>
              <a:rPr lang="en-US" dirty="0" err="1" smtClean="0">
                <a:latin typeface="Arial Black" panose="020B0A04020102020204" pitchFamily="34" charset="0"/>
              </a:rPr>
              <a:t>jugement</a:t>
            </a:r>
            <a:r>
              <a:rPr lang="en-US" dirty="0" smtClean="0">
                <a:latin typeface="Arial Black" panose="020B0A04020102020204" pitchFamily="34" charset="0"/>
              </a:rPr>
              <a:t> / un point de </a:t>
            </a:r>
            <a:r>
              <a:rPr lang="en-US" dirty="0" err="1" smtClean="0">
                <a:latin typeface="Arial Black" panose="020B0A04020102020204" pitchFamily="34" charset="0"/>
              </a:rPr>
              <a:t>vue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7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Soumettre</a:t>
            </a:r>
            <a:r>
              <a:rPr lang="en-US" dirty="0" smtClean="0">
                <a:latin typeface="Arial Black" panose="020B0A04020102020204" pitchFamily="34" charset="0"/>
              </a:rPr>
              <a:t> à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autorité</a:t>
            </a:r>
            <a:r>
              <a:rPr lang="en-US" dirty="0" smtClean="0">
                <a:latin typeface="Arial Black" panose="020B0A04020102020204" pitchFamily="34" charset="0"/>
              </a:rPr>
              <a:t> excessive et </a:t>
            </a:r>
            <a:r>
              <a:rPr lang="en-US" dirty="0" err="1" smtClean="0">
                <a:latin typeface="Arial Black" panose="020B0A04020102020204" pitchFamily="34" charset="0"/>
              </a:rPr>
              <a:t>injuste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persécuter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tyranniser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asservir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écraser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opprimer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L’opposé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fermé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où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l’on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peut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entrer</a:t>
            </a:r>
            <a:r>
              <a:rPr lang="en-US" dirty="0" smtClean="0">
                <a:latin typeface="Arial Black" panose="020B0A04020102020204" pitchFamily="34" charset="0"/>
              </a:rPr>
              <a:t> / don’t les parties </a:t>
            </a:r>
            <a:r>
              <a:rPr lang="en-US" dirty="0" err="1" smtClean="0">
                <a:latin typeface="Arial Black" panose="020B0A04020102020204" pitchFamily="34" charset="0"/>
              </a:rPr>
              <a:t>sont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écartées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ouvert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Qui </a:t>
            </a:r>
            <a:r>
              <a:rPr lang="en-US" dirty="0" err="1" smtClean="0">
                <a:latin typeface="Arial Black" panose="020B0A04020102020204" pitchFamily="34" charset="0"/>
              </a:rPr>
              <a:t>prend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parti</a:t>
            </a:r>
            <a:r>
              <a:rPr lang="en-US" dirty="0" smtClean="0">
                <a:latin typeface="Arial Black" panose="020B0A04020102020204" pitchFamily="34" charset="0"/>
              </a:rPr>
              <a:t> sans souci </a:t>
            </a:r>
            <a:r>
              <a:rPr lang="en-US" dirty="0" err="1" smtClean="0">
                <a:latin typeface="Arial Black" panose="020B0A04020102020204" pitchFamily="34" charset="0"/>
              </a:rPr>
              <a:t>ni</a:t>
            </a:r>
            <a:r>
              <a:rPr lang="en-US" dirty="0" smtClean="0">
                <a:latin typeface="Arial Black" panose="020B0A04020102020204" pitchFamily="34" charset="0"/>
              </a:rPr>
              <a:t> de justice </a:t>
            </a:r>
            <a:r>
              <a:rPr lang="en-US" dirty="0" err="1" smtClean="0">
                <a:latin typeface="Arial Black" panose="020B0A04020102020204" pitchFamily="34" charset="0"/>
              </a:rPr>
              <a:t>ni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vérité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lopposé</a:t>
            </a:r>
            <a:r>
              <a:rPr lang="en-US" dirty="0" smtClean="0">
                <a:latin typeface="Arial Black" panose="020B0A04020102020204" pitchFamily="34" charset="0"/>
              </a:rPr>
              <a:t> de impartial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partial/e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D’un </a:t>
            </a:r>
            <a:r>
              <a:rPr lang="en-US" dirty="0" err="1" smtClean="0">
                <a:latin typeface="Arial Black" panose="020B0A04020102020204" pitchFamily="34" charset="0"/>
              </a:rPr>
              <a:t>côté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l’argument</a:t>
            </a:r>
            <a:r>
              <a:rPr lang="en-US" dirty="0" smtClean="0">
                <a:latin typeface="Arial Black" panose="020B0A04020102020204" pitchFamily="34" charset="0"/>
              </a:rPr>
              <a:t> / partial / </a:t>
            </a:r>
            <a:r>
              <a:rPr lang="en-US" dirty="0" err="1" smtClean="0">
                <a:latin typeface="Arial Black" panose="020B0A04020102020204" pitchFamily="34" charset="0"/>
              </a:rPr>
              <a:t>l’esprit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fermé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biasé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(e)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Autoriser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tolérer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admettre</a:t>
            </a:r>
            <a:r>
              <a:rPr lang="en-US" dirty="0" smtClean="0">
                <a:latin typeface="Arial Black" panose="020B0A04020102020204" pitchFamily="34" charset="0"/>
              </a:rPr>
              <a:t> / consenter / accorder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permettre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Système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admet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l’existence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d’opinions</a:t>
            </a:r>
            <a:r>
              <a:rPr lang="en-US" dirty="0" smtClean="0">
                <a:latin typeface="Arial Black" panose="020B0A04020102020204" pitchFamily="34" charset="0"/>
              </a:rPr>
              <a:t>, de courants, de points de </a:t>
            </a:r>
            <a:r>
              <a:rPr lang="en-US" dirty="0" err="1" smtClean="0">
                <a:latin typeface="Arial Black" panose="020B0A04020102020204" pitchFamily="34" charset="0"/>
              </a:rPr>
              <a:t>vue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différents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pluralisme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considérée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comme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semblable</a:t>
            </a:r>
            <a:r>
              <a:rPr lang="en-US" dirty="0" smtClean="0">
                <a:latin typeface="Arial Black" panose="020B0A04020102020204" pitchFamily="34" charset="0"/>
              </a:rPr>
              <a:t> / au </a:t>
            </a:r>
            <a:r>
              <a:rPr lang="en-US" dirty="0" err="1" smtClean="0">
                <a:latin typeface="Arial Black" panose="020B0A04020102020204" pitchFamily="34" charset="0"/>
              </a:rPr>
              <a:t>même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niveau</a:t>
            </a:r>
            <a:r>
              <a:rPr lang="en-US" dirty="0" smtClean="0">
                <a:latin typeface="Arial Black" panose="020B0A04020102020204" pitchFamily="34" charset="0"/>
              </a:rPr>
              <a:t> social / </a:t>
            </a:r>
            <a:r>
              <a:rPr lang="en-US" dirty="0" err="1" smtClean="0">
                <a:latin typeface="Arial Black" panose="020B0A04020102020204" pitchFamily="34" charset="0"/>
              </a:rPr>
              <a:t>autrui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prochain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L’activité</a:t>
            </a:r>
            <a:r>
              <a:rPr lang="en-US" dirty="0" smtClean="0">
                <a:latin typeface="Arial Black" panose="020B0A04020102020204" pitchFamily="34" charset="0"/>
              </a:rPr>
              <a:t> de la raison avec le but de </a:t>
            </a:r>
            <a:r>
              <a:rPr lang="en-US" dirty="0" err="1" smtClean="0">
                <a:latin typeface="Arial Black" panose="020B0A04020102020204" pitchFamily="34" charset="0"/>
              </a:rPr>
              <a:t>parvenir</a:t>
            </a:r>
            <a:r>
              <a:rPr lang="en-US" dirty="0" smtClean="0">
                <a:latin typeface="Arial Black" panose="020B0A04020102020204" pitchFamily="34" charset="0"/>
              </a:rPr>
              <a:t> à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conclusion </a:t>
            </a:r>
            <a:r>
              <a:rPr lang="en-US" dirty="0" err="1" smtClean="0">
                <a:latin typeface="Arial Black" panose="020B0A04020102020204" pitchFamily="34" charset="0"/>
              </a:rPr>
              <a:t>logique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raisonnement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L’acte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d’utiliser</a:t>
            </a:r>
            <a:r>
              <a:rPr lang="en-US" dirty="0" smtClean="0">
                <a:latin typeface="Arial Black" panose="020B0A04020102020204" pitchFamily="34" charset="0"/>
              </a:rPr>
              <a:t> la raison pour </a:t>
            </a:r>
            <a:r>
              <a:rPr lang="en-US" dirty="0" err="1" smtClean="0">
                <a:latin typeface="Arial Black" panose="020B0A04020102020204" pitchFamily="34" charset="0"/>
              </a:rPr>
              <a:t>parvenir</a:t>
            </a:r>
            <a:r>
              <a:rPr lang="en-US" dirty="0" smtClean="0">
                <a:latin typeface="Arial Black" panose="020B0A04020102020204" pitchFamily="34" charset="0"/>
              </a:rPr>
              <a:t> à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conclusion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raisonner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éprouve</a:t>
            </a:r>
            <a:r>
              <a:rPr lang="en-US" dirty="0" smtClean="0">
                <a:latin typeface="Arial Black" panose="020B0A04020102020204" pitchFamily="34" charset="0"/>
              </a:rPr>
              <a:t> du respect / </a:t>
            </a:r>
            <a:r>
              <a:rPr lang="en-US" dirty="0" err="1" smtClean="0">
                <a:latin typeface="Arial Black" panose="020B0A04020102020204" pitchFamily="34" charset="0"/>
              </a:rPr>
              <a:t>courtois</a:t>
            </a:r>
            <a:r>
              <a:rPr lang="en-US" dirty="0" smtClean="0">
                <a:latin typeface="Arial Black" panose="020B0A04020102020204" pitchFamily="34" charset="0"/>
              </a:rPr>
              <a:t>  / </a:t>
            </a:r>
            <a:r>
              <a:rPr lang="en-US" dirty="0" err="1" smtClean="0">
                <a:latin typeface="Arial Black" panose="020B0A04020102020204" pitchFamily="34" charset="0"/>
              </a:rPr>
              <a:t>poli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respectueux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euse</a:t>
            </a:r>
            <a:r>
              <a:rPr lang="en-US" dirty="0" smtClean="0">
                <a:latin typeface="Arial Black" panose="020B0A04020102020204" pitchFamily="34" charset="0"/>
              </a:rPr>
              <a:t>	  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fortune / opulence /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qualité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coûteuse</a:t>
            </a:r>
            <a:r>
              <a:rPr lang="en-US" dirty="0" smtClean="0">
                <a:latin typeface="Arial Black" panose="020B0A04020102020204" pitchFamily="34" charset="0"/>
              </a:rPr>
              <a:t> / abundance / en possession de </a:t>
            </a:r>
            <a:r>
              <a:rPr lang="en-US" dirty="0" err="1" smtClean="0">
                <a:latin typeface="Arial Black" panose="020B0A04020102020204" pitchFamily="34" charset="0"/>
              </a:rPr>
              <a:t>grands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biens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richesse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Concernant</a:t>
            </a:r>
            <a:r>
              <a:rPr lang="en-US" dirty="0" smtClean="0">
                <a:latin typeface="Arial Black" panose="020B0A04020102020204" pitchFamily="34" charset="0"/>
              </a:rPr>
              <a:t> les sects / </a:t>
            </a:r>
            <a:r>
              <a:rPr lang="en-US" dirty="0" err="1" smtClean="0">
                <a:latin typeface="Arial Black" panose="020B0A04020102020204" pitchFamily="34" charset="0"/>
              </a:rPr>
              <a:t>fantatique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fou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biaisé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intolérante</a:t>
            </a:r>
            <a:r>
              <a:rPr lang="en-US" dirty="0" smtClean="0">
                <a:latin typeface="Arial Black" panose="020B0A04020102020204" pitchFamily="34" charset="0"/>
              </a:rPr>
              <a:t> et </a:t>
            </a:r>
            <a:r>
              <a:rPr lang="en-US" dirty="0" err="1" smtClean="0">
                <a:latin typeface="Arial Black" panose="020B0A04020102020204" pitchFamily="34" charset="0"/>
              </a:rPr>
              <a:t>étroite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d’esprit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sectaire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353800" cy="64928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attitude </a:t>
            </a:r>
            <a:r>
              <a:rPr lang="en-US" dirty="0" err="1" smtClean="0">
                <a:latin typeface="Arial Black" panose="020B0A04020102020204" pitchFamily="34" charset="0"/>
              </a:rPr>
              <a:t>sectaire</a:t>
            </a:r>
            <a:r>
              <a:rPr lang="en-US" dirty="0" smtClean="0">
                <a:latin typeface="Arial Black" panose="020B0A04020102020204" pitchFamily="34" charset="0"/>
              </a:rPr>
              <a:t> / le </a:t>
            </a:r>
            <a:r>
              <a:rPr lang="en-US" dirty="0" err="1" smtClean="0">
                <a:latin typeface="Arial Black" panose="020B0A04020102020204" pitchFamily="34" charset="0"/>
              </a:rPr>
              <a:t>fanatisme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sectarisme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   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Passable / acceptable / tolerable / admissible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supportable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Soutenir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endurer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tolérer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admettre</a:t>
            </a:r>
            <a:r>
              <a:rPr lang="en-US" dirty="0" smtClean="0">
                <a:latin typeface="Arial Black" panose="020B0A04020102020204" pitchFamily="34" charset="0"/>
              </a:rPr>
              <a:t> / accepter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supporter</a:t>
            </a:r>
            <a:r>
              <a:rPr lang="en-US" dirty="0" smtClean="0">
                <a:latin typeface="Arial Black" panose="020B0A04020102020204" pitchFamily="34" charset="0"/>
              </a:rPr>
              <a:t>	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Soutenable</a:t>
            </a:r>
            <a:r>
              <a:rPr lang="en-US" dirty="0" smtClean="0">
                <a:latin typeface="Arial Black" panose="020B0A04020102020204" pitchFamily="34" charset="0"/>
              </a:rPr>
              <a:t> / endurable / acceptable / admissible / supportable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tolérable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Indulgent / </a:t>
            </a:r>
            <a:r>
              <a:rPr lang="en-US" dirty="0" err="1" smtClean="0">
                <a:latin typeface="Arial Black" panose="020B0A04020102020204" pitchFamily="34" charset="0"/>
              </a:rPr>
              <a:t>compréhensif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celui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accepte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idées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différentes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tolérant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/e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Permettre</a:t>
            </a:r>
            <a:r>
              <a:rPr lang="en-US" dirty="0" smtClean="0">
                <a:latin typeface="Arial Black" panose="020B0A04020102020204" pitchFamily="34" charset="0"/>
              </a:rPr>
              <a:t> / pardoner / excuser / endure / supporter sans </a:t>
            </a:r>
            <a:r>
              <a:rPr lang="en-US" dirty="0" err="1" smtClean="0">
                <a:latin typeface="Arial Black" panose="020B0A04020102020204" pitchFamily="34" charset="0"/>
              </a:rPr>
              <a:t>réaction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fâcheuse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tolérer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mérite</a:t>
            </a:r>
            <a:r>
              <a:rPr lang="en-US" dirty="0" smtClean="0">
                <a:latin typeface="Arial Black" panose="020B0A04020102020204" pitchFamily="34" charset="0"/>
              </a:rPr>
              <a:t> / un estimation / un prix /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mesure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vrai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société</a:t>
            </a:r>
            <a:r>
              <a:rPr lang="en-US" dirty="0" smtClean="0">
                <a:latin typeface="Arial Black" panose="020B0A04020102020204" pitchFamily="34" charset="0"/>
              </a:rPr>
              <a:t> / les </a:t>
            </a:r>
            <a:r>
              <a:rPr lang="en-US" dirty="0" err="1" smtClean="0">
                <a:latin typeface="Arial Black" panose="020B0A04020102020204" pitchFamily="34" charset="0"/>
              </a:rPr>
              <a:t>mœurs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valeur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1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70</Words>
  <Application>Microsoft Office PowerPoint</Application>
  <PresentationFormat>Widescreen</PresentationFormat>
  <Paragraphs>137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Défintions Les Défis Mondiaux La Tolérance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Défintions Les Défis Mondiaux La Tolérance</dc:title>
  <dc:creator>Oliver, Robin</dc:creator>
  <cp:lastModifiedBy>Oliver, Robin</cp:lastModifiedBy>
  <cp:revision>8</cp:revision>
  <dcterms:created xsi:type="dcterms:W3CDTF">2017-03-20T22:06:36Z</dcterms:created>
  <dcterms:modified xsi:type="dcterms:W3CDTF">2017-04-11T22:43:54Z</dcterms:modified>
</cp:coreProperties>
</file>