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3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96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1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5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36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1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19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7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51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1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5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F267F-C56A-4DA8-9B50-44D06F2889F3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B9F3D-9ED7-498D-869A-682898D4E0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6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  <a:latin typeface="Arial Black"/>
                <a:cs typeface="Arial Black"/>
              </a:rPr>
              <a:t>L’Esthétique</a:t>
            </a:r>
            <a:r>
              <a:rPr lang="en-US" b="1" dirty="0" smtClean="0">
                <a:latin typeface="Arial Black"/>
                <a:cs typeface="Arial Black"/>
              </a:rPr>
              <a:t/>
            </a:r>
            <a:br>
              <a:rPr lang="en-US" b="1" dirty="0" smtClean="0">
                <a:latin typeface="Arial Black"/>
                <a:cs typeface="Arial Black"/>
              </a:rPr>
            </a:br>
            <a:r>
              <a:rPr lang="en-US" b="1" dirty="0" err="1" smtClean="0">
                <a:solidFill>
                  <a:srgbClr val="FF0000"/>
                </a:solidFill>
                <a:latin typeface="Arial Black"/>
                <a:cs typeface="Arial Black"/>
              </a:rPr>
              <a:t>L’Architecture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Fr4 – </a:t>
            </a:r>
            <a:r>
              <a:rPr lang="en-US" b="1" dirty="0" err="1" smtClean="0"/>
              <a:t>T’es</a:t>
            </a:r>
            <a:r>
              <a:rPr lang="en-US" b="1" dirty="0" smtClean="0"/>
              <a:t> </a:t>
            </a:r>
            <a:r>
              <a:rPr lang="en-US" b="1" dirty="0" err="1" smtClean="0"/>
              <a:t>branché</a:t>
            </a:r>
            <a:r>
              <a:rPr lang="en-US" b="1" dirty="0" smtClean="0"/>
              <a:t>? 4 </a:t>
            </a:r>
            <a:r>
              <a:rPr lang="en-US" b="1" dirty="0" err="1" smtClean="0"/>
              <a:t>Unité</a:t>
            </a:r>
            <a:r>
              <a:rPr lang="en-US" b="1" dirty="0" smtClean="0"/>
              <a:t> 6C p.601 &amp; 602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4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353800" cy="649287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“à </a:t>
            </a:r>
            <a:r>
              <a:rPr lang="en-US" dirty="0" err="1" smtClean="0">
                <a:latin typeface="Arial Black" panose="020B0A04020102020204" pitchFamily="34" charset="0"/>
              </a:rPr>
              <a:t>sa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manière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à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sa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façon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d’un plan de </a:t>
            </a:r>
            <a:r>
              <a:rPr lang="en-US" dirty="0" err="1" smtClean="0">
                <a:latin typeface="Arial Black" panose="020B0A04020102020204" pitchFamily="34" charset="0"/>
              </a:rPr>
              <a:t>dessin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aménagement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dessine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bâtiments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architecte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dessine</a:t>
            </a:r>
            <a:r>
              <a:rPr lang="en-US" dirty="0" smtClean="0">
                <a:latin typeface="Arial Black" panose="020B0A04020102020204" pitchFamily="34" charset="0"/>
              </a:rPr>
              <a:t> le décor d’un </a:t>
            </a:r>
            <a:r>
              <a:rPr lang="en-US" dirty="0" err="1" smtClean="0">
                <a:latin typeface="Arial Black" panose="020B0A04020102020204" pitchFamily="34" charset="0"/>
              </a:rPr>
              <a:t>bâtiment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architecte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d’intérieur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dessine</a:t>
            </a:r>
            <a:r>
              <a:rPr lang="en-US" dirty="0" smtClean="0">
                <a:latin typeface="Arial Black" panose="020B0A04020102020204" pitchFamily="34" charset="0"/>
              </a:rPr>
              <a:t> la structure des bateaux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architecte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naval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dessine</a:t>
            </a:r>
            <a:r>
              <a:rPr lang="en-US" dirty="0" smtClean="0">
                <a:latin typeface="Arial Black" panose="020B0A04020102020204" pitchFamily="34" charset="0"/>
              </a:rPr>
              <a:t> les </a:t>
            </a:r>
            <a:r>
              <a:rPr lang="en-US" dirty="0" err="1" smtClean="0">
                <a:latin typeface="Arial Black" panose="020B0A04020102020204" pitchFamily="34" charset="0"/>
              </a:rPr>
              <a:t>extérieurs</a:t>
            </a:r>
            <a:r>
              <a:rPr lang="en-US" dirty="0" smtClean="0">
                <a:latin typeface="Arial Black" panose="020B0A04020102020204" pitchFamily="34" charset="0"/>
              </a:rPr>
              <a:t>, les </a:t>
            </a:r>
            <a:r>
              <a:rPr lang="en-US" dirty="0" err="1" smtClean="0">
                <a:latin typeface="Arial Black" panose="020B0A04020102020204" pitchFamily="34" charset="0"/>
              </a:rPr>
              <a:t>parcs</a:t>
            </a:r>
            <a:r>
              <a:rPr lang="en-US" dirty="0" smtClean="0">
                <a:latin typeface="Arial Black" panose="020B0A04020102020204" pitchFamily="34" charset="0"/>
              </a:rPr>
              <a:t>, les </a:t>
            </a:r>
            <a:r>
              <a:rPr lang="en-US" dirty="0" err="1" smtClean="0">
                <a:latin typeface="Arial Black" panose="020B0A04020102020204" pitchFamily="34" charset="0"/>
              </a:rPr>
              <a:t>jardins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architecte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paysagiste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anormal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atypique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édifice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bâtiment</a:t>
            </a:r>
            <a:r>
              <a:rPr lang="en-US" dirty="0" smtClean="0">
                <a:latin typeface="Arial Black" panose="020B0A04020102020204" pitchFamily="34" charset="0"/>
              </a:rPr>
              <a:t>	      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étrange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bizarre</a:t>
            </a:r>
            <a:r>
              <a:rPr lang="en-US" dirty="0" smtClean="0">
                <a:latin typeface="Arial Black" panose="020B0A04020102020204" pitchFamily="34" charset="0"/>
              </a:rPr>
              <a:t>	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menuisier</a:t>
            </a:r>
            <a:r>
              <a:rPr lang="en-US" dirty="0" smtClean="0">
                <a:latin typeface="Arial Black" panose="020B0A04020102020204" pitchFamily="34" charset="0"/>
              </a:rPr>
              <a:t>”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travaille</a:t>
            </a:r>
            <a:r>
              <a:rPr lang="en-US" dirty="0" smtClean="0">
                <a:latin typeface="Arial Black" panose="020B0A04020102020204" pitchFamily="34" charset="0"/>
              </a:rPr>
              <a:t> avec le bois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charpentier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/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charpentière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avoir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idée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inspiration”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concevoir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22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4"/>
            <a:ext cx="11353800" cy="64928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de faire un </a:t>
            </a:r>
            <a:r>
              <a:rPr lang="en-US" dirty="0" err="1" smtClean="0">
                <a:latin typeface="Arial Black" panose="020B0A04020102020204" pitchFamily="34" charset="0"/>
              </a:rPr>
              <a:t>bâtiment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la construction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fait les </a:t>
            </a:r>
            <a:r>
              <a:rPr lang="en-US" dirty="0" err="1" smtClean="0">
                <a:latin typeface="Arial Black" panose="020B0A04020102020204" pitchFamily="34" charset="0"/>
              </a:rPr>
              <a:t>toitures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couvreur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couvreuse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crée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dessinateur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créateur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créatrice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Avec </a:t>
            </a:r>
            <a:r>
              <a:rPr lang="en-US" dirty="0" err="1" smtClean="0">
                <a:latin typeface="Arial Black" panose="020B0A04020102020204" pitchFamily="34" charset="0"/>
              </a:rPr>
              <a:t>toute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sa</a:t>
            </a:r>
            <a:r>
              <a:rPr lang="en-US" dirty="0" smtClean="0">
                <a:latin typeface="Arial Black" panose="020B0A04020102020204" pitchFamily="34" charset="0"/>
              </a:rPr>
              <a:t> puissance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de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toutes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ses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forces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qui change </a:t>
            </a:r>
            <a:r>
              <a:rPr lang="en-US" dirty="0" err="1" smtClean="0">
                <a:latin typeface="Arial Black" panose="020B0A04020102020204" pitchFamily="34" charset="0"/>
              </a:rPr>
              <a:t>l’apparence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d’une</a:t>
            </a:r>
            <a:r>
              <a:rPr lang="en-US" dirty="0" smtClean="0">
                <a:latin typeface="Arial Black" panose="020B0A04020102020204" pitchFamily="34" charset="0"/>
              </a:rPr>
              <a:t> pièce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décorateur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décoratrice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d’intérieur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de faire la </a:t>
            </a:r>
            <a:r>
              <a:rPr lang="en-US" dirty="0" err="1" smtClean="0">
                <a:latin typeface="Arial Black" panose="020B0A04020102020204" pitchFamily="34" charset="0"/>
              </a:rPr>
              <a:t>décoration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décorer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prendre</a:t>
            </a:r>
            <a:r>
              <a:rPr lang="en-US" dirty="0" smtClean="0">
                <a:latin typeface="Arial Black" panose="020B0A04020102020204" pitchFamily="34" charset="0"/>
              </a:rPr>
              <a:t> en charge, </a:t>
            </a: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en tête, </a:t>
            </a:r>
            <a:r>
              <a:rPr lang="en-US" dirty="0" err="1" smtClean="0">
                <a:latin typeface="Arial Black" panose="020B0A04020102020204" pitchFamily="34" charset="0"/>
              </a:rPr>
              <a:t>gérer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diriger</a:t>
            </a:r>
            <a:r>
              <a:rPr lang="en-US" dirty="0" smtClean="0">
                <a:latin typeface="Arial Black" panose="020B0A04020102020204" pitchFamily="34" charset="0"/>
              </a:rPr>
              <a:t>		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Terme</a:t>
            </a:r>
            <a:r>
              <a:rPr lang="en-US" dirty="0" smtClean="0">
                <a:latin typeface="Arial Black" panose="020B0A04020102020204" pitchFamily="34" charset="0"/>
              </a:rPr>
              <a:t> pour un grand </a:t>
            </a:r>
            <a:r>
              <a:rPr lang="en-US" dirty="0" err="1" smtClean="0">
                <a:latin typeface="Arial Black" panose="020B0A04020102020204" pitchFamily="34" charset="0"/>
              </a:rPr>
              <a:t>bâtiment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édifice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           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se charge de </a:t>
            </a:r>
            <a:r>
              <a:rPr lang="en-US" dirty="0" err="1" smtClean="0">
                <a:latin typeface="Arial Black" panose="020B0A04020102020204" pitchFamily="34" charset="0"/>
              </a:rPr>
              <a:t>l’exécution</a:t>
            </a:r>
            <a:r>
              <a:rPr lang="en-US" dirty="0" smtClean="0">
                <a:latin typeface="Arial Black" panose="020B0A04020102020204" pitchFamily="34" charset="0"/>
              </a:rPr>
              <a:t> d’un travail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entrepreneur/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euse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53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576"/>
            <a:ext cx="11353800" cy="67504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volume d’un </a:t>
            </a:r>
            <a:r>
              <a:rPr lang="en-US" dirty="0" err="1" smtClean="0">
                <a:latin typeface="Arial Black" panose="020B0A04020102020204" pitchFamily="34" charset="0"/>
              </a:rPr>
              <a:t>intérieur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espace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de faire/</a:t>
            </a:r>
            <a:r>
              <a:rPr lang="en-US" dirty="0" err="1" smtClean="0">
                <a:latin typeface="Arial Black" panose="020B0A04020102020204" pitchFamily="34" charset="0"/>
              </a:rPr>
              <a:t>construire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fabriquer</a:t>
            </a:r>
            <a:r>
              <a:rPr lang="en-US" dirty="0" smtClean="0">
                <a:latin typeface="Arial Black" panose="020B0A04020102020204" pitchFamily="34" charset="0"/>
              </a:rPr>
              <a:t>	     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L’acte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d’essayer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découvrir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faire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des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recherches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en suspension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l’air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être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porté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un liquid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flottant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/e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partie</a:t>
            </a:r>
            <a:r>
              <a:rPr lang="en-US" dirty="0" smtClean="0">
                <a:latin typeface="Arial Black" panose="020B0A04020102020204" pitchFamily="34" charset="0"/>
              </a:rPr>
              <a:t> de base qui </a:t>
            </a:r>
            <a:r>
              <a:rPr lang="en-US" dirty="0" err="1" smtClean="0">
                <a:latin typeface="Arial Black" panose="020B0A04020102020204" pitchFamily="34" charset="0"/>
              </a:rPr>
              <a:t>soutient</a:t>
            </a:r>
            <a:r>
              <a:rPr lang="en-US" dirty="0" smtClean="0">
                <a:latin typeface="Arial Black" panose="020B0A04020102020204" pitchFamily="34" charset="0"/>
              </a:rPr>
              <a:t> la construction d’un </a:t>
            </a:r>
            <a:r>
              <a:rPr lang="en-US" dirty="0" err="1" smtClean="0">
                <a:latin typeface="Arial Black" panose="020B0A04020102020204" pitchFamily="34" charset="0"/>
              </a:rPr>
              <a:t>bâtiment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fondation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Adjectif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veut</a:t>
            </a:r>
            <a:r>
              <a:rPr lang="en-US" dirty="0" smtClean="0">
                <a:latin typeface="Arial Black" panose="020B0A04020102020204" pitchFamily="34" charset="0"/>
              </a:rPr>
              <a:t> dire “</a:t>
            </a:r>
            <a:r>
              <a:rPr lang="en-US" dirty="0" err="1" smtClean="0">
                <a:latin typeface="Arial Black" panose="020B0A04020102020204" pitchFamily="34" charset="0"/>
              </a:rPr>
              <a:t>majestueux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magnifique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splendide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excessif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grandiose</a:t>
            </a:r>
            <a:r>
              <a:rPr lang="en-US" dirty="0" smtClean="0">
                <a:latin typeface="Arial Black" panose="020B0A04020102020204" pitchFamily="34" charset="0"/>
              </a:rPr>
              <a:t>	     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applique les </a:t>
            </a:r>
            <a:r>
              <a:rPr lang="en-US" dirty="0" err="1" smtClean="0">
                <a:latin typeface="Arial Black" panose="020B0A04020102020204" pitchFamily="34" charset="0"/>
              </a:rPr>
              <a:t>règles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scientifiques</a:t>
            </a:r>
            <a:r>
              <a:rPr lang="en-US" dirty="0" smtClean="0">
                <a:latin typeface="Arial Black" panose="020B0A04020102020204" pitchFamily="34" charset="0"/>
              </a:rPr>
              <a:t> à la construction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ingénieur</a:t>
            </a:r>
            <a:r>
              <a:rPr lang="en-US" dirty="0" smtClean="0">
                <a:latin typeface="Arial Black" panose="020B0A04020102020204" pitchFamily="34" charset="0"/>
              </a:rPr>
              <a:t>	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élabore</a:t>
            </a:r>
            <a:r>
              <a:rPr lang="en-US" dirty="0" smtClean="0">
                <a:latin typeface="Arial Black" panose="020B0A04020102020204" pitchFamily="34" charset="0"/>
              </a:rPr>
              <a:t> les plans </a:t>
            </a:r>
            <a:r>
              <a:rPr lang="en-US" dirty="0" err="1" smtClean="0">
                <a:latin typeface="Arial Black" panose="020B0A04020102020204" pitchFamily="34" charset="0"/>
              </a:rPr>
              <a:t>d’aménagement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espaces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verts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ingénieur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paysagiste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initie</a:t>
            </a:r>
            <a:r>
              <a:rPr lang="en-US" dirty="0" smtClean="0">
                <a:latin typeface="Arial Black" panose="020B0A04020102020204" pitchFamily="34" charset="0"/>
              </a:rPr>
              <a:t> / propose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 pour la première </a:t>
            </a:r>
            <a:r>
              <a:rPr lang="en-US" dirty="0" err="1" smtClean="0">
                <a:latin typeface="Arial Black" panose="020B0A04020102020204" pitchFamily="34" charset="0"/>
              </a:rPr>
              <a:t>fois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initiateur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initiatrice</a:t>
            </a:r>
            <a:r>
              <a:rPr lang="en-US" dirty="0" smtClean="0">
                <a:latin typeface="Arial Black" panose="020B0A04020102020204" pitchFamily="34" charset="0"/>
              </a:rPr>
              <a:t>	    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Faire </a:t>
            </a:r>
            <a:r>
              <a:rPr lang="en-US" dirty="0" err="1" smtClean="0">
                <a:latin typeface="Arial Black" panose="020B0A04020102020204" pitchFamily="34" charset="0"/>
              </a:rPr>
              <a:t>quelque</a:t>
            </a:r>
            <a:r>
              <a:rPr lang="en-US" dirty="0" smtClean="0">
                <a:latin typeface="Arial Black" panose="020B0A04020102020204" pitchFamily="34" charset="0"/>
              </a:rPr>
              <a:t> chose </a:t>
            </a:r>
            <a:r>
              <a:rPr lang="en-US" dirty="0" err="1" smtClean="0">
                <a:latin typeface="Arial Black" panose="020B0A04020102020204" pitchFamily="34" charset="0"/>
              </a:rPr>
              <a:t>d’une</a:t>
            </a:r>
            <a:r>
              <a:rPr lang="en-US" dirty="0" smtClean="0">
                <a:latin typeface="Arial Black" panose="020B0A04020102020204" pitchFamily="34" charset="0"/>
              </a:rPr>
              <a:t> nouvelle </a:t>
            </a:r>
            <a:r>
              <a:rPr lang="en-US" dirty="0" err="1" smtClean="0">
                <a:latin typeface="Arial Black" panose="020B0A04020102020204" pitchFamily="34" charset="0"/>
              </a:rPr>
              <a:t>manière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innover</a:t>
            </a:r>
            <a:r>
              <a:rPr lang="en-US" dirty="0" smtClean="0">
                <a:latin typeface="Arial Black" panose="020B0A04020102020204" pitchFamily="34" charset="0"/>
              </a:rPr>
              <a:t>	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qui inspire / anime les </a:t>
            </a:r>
            <a:r>
              <a:rPr lang="en-US" dirty="0" err="1" smtClean="0">
                <a:latin typeface="Arial Black" panose="020B0A04020102020204" pitchFamily="34" charset="0"/>
              </a:rPr>
              <a:t>autres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inspirateur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inspiratrice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2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812"/>
            <a:ext cx="11353800" cy="66831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C’est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partie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d’espace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pièce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intérieur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L’opposé</a:t>
            </a:r>
            <a:r>
              <a:rPr lang="en-US" dirty="0" smtClean="0">
                <a:latin typeface="Arial Black" panose="020B0A04020102020204" pitchFamily="34" charset="0"/>
              </a:rPr>
              <a:t> de “</a:t>
            </a:r>
            <a:r>
              <a:rPr lang="en-US" dirty="0" err="1" smtClean="0">
                <a:latin typeface="Arial Black" panose="020B0A04020102020204" pitchFamily="34" charset="0"/>
              </a:rPr>
              <a:t>extérieur</a:t>
            </a:r>
            <a:r>
              <a:rPr lang="en-US" dirty="0" smtClean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intérieur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/e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L’opposé</a:t>
            </a:r>
            <a:r>
              <a:rPr lang="en-US" dirty="0">
                <a:latin typeface="Arial Black" panose="020B0A04020102020204" pitchFamily="34" charset="0"/>
              </a:rPr>
              <a:t> de </a:t>
            </a:r>
            <a:r>
              <a:rPr lang="en-US" dirty="0" smtClean="0">
                <a:latin typeface="Arial Black" panose="020B0A04020102020204" pitchFamily="34" charset="0"/>
              </a:rPr>
              <a:t>“</a:t>
            </a:r>
            <a:r>
              <a:rPr lang="en-US" dirty="0" err="1" smtClean="0">
                <a:latin typeface="Arial Black" panose="020B0A04020102020204" pitchFamily="34" charset="0"/>
              </a:rPr>
              <a:t>intérieur</a:t>
            </a:r>
            <a:r>
              <a:rPr lang="en-US" dirty="0">
                <a:latin typeface="Arial Black" panose="020B0A04020102020204" pitchFamily="34" charset="0"/>
              </a:rPr>
              <a:t>”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extérieur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/e</a:t>
            </a:r>
            <a:r>
              <a:rPr lang="en-US" dirty="0" smtClean="0">
                <a:latin typeface="Arial Black" panose="020B0A04020102020204" pitchFamily="34" charset="0"/>
              </a:rPr>
              <a:t>		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Quelqu’un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construit</a:t>
            </a:r>
            <a:r>
              <a:rPr lang="en-US" dirty="0" smtClean="0">
                <a:latin typeface="Arial Black" panose="020B0A04020102020204" pitchFamily="34" charset="0"/>
              </a:rPr>
              <a:t> en </a:t>
            </a:r>
            <a:r>
              <a:rPr lang="en-US" dirty="0" err="1" smtClean="0">
                <a:latin typeface="Arial Black" panose="020B0A04020102020204" pitchFamily="34" charset="0"/>
              </a:rPr>
              <a:t>briques</a:t>
            </a:r>
            <a:r>
              <a:rPr lang="en-US" dirty="0" smtClean="0">
                <a:latin typeface="Arial Black" panose="020B0A04020102020204" pitchFamily="34" charset="0"/>
              </a:rPr>
              <a:t>/</a:t>
            </a:r>
            <a:r>
              <a:rPr lang="en-US" dirty="0" err="1" smtClean="0">
                <a:latin typeface="Arial Black" panose="020B0A04020102020204" pitchFamily="34" charset="0"/>
              </a:rPr>
              <a:t>pierres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maçon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/ne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ouvrier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travaille</a:t>
            </a:r>
            <a:r>
              <a:rPr lang="en-US" dirty="0" smtClean="0">
                <a:latin typeface="Arial Black" panose="020B0A04020102020204" pitchFamily="34" charset="0"/>
              </a:rPr>
              <a:t> du bois en planches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menuisier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menuisière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Adjectif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parle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l’ensemble</a:t>
            </a:r>
            <a:r>
              <a:rPr lang="en-US" dirty="0" smtClean="0">
                <a:latin typeface="Arial Black" panose="020B0A04020102020204" pitchFamily="34" charset="0"/>
              </a:rPr>
              <a:t> de la marine, </a:t>
            </a:r>
            <a:r>
              <a:rPr lang="en-US" dirty="0" err="1" smtClean="0">
                <a:latin typeface="Arial Black" panose="020B0A04020102020204" pitchFamily="34" charset="0"/>
              </a:rPr>
              <a:t>l’armée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terrestre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l’armée</a:t>
            </a:r>
            <a:r>
              <a:rPr lang="en-US" dirty="0" smtClean="0">
                <a:latin typeface="Arial Black" panose="020B0A04020102020204" pitchFamily="34" charset="0"/>
              </a:rPr>
              <a:t> de </a:t>
            </a:r>
            <a:r>
              <a:rPr lang="en-US" dirty="0" err="1" smtClean="0">
                <a:latin typeface="Arial Black" panose="020B0A04020102020204" pitchFamily="34" charset="0"/>
              </a:rPr>
              <a:t>l’air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militaire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Synonyme</a:t>
            </a:r>
            <a:r>
              <a:rPr lang="en-US" dirty="0" smtClean="0">
                <a:latin typeface="Arial Black" panose="020B0A04020102020204" pitchFamily="34" charset="0"/>
              </a:rPr>
              <a:t> de “minuscule / en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petite version”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miniature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L’ensemble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meubles</a:t>
            </a:r>
            <a:r>
              <a:rPr lang="en-US" dirty="0" smtClean="0">
                <a:latin typeface="Arial Black" panose="020B0A04020102020204" pitchFamily="34" charset="0"/>
              </a:rPr>
              <a:t> pour </a:t>
            </a:r>
            <a:r>
              <a:rPr lang="en-US" dirty="0" err="1" smtClean="0">
                <a:latin typeface="Arial Black" panose="020B0A04020102020204" pitchFamily="34" charset="0"/>
              </a:rPr>
              <a:t>aménager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une</a:t>
            </a:r>
            <a:r>
              <a:rPr lang="en-US" dirty="0" smtClean="0">
                <a:latin typeface="Arial Black" panose="020B0A04020102020204" pitchFamily="34" charset="0"/>
              </a:rPr>
              <a:t> pièce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mobilier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Adjectif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veut</a:t>
            </a:r>
            <a:r>
              <a:rPr lang="en-US" dirty="0" smtClean="0">
                <a:latin typeface="Arial Black" panose="020B0A04020102020204" pitchFamily="34" charset="0"/>
              </a:rPr>
              <a:t> dire “</a:t>
            </a:r>
            <a:r>
              <a:rPr lang="en-US" dirty="0" err="1" smtClean="0">
                <a:latin typeface="Arial Black" panose="020B0A04020102020204" pitchFamily="34" charset="0"/>
              </a:rPr>
              <a:t>énorme</a:t>
            </a:r>
            <a:r>
              <a:rPr lang="en-US" dirty="0" smtClean="0">
                <a:latin typeface="Arial Black" panose="020B0A04020102020204" pitchFamily="34" charset="0"/>
              </a:rPr>
              <a:t>, de grandeur </a:t>
            </a:r>
            <a:r>
              <a:rPr lang="en-US" dirty="0" err="1" smtClean="0">
                <a:latin typeface="Arial Black" panose="020B0A04020102020204" pitchFamily="34" charset="0"/>
              </a:rPr>
              <a:t>majestueuse</a:t>
            </a:r>
            <a:r>
              <a:rPr lang="en-US" dirty="0" smtClean="0">
                <a:latin typeface="Arial Black" panose="020B0A04020102020204" pitchFamily="34" charset="0"/>
              </a:rPr>
              <a:t>, </a:t>
            </a:r>
            <a:r>
              <a:rPr lang="en-US" dirty="0" err="1" smtClean="0">
                <a:latin typeface="Arial Black" panose="020B0A04020102020204" pitchFamily="34" charset="0"/>
              </a:rPr>
              <a:t>imposant</a:t>
            </a:r>
            <a:r>
              <a:rPr lang="en-US" dirty="0" smtClean="0">
                <a:latin typeface="Arial Black" panose="020B0A04020102020204" pitchFamily="34" charset="0"/>
              </a:rPr>
              <a:t>, grand”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monumental/e 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très</a:t>
            </a:r>
            <a:r>
              <a:rPr lang="en-US" dirty="0" smtClean="0">
                <a:latin typeface="Arial Black" panose="020B0A04020102020204" pitchFamily="34" charset="0"/>
              </a:rPr>
              <a:t> grand bateau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navire</a:t>
            </a:r>
            <a:r>
              <a:rPr lang="en-US" dirty="0" smtClean="0">
                <a:latin typeface="Arial Black" panose="020B0A04020102020204" pitchFamily="34" charset="0"/>
              </a:rPr>
              <a:t>	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latin typeface="Arial Black" panose="020B0A04020102020204" pitchFamily="34" charset="0"/>
              </a:rPr>
              <a:t>groupe</a:t>
            </a:r>
            <a:r>
              <a:rPr lang="en-US" dirty="0" smtClean="0">
                <a:latin typeface="Arial Black" panose="020B0A04020102020204" pitchFamily="34" charset="0"/>
              </a:rPr>
              <a:t> qui se charge </a:t>
            </a:r>
            <a:r>
              <a:rPr lang="en-US" dirty="0" err="1" smtClean="0">
                <a:latin typeface="Arial Black" panose="020B0A04020102020204" pitchFamily="34" charset="0"/>
              </a:rPr>
              <a:t>d’une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entreprise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ou</a:t>
            </a:r>
            <a:r>
              <a:rPr lang="en-US" dirty="0" smtClean="0">
                <a:latin typeface="Arial Black" panose="020B0A04020102020204" pitchFamily="34" charset="0"/>
              </a:rPr>
              <a:t> business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organisation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Personne</a:t>
            </a:r>
            <a:r>
              <a:rPr lang="en-US" dirty="0">
                <a:latin typeface="Arial Black" panose="020B0A04020102020204" pitchFamily="34" charset="0"/>
              </a:rPr>
              <a:t> qui </a:t>
            </a:r>
            <a:r>
              <a:rPr lang="en-US" dirty="0" err="1">
                <a:latin typeface="Arial Black" panose="020B0A04020102020204" pitchFamily="34" charset="0"/>
              </a:rPr>
              <a:t>élabore</a:t>
            </a:r>
            <a:r>
              <a:rPr lang="en-US" dirty="0">
                <a:latin typeface="Arial Black" panose="020B0A04020102020204" pitchFamily="34" charset="0"/>
              </a:rPr>
              <a:t> les plans </a:t>
            </a:r>
            <a:r>
              <a:rPr lang="en-US" dirty="0" err="1">
                <a:latin typeface="Arial Black" panose="020B0A04020102020204" pitchFamily="34" charset="0"/>
              </a:rPr>
              <a:t>d’aménagement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d’un </a:t>
            </a:r>
            <a:r>
              <a:rPr lang="en-US" dirty="0" err="1" smtClean="0">
                <a:latin typeface="Arial Black" panose="020B0A04020102020204" pitchFamily="34" charset="0"/>
              </a:rPr>
              <a:t>jardin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paysagiste</a:t>
            </a:r>
            <a:endParaRPr lang="en-US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92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74812"/>
            <a:ext cx="12003741" cy="66831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Un colon qui </a:t>
            </a:r>
            <a:r>
              <a:rPr lang="en-US" dirty="0" err="1" smtClean="0">
                <a:latin typeface="Arial Black" panose="020B0A04020102020204" pitchFamily="34" charset="0"/>
              </a:rPr>
              <a:t>s’installe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sur</a:t>
            </a:r>
            <a:r>
              <a:rPr lang="en-US" dirty="0" smtClean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terres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inhabitées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personne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la première à </a:t>
            </a:r>
            <a:r>
              <a:rPr lang="en-US" dirty="0" err="1" smtClean="0">
                <a:latin typeface="Arial Black" panose="020B0A04020102020204" pitchFamily="34" charset="0"/>
              </a:rPr>
              <a:t>ouvrir</a:t>
            </a:r>
            <a:r>
              <a:rPr lang="en-US" dirty="0" smtClean="0">
                <a:latin typeface="Arial Black" panose="020B0A04020102020204" pitchFamily="34" charset="0"/>
              </a:rPr>
              <a:t> la </a:t>
            </a:r>
            <a:r>
              <a:rPr lang="en-US" dirty="0" err="1" smtClean="0">
                <a:latin typeface="Arial Black" panose="020B0A04020102020204" pitchFamily="34" charset="0"/>
              </a:rPr>
              <a:t>voie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pionnier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pionnière</a:t>
            </a:r>
            <a:r>
              <a:rPr lang="en-US" dirty="0" smtClean="0">
                <a:latin typeface="Arial Black" panose="020B0A04020102020204" pitchFamily="34" charset="0"/>
              </a:rPr>
              <a:t>			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</a:t>
            </a:r>
            <a:r>
              <a:rPr lang="en-US" dirty="0" err="1" smtClean="0">
                <a:latin typeface="Arial Black" panose="020B0A04020102020204" pitchFamily="34" charset="0"/>
              </a:rPr>
              <a:t>représentation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d’une</a:t>
            </a:r>
            <a:r>
              <a:rPr lang="en-US" dirty="0" smtClean="0">
                <a:latin typeface="Arial Black" panose="020B0A04020102020204" pitchFamily="34" charset="0"/>
              </a:rPr>
              <a:t> construction en projection </a:t>
            </a:r>
            <a:r>
              <a:rPr lang="en-US" dirty="0" err="1" smtClean="0">
                <a:latin typeface="Arial Black" panose="020B0A04020102020204" pitchFamily="34" charset="0"/>
              </a:rPr>
              <a:t>horizontale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un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plan</a:t>
            </a:r>
            <a:r>
              <a:rPr lang="en-US" dirty="0" smtClean="0">
                <a:latin typeface="Arial Black" panose="020B0A04020102020204" pitchFamily="34" charset="0"/>
              </a:rPr>
              <a:t>	         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vient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avant</a:t>
            </a:r>
            <a:r>
              <a:rPr lang="en-US" dirty="0" smtClean="0">
                <a:latin typeface="Arial Black" panose="020B0A04020102020204" pitchFamily="34" charset="0"/>
              </a:rPr>
              <a:t> et aide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le </a:t>
            </a:r>
            <a:r>
              <a:rPr lang="en-US" dirty="0" err="1" smtClean="0">
                <a:latin typeface="Arial Black" panose="020B0A04020102020204" pitchFamily="34" charset="0"/>
              </a:rPr>
              <a:t>développement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précurseur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Imaginer à </a:t>
            </a:r>
            <a:r>
              <a:rPr lang="en-US" dirty="0" err="1" smtClean="0">
                <a:latin typeface="Arial Black" panose="020B0A04020102020204" pitchFamily="34" charset="0"/>
              </a:rPr>
              <a:t>l’avance</a:t>
            </a:r>
            <a:r>
              <a:rPr lang="en-US" dirty="0" smtClean="0">
                <a:latin typeface="Arial Black" panose="020B0A04020102020204" pitchFamily="34" charset="0"/>
              </a:rPr>
              <a:t> un </a:t>
            </a:r>
            <a:r>
              <a:rPr lang="en-US" dirty="0" err="1" smtClean="0">
                <a:latin typeface="Arial Black" panose="020B0A04020102020204" pitchFamily="34" charset="0"/>
              </a:rPr>
              <a:t>événement</a:t>
            </a:r>
            <a:r>
              <a:rPr lang="en-US" dirty="0" smtClean="0">
                <a:latin typeface="Arial Black" panose="020B0A04020102020204" pitchFamily="34" charset="0"/>
              </a:rPr>
              <a:t> future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prévoir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Arial Black" panose="020B0A04020102020204" pitchFamily="34" charset="0"/>
              </a:rPr>
              <a:t>Déclarer</a:t>
            </a:r>
            <a:r>
              <a:rPr lang="en-US" dirty="0" smtClean="0">
                <a:latin typeface="Arial Black" panose="020B0A04020102020204" pitchFamily="34" charset="0"/>
              </a:rPr>
              <a:t> son opposition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protester</a:t>
            </a:r>
            <a:r>
              <a:rPr lang="en-US" dirty="0" smtClean="0">
                <a:latin typeface="Arial Black" panose="020B0A04020102020204" pitchFamily="34" charset="0"/>
              </a:rPr>
              <a:t>		 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Reformer </a:t>
            </a:r>
            <a:r>
              <a:rPr lang="en-US" dirty="0" err="1" smtClean="0">
                <a:latin typeface="Arial Black" panose="020B0A04020102020204" pitchFamily="34" charset="0"/>
              </a:rPr>
              <a:t>ce</a:t>
            </a:r>
            <a:r>
              <a:rPr lang="en-US" dirty="0" smtClean="0">
                <a:latin typeface="Arial Black" panose="020B0A04020102020204" pitchFamily="34" charset="0"/>
              </a:rPr>
              <a:t>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décomposé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recomposer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La collection de parties </a:t>
            </a:r>
            <a:r>
              <a:rPr lang="en-US" dirty="0" err="1" smtClean="0">
                <a:latin typeface="Arial Black" panose="020B0A04020102020204" pitchFamily="34" charset="0"/>
              </a:rPr>
              <a:t>dans</a:t>
            </a:r>
            <a:r>
              <a:rPr lang="en-US" dirty="0" smtClean="0">
                <a:latin typeface="Arial Black" panose="020B0A04020102020204" pitchFamily="34" charset="0"/>
              </a:rPr>
              <a:t> la construction d’un </a:t>
            </a:r>
            <a:r>
              <a:rPr lang="en-US" dirty="0" err="1" smtClean="0">
                <a:latin typeface="Arial Black" panose="020B0A04020102020204" pitchFamily="34" charset="0"/>
              </a:rPr>
              <a:t>bâtiment</a:t>
            </a:r>
            <a:r>
              <a:rPr lang="en-US" dirty="0" smtClean="0">
                <a:latin typeface="Arial Black" panose="020B0A04020102020204" pitchFamily="34" charset="0"/>
              </a:rPr>
              <a:t> / </a:t>
            </a:r>
            <a:r>
              <a:rPr lang="en-US" dirty="0" err="1" smtClean="0">
                <a:latin typeface="Arial Black" panose="020B0A04020102020204" pitchFamily="34" charset="0"/>
              </a:rPr>
              <a:t>système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complexe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conçu</a:t>
            </a:r>
            <a:r>
              <a:rPr lang="en-US" dirty="0" smtClean="0">
                <a:latin typeface="Arial Black" panose="020B0A04020102020204" pitchFamily="34" charset="0"/>
              </a:rPr>
              <a:t> en function des relations </a:t>
            </a:r>
            <a:r>
              <a:rPr lang="en-US" dirty="0" err="1" smtClean="0">
                <a:latin typeface="Arial Black" panose="020B0A04020102020204" pitchFamily="34" charset="0"/>
              </a:rPr>
              <a:t>réciproques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une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structure 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Ensembles des </a:t>
            </a:r>
            <a:r>
              <a:rPr lang="en-US" dirty="0" err="1" smtClean="0">
                <a:latin typeface="Arial Black" panose="020B0A04020102020204" pitchFamily="34" charset="0"/>
              </a:rPr>
              <a:t>activités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organisées</a:t>
            </a:r>
            <a:r>
              <a:rPr lang="en-US" dirty="0" smtClean="0">
                <a:latin typeface="Arial Black" panose="020B0A04020102020204" pitchFamily="34" charset="0"/>
              </a:rPr>
              <a:t> et </a:t>
            </a:r>
            <a:r>
              <a:rPr lang="en-US" dirty="0" err="1" smtClean="0">
                <a:latin typeface="Arial Black" panose="020B0A04020102020204" pitchFamily="34" charset="0"/>
              </a:rPr>
              <a:t>coordonnées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les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travaux</a:t>
            </a:r>
            <a:r>
              <a:rPr lang="en-US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(m) 	</a:t>
            </a:r>
            <a:r>
              <a:rPr lang="en-US" dirty="0" smtClean="0">
                <a:latin typeface="Arial Black" panose="020B0A04020102020204" pitchFamily="34" charset="0"/>
              </a:rPr>
              <a:t>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Arial Black" panose="020B0A04020102020204" pitchFamily="34" charset="0"/>
              </a:rPr>
              <a:t>Personne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spécialisée</a:t>
            </a:r>
            <a:r>
              <a:rPr lang="en-US" dirty="0" smtClean="0">
                <a:latin typeface="Arial Black" panose="020B0A04020102020204" pitchFamily="34" charset="0"/>
              </a:rPr>
              <a:t> en plans </a:t>
            </a:r>
            <a:r>
              <a:rPr lang="en-US" dirty="0" err="1">
                <a:latin typeface="Arial Black" panose="020B0A04020102020204" pitchFamily="34" charset="0"/>
              </a:rPr>
              <a:t>d’aménagement</a:t>
            </a:r>
            <a:r>
              <a:rPr lang="en-US" dirty="0">
                <a:latin typeface="Arial Black" panose="020B0A04020102020204" pitchFamily="34" charset="0"/>
              </a:rPr>
              <a:t> des </a:t>
            </a:r>
            <a:r>
              <a:rPr lang="en-US" dirty="0" err="1" smtClean="0">
                <a:latin typeface="Arial Black" panose="020B0A04020102020204" pitchFamily="34" charset="0"/>
              </a:rPr>
              <a:t>villes</a:t>
            </a:r>
            <a:endParaRPr lang="en-US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	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un/e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urbaniste</a:t>
            </a:r>
            <a:r>
              <a:rPr lang="en-US" dirty="0" smtClean="0">
                <a:latin typeface="Arial Black" panose="020B0A04020102020204" pitchFamily="34" charset="0"/>
              </a:rPr>
              <a:t>		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Ce qui </a:t>
            </a:r>
            <a:r>
              <a:rPr lang="en-US" dirty="0" err="1" smtClean="0">
                <a:latin typeface="Arial Black" panose="020B0A04020102020204" pitchFamily="34" charset="0"/>
              </a:rPr>
              <a:t>est</a:t>
            </a:r>
            <a:r>
              <a:rPr lang="en-US" dirty="0" smtClean="0">
                <a:latin typeface="Arial Black" panose="020B0A04020102020204" pitchFamily="34" charset="0"/>
              </a:rPr>
              <a:t> utile et </a:t>
            </a:r>
            <a:r>
              <a:rPr lang="en-US" dirty="0" err="1" smtClean="0">
                <a:latin typeface="Arial Black" panose="020B0A04020102020204" pitchFamily="34" charset="0"/>
              </a:rPr>
              <a:t>pratique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err="1" smtClean="0">
                <a:solidFill>
                  <a:srgbClr val="002060"/>
                </a:solidFill>
                <a:latin typeface="Arial Black" panose="020B0A04020102020204" pitchFamily="34" charset="0"/>
              </a:rPr>
              <a:t>utilitaire</a:t>
            </a:r>
            <a:r>
              <a:rPr lang="en-US" dirty="0" smtClean="0">
                <a:latin typeface="Arial Black" panose="020B0A04020102020204" pitchFamily="34" charset="0"/>
              </a:rPr>
              <a:t>	     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Le lieu de construction</a:t>
            </a:r>
          </a:p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	</a:t>
            </a:r>
            <a:r>
              <a:rPr lang="en-US" dirty="0" smtClean="0">
                <a:latin typeface="Arial Black" panose="020B0A04020102020204" pitchFamily="34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le </a:t>
            </a:r>
            <a:r>
              <a:rPr lang="en-US" dirty="0" err="1" smtClean="0">
                <a:solidFill>
                  <a:srgbClr val="FF0000"/>
                </a:solidFill>
                <a:latin typeface="Arial Black" panose="020B0A04020102020204" pitchFamily="34" charset="0"/>
              </a:rPr>
              <a:t>chantier</a:t>
            </a:r>
            <a:endParaRPr lang="en-US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495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</Words>
  <Application>Microsoft Office PowerPoint</Application>
  <PresentationFormat>Widescreen</PresentationFormat>
  <Paragraphs>111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Office Theme</vt:lpstr>
      <vt:lpstr>L’Esthétique L’Architecture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Atlanta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L’Esthétique L’Architecture</dc:title>
  <dc:creator>Oliver, Robin</dc:creator>
  <cp:lastModifiedBy>Oliver, Robin</cp:lastModifiedBy>
  <cp:revision>5</cp:revision>
  <dcterms:created xsi:type="dcterms:W3CDTF">2017-01-13T14:47:47Z</dcterms:created>
  <dcterms:modified xsi:type="dcterms:W3CDTF">2017-01-13T16:31:46Z</dcterms:modified>
</cp:coreProperties>
</file>