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AC36D-AFB5-FF4D-90F8-530E2BB97508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5936-A7B6-1945-B44B-550A26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4351"/>
            <a:ext cx="7772400" cy="18761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/>
                <a:cs typeface="Arial Black"/>
              </a:rPr>
              <a:t>Les </a:t>
            </a:r>
            <a:r>
              <a:rPr lang="en-US" b="1" dirty="0" err="1" smtClean="0">
                <a:latin typeface="Arial Black"/>
                <a:cs typeface="Arial Black"/>
              </a:rPr>
              <a:t>Définitions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sz="3111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Famille</a:t>
            </a:r>
            <a: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  <a:t> et </a:t>
            </a:r>
            <a:b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sz="3111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Communauté</a:t>
            </a:r>
            <a:r>
              <a:rPr lang="en-US" sz="3111" b="1" dirty="0" smtClean="0">
                <a:latin typeface="Arial Black"/>
                <a:cs typeface="Arial Black"/>
              </a:rPr>
              <a:t/>
            </a:r>
            <a:br>
              <a:rPr lang="en-US" sz="3111" b="1" dirty="0" smtClean="0">
                <a:latin typeface="Arial Black"/>
                <a:cs typeface="Arial Black"/>
              </a:rPr>
            </a:br>
            <a:r>
              <a:rPr lang="en-US" sz="3111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L’Enfance</a:t>
            </a:r>
            <a:r>
              <a:rPr lang="en-US" sz="3111" b="1" dirty="0" smtClean="0">
                <a:solidFill>
                  <a:srgbClr val="FF0000"/>
                </a:solidFill>
                <a:latin typeface="Arial Black"/>
                <a:cs typeface="Arial Black"/>
              </a:rPr>
              <a:t> et </a:t>
            </a:r>
            <a:r>
              <a:rPr lang="en-US" sz="3111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l’Adolescence</a:t>
            </a:r>
            <a:endParaRPr lang="en-US" sz="3111" b="1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03834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Fr4 – </a:t>
            </a:r>
            <a:r>
              <a:rPr lang="en-US" sz="2800" b="1" dirty="0" err="1" smtClean="0"/>
              <a:t>T’es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branché</a:t>
            </a:r>
            <a:r>
              <a:rPr lang="en-US" sz="2800" b="1" dirty="0" smtClean="0"/>
              <a:t>? 4 </a:t>
            </a:r>
            <a:r>
              <a:rPr lang="en-US" sz="2800" b="1" dirty="0" err="1" smtClean="0"/>
              <a:t>Unité</a:t>
            </a:r>
            <a:r>
              <a:rPr lang="en-US" sz="2800" b="1" dirty="0" smtClean="0"/>
              <a:t> 1A p.91 &amp; 92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75" y="147236"/>
            <a:ext cx="8886326" cy="6710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Un/</a:t>
            </a:r>
            <a:r>
              <a:rPr lang="en-US" sz="2000" dirty="0" err="1" smtClean="0">
                <a:latin typeface="Arial Black"/>
                <a:cs typeface="Arial Black"/>
              </a:rPr>
              <a:t>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jeune</a:t>
            </a:r>
            <a:r>
              <a:rPr lang="en-US" sz="2000" dirty="0" smtClean="0">
                <a:latin typeface="Arial Black"/>
                <a:cs typeface="Arial Black"/>
              </a:rPr>
              <a:t> entre la </a:t>
            </a:r>
            <a:r>
              <a:rPr lang="en-US" sz="2000" dirty="0" err="1" smtClean="0">
                <a:latin typeface="Arial Black"/>
                <a:cs typeface="Arial Black"/>
              </a:rPr>
              <a:t>puberté</a:t>
            </a:r>
            <a:r>
              <a:rPr lang="en-US" sz="2000" dirty="0" smtClean="0">
                <a:latin typeface="Arial Black"/>
                <a:cs typeface="Arial Black"/>
              </a:rPr>
              <a:t> et </a:t>
            </a:r>
            <a:r>
              <a:rPr lang="en-US" sz="2000" dirty="0" err="1" smtClean="0">
                <a:latin typeface="Arial Black"/>
                <a:cs typeface="Arial Black"/>
              </a:rPr>
              <a:t>l’âge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adulte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un/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 adolescent/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d’indépendance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l’autonomie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f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Le </a:t>
            </a:r>
            <a:r>
              <a:rPr lang="en-US" sz="2000" dirty="0" err="1" smtClean="0">
                <a:latin typeface="Arial Black"/>
                <a:cs typeface="Arial Black"/>
              </a:rPr>
              <a:t>pouvoir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d’imposer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l’obéissance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l’autorité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diplôme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correspondant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à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profession </a:t>
            </a:r>
            <a:r>
              <a:rPr lang="en-US" sz="2000" dirty="0" err="1" smtClean="0">
                <a:latin typeface="Arial Black"/>
                <a:cs typeface="Arial Black"/>
              </a:rPr>
              <a:t>spécifique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CAP (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Certificat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d’Aptitude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Professionnelle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école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secondaire</a:t>
            </a:r>
            <a:r>
              <a:rPr lang="en-US" sz="2000" dirty="0" smtClean="0">
                <a:latin typeface="Arial Black"/>
                <a:cs typeface="Arial Black"/>
              </a:rPr>
              <a:t> qui </a:t>
            </a:r>
            <a:r>
              <a:rPr lang="en-US" sz="2000" dirty="0" err="1" smtClean="0">
                <a:latin typeface="Arial Black"/>
                <a:cs typeface="Arial Black"/>
              </a:rPr>
              <a:t>permet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deuxième</a:t>
            </a:r>
            <a:r>
              <a:rPr lang="en-US" sz="2000" dirty="0" smtClean="0">
                <a:latin typeface="Arial Black"/>
                <a:cs typeface="Arial Black"/>
              </a:rPr>
              <a:t> chance </a:t>
            </a:r>
            <a:r>
              <a:rPr lang="en-US" sz="2000" dirty="0" err="1" smtClean="0">
                <a:latin typeface="Arial Black"/>
                <a:cs typeface="Arial Black"/>
              </a:rPr>
              <a:t>d’avoir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éducation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le  LSI (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Lycée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 de la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Solidarité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Internationale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)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</a:t>
            </a:r>
            <a:r>
              <a:rPr lang="en-US" sz="2000" dirty="0" err="1" smtClean="0">
                <a:latin typeface="Arial Black"/>
                <a:cs typeface="Arial Black"/>
              </a:rPr>
              <a:t>s’arrêter</a:t>
            </a:r>
            <a:r>
              <a:rPr lang="en-US" sz="2000" dirty="0" smtClean="0">
                <a:latin typeface="Arial Black"/>
                <a:cs typeface="Arial Black"/>
              </a:rPr>
              <a:t> de…’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cesser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de (+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Adjectif</a:t>
            </a:r>
            <a:r>
              <a:rPr lang="en-US" sz="2000" dirty="0" smtClean="0">
                <a:latin typeface="Arial Black"/>
                <a:cs typeface="Arial Black"/>
              </a:rPr>
              <a:t> qui </a:t>
            </a:r>
            <a:r>
              <a:rPr lang="en-US" sz="2000" dirty="0" err="1" smtClean="0">
                <a:latin typeface="Arial Black"/>
                <a:cs typeface="Arial Black"/>
              </a:rPr>
              <a:t>concerne</a:t>
            </a:r>
            <a:r>
              <a:rPr lang="en-US" sz="2000" dirty="0" smtClean="0">
                <a:latin typeface="Arial Black"/>
                <a:cs typeface="Arial Black"/>
              </a:rPr>
              <a:t> les habitants d’un </a:t>
            </a:r>
            <a:r>
              <a:rPr lang="en-US" sz="2000" dirty="0" err="1" smtClean="0">
                <a:latin typeface="Arial Black"/>
                <a:cs typeface="Arial Black"/>
              </a:rPr>
              <a:t>quartier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spécifique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communautaire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groupe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d’habitants</a:t>
            </a:r>
            <a:r>
              <a:rPr lang="en-US" sz="2000" dirty="0" smtClean="0">
                <a:latin typeface="Arial Black"/>
                <a:cs typeface="Arial Black"/>
              </a:rPr>
              <a:t> d’un </a:t>
            </a:r>
            <a:r>
              <a:rPr lang="en-US" sz="2000" dirty="0" err="1" smtClean="0">
                <a:latin typeface="Arial Black"/>
                <a:cs typeface="Arial Black"/>
              </a:rPr>
              <a:t>quartier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spécifique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communauté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Adjectif</a:t>
            </a:r>
            <a:r>
              <a:rPr lang="en-US" sz="2000" dirty="0" smtClean="0">
                <a:latin typeface="Arial Black"/>
                <a:cs typeface="Arial Black"/>
              </a:rPr>
              <a:t> qui </a:t>
            </a:r>
            <a:r>
              <a:rPr lang="en-US" sz="2000" dirty="0" err="1" smtClean="0">
                <a:latin typeface="Arial Black"/>
                <a:cs typeface="Arial Black"/>
              </a:rPr>
              <a:t>indique</a:t>
            </a:r>
            <a:r>
              <a:rPr lang="en-US" sz="2000" dirty="0" smtClean="0">
                <a:latin typeface="Arial Black"/>
                <a:cs typeface="Arial Black"/>
              </a:rPr>
              <a:t> compassion, </a:t>
            </a:r>
            <a:r>
              <a:rPr lang="en-US" sz="2000" dirty="0" err="1" smtClean="0">
                <a:latin typeface="Arial Black"/>
                <a:cs typeface="Arial Black"/>
              </a:rPr>
              <a:t>sympathie</a:t>
            </a:r>
            <a:r>
              <a:rPr lang="en-US" sz="2000" dirty="0" smtClean="0">
                <a:latin typeface="Arial Black"/>
                <a:cs typeface="Arial Black"/>
              </a:rPr>
              <a:t> et </a:t>
            </a:r>
            <a:r>
              <a:rPr lang="en-US" sz="2000" dirty="0" err="1" smtClean="0">
                <a:latin typeface="Arial Black"/>
                <a:cs typeface="Arial Black"/>
              </a:rPr>
              <a:t>compréhension</a:t>
            </a:r>
            <a:r>
              <a:rPr lang="en-US" sz="2000" dirty="0" smtClean="0">
                <a:latin typeface="Arial Black"/>
                <a:cs typeface="Arial Black"/>
              </a:rPr>
              <a:t> des </a:t>
            </a:r>
            <a:r>
              <a:rPr lang="en-US" sz="2000" dirty="0" err="1" smtClean="0">
                <a:latin typeface="Arial Black"/>
                <a:cs typeface="Arial Black"/>
              </a:rPr>
              <a:t>autres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compréhensif/compréhensive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‘amour-propre, assurance, </a:t>
            </a:r>
            <a:r>
              <a:rPr lang="en-US" sz="2000" dirty="0" err="1" smtClean="0">
                <a:latin typeface="Arial Black"/>
                <a:cs typeface="Arial Black"/>
              </a:rPr>
              <a:t>sécurité</a:t>
            </a:r>
            <a:r>
              <a:rPr lang="en-US" sz="2000" dirty="0" smtClean="0">
                <a:latin typeface="Arial Black"/>
                <a:cs typeface="Arial Black"/>
              </a:rPr>
              <a:t> en </a:t>
            </a:r>
            <a:r>
              <a:rPr lang="en-US" sz="2000" dirty="0" err="1" smtClean="0">
                <a:latin typeface="Arial Black"/>
                <a:cs typeface="Arial Black"/>
              </a:rPr>
              <a:t>soi-même</a:t>
            </a:r>
            <a:r>
              <a:rPr lang="en-US" sz="2000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confiance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</a:t>
            </a:r>
            <a:r>
              <a:rPr lang="en-US" sz="2000" dirty="0" err="1" smtClean="0">
                <a:latin typeface="Arial Black"/>
                <a:cs typeface="Arial Black"/>
              </a:rPr>
              <a:t>antagonisme</a:t>
            </a:r>
            <a:r>
              <a:rPr lang="en-US" sz="2000" dirty="0" smtClean="0">
                <a:latin typeface="Arial Black"/>
                <a:cs typeface="Arial Black"/>
              </a:rPr>
              <a:t>, </a:t>
            </a:r>
            <a:r>
              <a:rPr lang="en-US" sz="2000" dirty="0" err="1" smtClean="0">
                <a:latin typeface="Arial Black"/>
                <a:cs typeface="Arial Black"/>
              </a:rPr>
              <a:t>lutte</a:t>
            </a:r>
            <a:r>
              <a:rPr lang="en-US" sz="2000" dirty="0" smtClean="0">
                <a:latin typeface="Arial Black"/>
                <a:cs typeface="Arial Black"/>
              </a:rPr>
              <a:t>, opposition’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conflit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L’acte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passif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suivre</a:t>
            </a:r>
            <a:r>
              <a:rPr lang="en-US" sz="2000" dirty="0" smtClean="0">
                <a:latin typeface="Arial Black"/>
                <a:cs typeface="Arial Black"/>
              </a:rPr>
              <a:t> les </a:t>
            </a:r>
            <a:r>
              <a:rPr lang="en-US" sz="2000" dirty="0" err="1" smtClean="0">
                <a:latin typeface="Arial Black"/>
                <a:cs typeface="Arial Black"/>
              </a:rPr>
              <a:t>règles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conformisme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</a:t>
            </a:r>
            <a:endParaRPr lang="en-US" sz="2000" dirty="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personne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passivement</a:t>
            </a:r>
            <a:r>
              <a:rPr lang="en-US" dirty="0" smtClean="0">
                <a:latin typeface="Arial Black"/>
                <a:cs typeface="Arial Black"/>
              </a:rPr>
              <a:t> suit les </a:t>
            </a:r>
            <a:r>
              <a:rPr lang="en-US" dirty="0" err="1" smtClean="0">
                <a:latin typeface="Arial Black"/>
                <a:cs typeface="Arial Black"/>
              </a:rPr>
              <a:t>règles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conformiste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professeur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donne</a:t>
            </a:r>
            <a:r>
              <a:rPr lang="en-US" dirty="0" smtClean="0">
                <a:latin typeface="Arial Black"/>
                <a:cs typeface="Arial Black"/>
              </a:rPr>
              <a:t> des </a:t>
            </a:r>
            <a:r>
              <a:rPr lang="en-US" dirty="0" err="1" smtClean="0">
                <a:latin typeface="Arial Black"/>
                <a:cs typeface="Arial Black"/>
              </a:rPr>
              <a:t>renseignements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universitaires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changements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l’emploi</a:t>
            </a:r>
            <a:r>
              <a:rPr lang="en-US" dirty="0" smtClean="0">
                <a:latin typeface="Arial Black"/>
                <a:cs typeface="Arial Black"/>
              </a:rPr>
              <a:t> du temps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conseiller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professeur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donne</a:t>
            </a:r>
            <a:r>
              <a:rPr lang="en-US" dirty="0" smtClean="0">
                <a:latin typeface="Arial Black"/>
                <a:cs typeface="Arial Black"/>
              </a:rPr>
              <a:t> des </a:t>
            </a:r>
            <a:r>
              <a:rPr lang="en-US" dirty="0" err="1" smtClean="0">
                <a:latin typeface="Arial Black"/>
                <a:cs typeface="Arial Black"/>
              </a:rPr>
              <a:t>renseignements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universitaires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changements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l’emploi</a:t>
            </a:r>
            <a:r>
              <a:rPr lang="en-US" dirty="0" smtClean="0">
                <a:latin typeface="Arial Black"/>
                <a:cs typeface="Arial Black"/>
              </a:rPr>
              <a:t> du temps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conseillère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‘se </a:t>
            </a:r>
            <a:r>
              <a:rPr lang="en-US" dirty="0" err="1" smtClean="0">
                <a:latin typeface="Arial Black"/>
                <a:cs typeface="Arial Black"/>
              </a:rPr>
              <a:t>développer</a:t>
            </a:r>
            <a:r>
              <a:rPr lang="en-US" dirty="0" smtClean="0">
                <a:latin typeface="Arial Black"/>
                <a:cs typeface="Arial Black"/>
              </a:rPr>
              <a:t>, se </a:t>
            </a:r>
            <a:r>
              <a:rPr lang="en-US" dirty="0" err="1" smtClean="0">
                <a:latin typeface="Arial Black"/>
                <a:cs typeface="Arial Black"/>
              </a:rPr>
              <a:t>bâtir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se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construire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s’arranger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s’être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agréable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se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convenir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à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)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Arrêter</a:t>
            </a:r>
            <a:r>
              <a:rPr lang="en-US" dirty="0" smtClean="0">
                <a:latin typeface="Arial Black"/>
                <a:cs typeface="Arial Black"/>
              </a:rPr>
              <a:t> les </a:t>
            </a:r>
            <a:r>
              <a:rPr lang="en-US" dirty="0" err="1" smtClean="0">
                <a:latin typeface="Arial Black"/>
                <a:cs typeface="Arial Black"/>
              </a:rPr>
              <a:t>études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l’école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décrocher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ne pas </a:t>
            </a:r>
            <a:r>
              <a:rPr lang="en-US" dirty="0" err="1" smtClean="0">
                <a:latin typeface="Arial Black"/>
                <a:cs typeface="Arial Black"/>
              </a:rPr>
              <a:t>pouvoir</a:t>
            </a:r>
            <a:r>
              <a:rPr lang="en-US" dirty="0" smtClean="0">
                <a:latin typeface="Arial Black"/>
                <a:cs typeface="Arial Black"/>
              </a:rPr>
              <a:t> vivre sans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dépendance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certificat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indiquant</a:t>
            </a:r>
            <a:r>
              <a:rPr lang="en-US" dirty="0" smtClean="0">
                <a:latin typeface="Arial Black"/>
                <a:cs typeface="Arial Black"/>
              </a:rPr>
              <a:t> un </a:t>
            </a:r>
            <a:r>
              <a:rPr lang="en-US" dirty="0" err="1" smtClean="0">
                <a:latin typeface="Arial Black"/>
                <a:cs typeface="Arial Black"/>
              </a:rPr>
              <a:t>niveau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d’éducation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diplôme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fait de ne pas </a:t>
            </a:r>
            <a:r>
              <a:rPr lang="en-US" dirty="0" err="1" smtClean="0">
                <a:latin typeface="Arial Black"/>
                <a:cs typeface="Arial Black"/>
              </a:rPr>
              <a:t>réussir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insuccès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défaite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faillite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échec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jeu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société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manœuvres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échecs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ne pas </a:t>
            </a:r>
            <a:r>
              <a:rPr lang="en-US" dirty="0" err="1" smtClean="0">
                <a:latin typeface="Arial Black"/>
                <a:cs typeface="Arial Black"/>
              </a:rPr>
              <a:t>réussir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échouer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forme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libération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l’émancipation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</a:p>
          <a:p>
            <a:pPr>
              <a:buNone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gagner</a:t>
            </a:r>
            <a:r>
              <a:rPr lang="en-US" dirty="0" smtClean="0">
                <a:latin typeface="Arial Black"/>
                <a:cs typeface="Arial Black"/>
              </a:rPr>
              <a:t> son </a:t>
            </a:r>
            <a:r>
              <a:rPr lang="en-US" dirty="0" err="1" smtClean="0">
                <a:latin typeface="Arial Black"/>
                <a:cs typeface="Arial Black"/>
              </a:rPr>
              <a:t>indépendance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autonomie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liberté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s’émanciper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sentiment </a:t>
            </a:r>
            <a:r>
              <a:rPr lang="en-US" dirty="0" err="1" smtClean="0">
                <a:latin typeface="Arial Black"/>
                <a:cs typeface="Arial Black"/>
              </a:rPr>
              <a:t>dans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occupation monotone, un </a:t>
            </a:r>
            <a:r>
              <a:rPr lang="en-US" dirty="0" err="1" smtClean="0">
                <a:latin typeface="Arial Black"/>
                <a:cs typeface="Arial Black"/>
              </a:rPr>
              <a:t>problème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l’ennui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compréhension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l’entente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  <a:r>
              <a:rPr lang="en-US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Quelqu’un</a:t>
            </a:r>
            <a:r>
              <a:rPr lang="en-US" dirty="0" smtClean="0">
                <a:latin typeface="Arial Black"/>
                <a:cs typeface="Arial Black"/>
              </a:rPr>
              <a:t> qui motive les </a:t>
            </a:r>
            <a:r>
              <a:rPr lang="en-US" dirty="0" err="1" smtClean="0">
                <a:latin typeface="Arial Black"/>
                <a:cs typeface="Arial Black"/>
              </a:rPr>
              <a:t>autres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entraîneur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Quelqu’un</a:t>
            </a:r>
            <a:r>
              <a:rPr lang="en-US" dirty="0" smtClean="0">
                <a:latin typeface="Arial Black"/>
                <a:cs typeface="Arial Black"/>
              </a:rPr>
              <a:t> qui motive les </a:t>
            </a:r>
            <a:r>
              <a:rPr lang="en-US" dirty="0" err="1" smtClean="0">
                <a:latin typeface="Arial Black"/>
                <a:cs typeface="Arial Black"/>
              </a:rPr>
              <a:t>autres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entraîneuse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désirer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avoir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envie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de (+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s’ouvrir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comme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fleur, </a:t>
            </a:r>
            <a:r>
              <a:rPr lang="en-US" dirty="0" err="1" smtClean="0">
                <a:latin typeface="Arial Black"/>
                <a:cs typeface="Arial Black"/>
              </a:rPr>
              <a:t>devenir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radieux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s’épanouir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moment </a:t>
            </a:r>
            <a:r>
              <a:rPr lang="en-US" dirty="0" err="1" smtClean="0">
                <a:latin typeface="Arial Black"/>
                <a:cs typeface="Arial Black"/>
              </a:rPr>
              <a:t>où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fleur </a:t>
            </a:r>
            <a:r>
              <a:rPr lang="en-US" dirty="0" err="1" smtClean="0">
                <a:latin typeface="Arial Black"/>
                <a:cs typeface="Arial Black"/>
              </a:rPr>
              <a:t>s’ouvre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où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qqn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devient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radieux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l’épanouissement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‘se </a:t>
            </a:r>
            <a:r>
              <a:rPr lang="en-US" dirty="0" err="1" smtClean="0">
                <a:latin typeface="Arial Black"/>
                <a:cs typeface="Arial Black"/>
              </a:rPr>
              <a:t>développer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évoluer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‘se </a:t>
            </a:r>
            <a:r>
              <a:rPr lang="en-US" dirty="0" err="1" smtClean="0">
                <a:latin typeface="Arial Black"/>
                <a:cs typeface="Arial Black"/>
              </a:rPr>
              <a:t>fier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…’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faire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confiance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concerne</a:t>
            </a:r>
            <a:r>
              <a:rPr lang="en-US" dirty="0" smtClean="0">
                <a:latin typeface="Arial Black"/>
                <a:cs typeface="Arial Black"/>
              </a:rPr>
              <a:t> la </a:t>
            </a:r>
            <a:r>
              <a:rPr lang="en-US" dirty="0" err="1" smtClean="0">
                <a:latin typeface="Arial Black"/>
                <a:cs typeface="Arial Black"/>
              </a:rPr>
              <a:t>famille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familiale/e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"/>
            <a:ext cx="8686800" cy="674757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L’opposé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souple</a:t>
            </a:r>
            <a:r>
              <a:rPr lang="en-US" dirty="0" smtClean="0">
                <a:latin typeface="Arial Black"/>
                <a:cs typeface="Arial Black"/>
              </a:rPr>
              <a:t>, flexible, </a:t>
            </a:r>
            <a:r>
              <a:rPr lang="en-US" dirty="0" err="1" smtClean="0">
                <a:latin typeface="Arial Black"/>
                <a:cs typeface="Arial Black"/>
              </a:rPr>
              <a:t>mou</a:t>
            </a:r>
            <a:r>
              <a:rPr lang="en-US" dirty="0" smtClean="0">
                <a:latin typeface="Arial Black"/>
                <a:cs typeface="Arial Black"/>
              </a:rPr>
              <a:t>’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ferme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‘connection’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filiation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éducation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entraînement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la formation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l’aide</a:t>
            </a:r>
            <a:r>
              <a:rPr lang="en-US" dirty="0" smtClean="0">
                <a:latin typeface="Arial Black"/>
                <a:cs typeface="Arial Black"/>
              </a:rPr>
              <a:t> de, au </a:t>
            </a:r>
            <a:r>
              <a:rPr lang="en-US" dirty="0" err="1" smtClean="0">
                <a:latin typeface="Arial Black"/>
                <a:cs typeface="Arial Black"/>
              </a:rPr>
              <a:t>moyen</a:t>
            </a:r>
            <a:r>
              <a:rPr lang="en-US" dirty="0" smtClean="0">
                <a:latin typeface="Arial Black"/>
                <a:cs typeface="Arial Black"/>
              </a:rPr>
              <a:t> de…’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grâce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…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autonomie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libération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l’indépendance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trop</a:t>
            </a:r>
            <a:r>
              <a:rPr lang="en-US" dirty="0" smtClean="0">
                <a:latin typeface="Arial Black"/>
                <a:cs typeface="Arial Black"/>
              </a:rPr>
              <a:t> bon, </a:t>
            </a:r>
            <a:r>
              <a:rPr lang="en-US" dirty="0" err="1" smtClean="0">
                <a:latin typeface="Arial Black"/>
                <a:cs typeface="Arial Black"/>
              </a:rPr>
              <a:t>bienveillant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indulgent/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d’un ‘</a:t>
            </a:r>
            <a:r>
              <a:rPr lang="en-US" dirty="0" err="1" smtClean="0">
                <a:latin typeface="Arial Black"/>
                <a:cs typeface="Arial Black"/>
              </a:rPr>
              <a:t>empêchement</a:t>
            </a:r>
            <a:r>
              <a:rPr lang="en-US" dirty="0" smtClean="0">
                <a:latin typeface="Arial Black"/>
                <a:cs typeface="Arial Black"/>
              </a:rPr>
              <a:t>, un </a:t>
            </a:r>
            <a:r>
              <a:rPr lang="en-US" dirty="0" err="1" smtClean="0">
                <a:latin typeface="Arial Black"/>
                <a:cs typeface="Arial Black"/>
              </a:rPr>
              <a:t>refus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l’interdiction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)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rigide</a:t>
            </a:r>
            <a:r>
              <a:rPr lang="en-US" dirty="0" smtClean="0">
                <a:latin typeface="Arial Black"/>
                <a:cs typeface="Arial Black"/>
              </a:rPr>
              <a:t>, inflexible’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intransigeant/e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signifie</a:t>
            </a:r>
            <a:r>
              <a:rPr lang="en-US" dirty="0" smtClean="0">
                <a:latin typeface="Arial Black"/>
                <a:cs typeface="Arial Black"/>
              </a:rPr>
              <a:t> avec </a:t>
            </a:r>
            <a:r>
              <a:rPr lang="en-US" dirty="0" err="1" smtClean="0">
                <a:latin typeface="Arial Black"/>
                <a:cs typeface="Arial Black"/>
              </a:rPr>
              <a:t>extrème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tolérance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laxiste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autonomie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indépendance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liberté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L’opposé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confiance</a:t>
            </a:r>
            <a:r>
              <a:rPr lang="en-US" dirty="0" smtClean="0">
                <a:latin typeface="Arial Black"/>
                <a:cs typeface="Arial Black"/>
              </a:rPr>
              <a:t>’, </a:t>
            </a: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doute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méfiance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changement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dramatique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métamorphose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32"/>
            <a:ext cx="8686800" cy="67291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‘encourager, inciter’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motiver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dialogue qui arrive </a:t>
            </a:r>
            <a:r>
              <a:rPr lang="en-US" dirty="0" err="1" smtClean="0"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 un accord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négociation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suivre</a:t>
            </a:r>
            <a:r>
              <a:rPr lang="en-US" dirty="0" smtClean="0">
                <a:latin typeface="Arial Black"/>
                <a:cs typeface="Arial Black"/>
              </a:rPr>
              <a:t> les </a:t>
            </a:r>
            <a:r>
              <a:rPr lang="en-US" dirty="0" err="1" smtClean="0">
                <a:latin typeface="Arial Black"/>
                <a:cs typeface="Arial Black"/>
              </a:rPr>
              <a:t>règles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soumission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l’obéissance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)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avoir</a:t>
            </a:r>
            <a:r>
              <a:rPr lang="en-US" dirty="0" smtClean="0">
                <a:latin typeface="Arial Black"/>
                <a:cs typeface="Arial Black"/>
              </a:rPr>
              <a:t> des </a:t>
            </a:r>
            <a:r>
              <a:rPr lang="en-US" dirty="0" err="1" smtClean="0">
                <a:latin typeface="Arial Black"/>
                <a:cs typeface="Arial Black"/>
              </a:rPr>
              <a:t>choses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 faire’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s’occuper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de…</a:t>
            </a:r>
            <a:r>
              <a:rPr lang="en-US" dirty="0" smtClean="0">
                <a:latin typeface="Arial Black"/>
                <a:cs typeface="Arial Black"/>
              </a:rPr>
              <a:t>		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donner</a:t>
            </a:r>
            <a:r>
              <a:rPr lang="en-US" dirty="0" smtClean="0">
                <a:latin typeface="Arial Black"/>
                <a:cs typeface="Arial Black"/>
              </a:rPr>
              <a:t> de la direction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l’orientation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)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Aider </a:t>
            </a:r>
            <a:r>
              <a:rPr lang="en-US" dirty="0" err="1" smtClean="0">
                <a:latin typeface="Arial Black"/>
                <a:cs typeface="Arial Black"/>
              </a:rPr>
              <a:t>qqn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aller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dans</a:t>
            </a:r>
            <a:r>
              <a:rPr lang="en-US" dirty="0" smtClean="0">
                <a:latin typeface="Arial Black"/>
                <a:cs typeface="Arial Black"/>
              </a:rPr>
              <a:t> la </a:t>
            </a:r>
            <a:r>
              <a:rPr lang="en-US" dirty="0" err="1" smtClean="0">
                <a:latin typeface="Arial Black"/>
                <a:cs typeface="Arial Black"/>
              </a:rPr>
              <a:t>bonne</a:t>
            </a:r>
            <a:r>
              <a:rPr lang="en-US" dirty="0" smtClean="0">
                <a:latin typeface="Arial Black"/>
                <a:cs typeface="Arial Black"/>
              </a:rPr>
              <a:t> direction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orienter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…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dans</a:t>
            </a:r>
            <a:r>
              <a:rPr lang="en-US" dirty="0" smtClean="0">
                <a:latin typeface="Arial Black"/>
                <a:cs typeface="Arial Black"/>
              </a:rPr>
              <a:t> le </a:t>
            </a:r>
            <a:r>
              <a:rPr lang="en-US" dirty="0" err="1" smtClean="0">
                <a:latin typeface="Arial Black"/>
                <a:cs typeface="Arial Black"/>
              </a:rPr>
              <a:t>futur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dans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l’avenir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plus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tard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être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conscient</a:t>
            </a:r>
            <a:r>
              <a:rPr lang="en-US" dirty="0" smtClean="0">
                <a:latin typeface="Arial Black"/>
                <a:cs typeface="Arial Black"/>
              </a:rPr>
              <a:t> de…’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prendre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en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compte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reprendre</a:t>
            </a:r>
            <a:r>
              <a:rPr lang="en-US" dirty="0" smtClean="0">
                <a:latin typeface="Arial Black"/>
                <a:cs typeface="Arial Black"/>
              </a:rPr>
              <a:t> les </a:t>
            </a:r>
            <a:r>
              <a:rPr lang="en-US" dirty="0" err="1" smtClean="0">
                <a:latin typeface="Arial Black"/>
                <a:cs typeface="Arial Black"/>
              </a:rPr>
              <a:t>études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raccrocher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garçon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reprend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ses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études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raccrocheur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fille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reprend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ses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études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raccrocheuse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signifie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refus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, ne pas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suivre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les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règles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rebelle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révolte</a:t>
            </a:r>
            <a:r>
              <a:rPr lang="en-US" dirty="0" smtClean="0">
                <a:latin typeface="Arial Black"/>
                <a:cs typeface="Arial Black"/>
              </a:rPr>
              <a:t>, insurrection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rébellion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succès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réussite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étudier</a:t>
            </a:r>
            <a:r>
              <a:rPr lang="en-US" dirty="0" smtClean="0">
                <a:latin typeface="Arial Black"/>
                <a:cs typeface="Arial Black"/>
              </a:rPr>
              <a:t> encore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fois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réviser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rébellion</a:t>
            </a:r>
            <a:r>
              <a:rPr lang="en-US" dirty="0" smtClean="0">
                <a:latin typeface="Arial Black"/>
                <a:cs typeface="Arial Black"/>
              </a:rPr>
              <a:t>, insurrection’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révolte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Quand</a:t>
            </a:r>
            <a:r>
              <a:rPr lang="en-US" dirty="0" smtClean="0">
                <a:latin typeface="Arial Black"/>
                <a:cs typeface="Arial Black"/>
              </a:rPr>
              <a:t> un couple se </a:t>
            </a:r>
            <a:r>
              <a:rPr lang="en-US" dirty="0" err="1" smtClean="0">
                <a:latin typeface="Arial Black"/>
                <a:cs typeface="Arial Black"/>
              </a:rPr>
              <a:t>quitte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pause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rupture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profession d’un/</a:t>
            </a:r>
            <a:r>
              <a:rPr lang="en-US" dirty="0" err="1" smtClean="0">
                <a:latin typeface="Arial Black"/>
                <a:cs typeface="Arial Black"/>
              </a:rPr>
              <a:t>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secrétaire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secrétariat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stricte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exigeant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dur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sévère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veut</a:t>
            </a:r>
            <a:r>
              <a:rPr lang="en-US" dirty="0" smtClean="0">
                <a:latin typeface="Arial Black"/>
                <a:cs typeface="Arial Black"/>
              </a:rPr>
              <a:t> dire </a:t>
            </a:r>
            <a:r>
              <a:rPr lang="en-US" dirty="0" err="1" smtClean="0">
                <a:latin typeface="Arial Black"/>
                <a:cs typeface="Arial Black"/>
              </a:rPr>
              <a:t>passif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soumis/e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d’être </a:t>
            </a:r>
            <a:r>
              <a:rPr lang="en-US" dirty="0" err="1" smtClean="0">
                <a:latin typeface="Arial Black"/>
                <a:cs typeface="Arial Black"/>
              </a:rPr>
              <a:t>passif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soumission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désobéissance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refus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suivre</a:t>
            </a:r>
            <a:r>
              <a:rPr lang="en-US" dirty="0" smtClean="0">
                <a:latin typeface="Arial Black"/>
                <a:cs typeface="Arial Black"/>
              </a:rPr>
              <a:t> les </a:t>
            </a:r>
            <a:r>
              <a:rPr lang="en-US" dirty="0" err="1" smtClean="0">
                <a:latin typeface="Arial Black"/>
                <a:cs typeface="Arial Black"/>
              </a:rPr>
              <a:t>règles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transgression</a:t>
            </a:r>
            <a:r>
              <a:rPr lang="en-US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‘je </a:t>
            </a:r>
            <a:r>
              <a:rPr lang="en-US" dirty="0" err="1" smtClean="0">
                <a:latin typeface="Arial Black"/>
                <a:cs typeface="Arial Black"/>
              </a:rPr>
              <a:t>n’en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peux</a:t>
            </a:r>
            <a:r>
              <a:rPr lang="en-US" dirty="0" smtClean="0">
                <a:latin typeface="Arial Black"/>
                <a:cs typeface="Arial Black"/>
              </a:rPr>
              <a:t> plus!’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j’en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ai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marre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57</Words>
  <Application>Microsoft Office PowerPoint</Application>
  <PresentationFormat>On-screen Show (4:3)</PresentationFormat>
  <Paragraphs>145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Office Theme</vt:lpstr>
      <vt:lpstr>Les Définitions La Famille et  la Communauté L’Enfance et l’Adolescence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Définitions La Famille et  la Communauté L’Enfance et l’Adolescence</dc:title>
  <dc:creator>Office 2004 Test Drive User</dc:creator>
  <cp:lastModifiedBy>Oliver, Robin</cp:lastModifiedBy>
  <cp:revision>5</cp:revision>
  <dcterms:created xsi:type="dcterms:W3CDTF">2016-07-21T13:06:17Z</dcterms:created>
  <dcterms:modified xsi:type="dcterms:W3CDTF">2016-08-08T13:22:07Z</dcterms:modified>
</cp:coreProperties>
</file>