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5789-0439-DD49-9EC6-1354EE19CD8F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3DB-7BC8-FD40-8EB1-3436C0A87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5789-0439-DD49-9EC6-1354EE19CD8F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3DB-7BC8-FD40-8EB1-3436C0A87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5789-0439-DD49-9EC6-1354EE19CD8F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3DB-7BC8-FD40-8EB1-3436C0A87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5789-0439-DD49-9EC6-1354EE19CD8F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3DB-7BC8-FD40-8EB1-3436C0A87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5789-0439-DD49-9EC6-1354EE19CD8F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3DB-7BC8-FD40-8EB1-3436C0A87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5789-0439-DD49-9EC6-1354EE19CD8F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3DB-7BC8-FD40-8EB1-3436C0A87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5789-0439-DD49-9EC6-1354EE19CD8F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3DB-7BC8-FD40-8EB1-3436C0A87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5789-0439-DD49-9EC6-1354EE19CD8F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3DB-7BC8-FD40-8EB1-3436C0A87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5789-0439-DD49-9EC6-1354EE19CD8F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3DB-7BC8-FD40-8EB1-3436C0A87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5789-0439-DD49-9EC6-1354EE19CD8F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3DB-7BC8-FD40-8EB1-3436C0A87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5789-0439-DD49-9EC6-1354EE19CD8F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3DB-7BC8-FD40-8EB1-3436C0A87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D5789-0439-DD49-9EC6-1354EE19CD8F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EC3DB-7BC8-FD40-8EB1-3436C0A87F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rial Black"/>
                <a:cs typeface="Arial Black"/>
              </a:rPr>
              <a:t>Les </a:t>
            </a:r>
            <a:r>
              <a:rPr lang="en-US" b="1" dirty="0" err="1" smtClean="0">
                <a:solidFill>
                  <a:srgbClr val="000000"/>
                </a:solidFill>
                <a:latin typeface="Arial Black"/>
                <a:cs typeface="Arial Black"/>
              </a:rPr>
              <a:t>Définitions</a:t>
            </a:r>
            <a:r>
              <a:rPr lang="en-US" b="1" dirty="0" smtClean="0">
                <a:solidFill>
                  <a:srgbClr val="0000FF"/>
                </a:solidFill>
                <a:latin typeface="Arial Black"/>
                <a:cs typeface="Arial Black"/>
              </a:rPr>
              <a:t/>
            </a:r>
            <a:br>
              <a:rPr lang="en-US" b="1" dirty="0" smtClean="0">
                <a:solidFill>
                  <a:srgbClr val="0000FF"/>
                </a:solidFill>
                <a:latin typeface="Arial Black"/>
                <a:cs typeface="Arial Black"/>
              </a:rPr>
            </a:br>
            <a:r>
              <a:rPr lang="en-US" sz="3111" b="1" dirty="0" smtClean="0">
                <a:solidFill>
                  <a:srgbClr val="0000FF"/>
                </a:solidFill>
                <a:latin typeface="Arial Black"/>
                <a:cs typeface="Arial Black"/>
              </a:rPr>
              <a:t>La </a:t>
            </a:r>
            <a:r>
              <a:rPr lang="en-US" sz="3111" b="1" dirty="0" err="1" smtClean="0">
                <a:solidFill>
                  <a:srgbClr val="0000FF"/>
                </a:solidFill>
                <a:latin typeface="Arial Black"/>
                <a:cs typeface="Arial Black"/>
              </a:rPr>
              <a:t>Famille</a:t>
            </a:r>
            <a:r>
              <a:rPr lang="en-US" sz="3111" b="1" dirty="0" smtClean="0">
                <a:solidFill>
                  <a:srgbClr val="0000FF"/>
                </a:solidFill>
                <a:latin typeface="Arial Black"/>
                <a:cs typeface="Arial Black"/>
              </a:rPr>
              <a:t> et </a:t>
            </a:r>
            <a:br>
              <a:rPr lang="en-US" sz="3111" b="1" dirty="0" smtClean="0">
                <a:solidFill>
                  <a:srgbClr val="0000FF"/>
                </a:solidFill>
                <a:latin typeface="Arial Black"/>
                <a:cs typeface="Arial Black"/>
              </a:rPr>
            </a:br>
            <a:r>
              <a:rPr lang="en-US" sz="3111" b="1" dirty="0" smtClean="0">
                <a:solidFill>
                  <a:srgbClr val="0000FF"/>
                </a:solidFill>
                <a:latin typeface="Arial Black"/>
                <a:cs typeface="Arial Black"/>
              </a:rPr>
              <a:t>la </a:t>
            </a:r>
            <a:r>
              <a:rPr lang="en-US" sz="3111" b="1" dirty="0" err="1" smtClean="0">
                <a:solidFill>
                  <a:srgbClr val="0000FF"/>
                </a:solidFill>
                <a:latin typeface="Arial Black"/>
                <a:cs typeface="Arial Black"/>
              </a:rPr>
              <a:t>Communauté</a:t>
            </a:r>
            <a:r>
              <a:rPr lang="en-US" sz="3111" b="1" dirty="0" smtClean="0">
                <a:latin typeface="Arial Black"/>
                <a:cs typeface="Arial Black"/>
              </a:rPr>
              <a:t/>
            </a:r>
            <a:br>
              <a:rPr lang="en-US" sz="3111" b="1" dirty="0" smtClean="0">
                <a:latin typeface="Arial Black"/>
                <a:cs typeface="Arial Black"/>
              </a:rPr>
            </a:br>
            <a:r>
              <a:rPr lang="en-US" sz="3111" b="1" dirty="0" smtClean="0">
                <a:solidFill>
                  <a:srgbClr val="FF0000"/>
                </a:solidFill>
                <a:latin typeface="Arial Black"/>
                <a:cs typeface="Arial Black"/>
              </a:rPr>
              <a:t>Les Rapports </a:t>
            </a:r>
            <a:r>
              <a:rPr lang="en-US" sz="3111" b="1" dirty="0" err="1" smtClean="0">
                <a:solidFill>
                  <a:srgbClr val="FF0000"/>
                </a:solidFill>
                <a:latin typeface="Arial Black"/>
                <a:cs typeface="Arial Black"/>
              </a:rPr>
              <a:t>Sociaux</a:t>
            </a:r>
            <a:endParaRPr lang="en-US" sz="311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/>
              <a:t>Fr4 – </a:t>
            </a:r>
            <a:r>
              <a:rPr lang="en-US" sz="2400" b="1" dirty="0" err="1" smtClean="0"/>
              <a:t>T’es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branché</a:t>
            </a:r>
            <a:r>
              <a:rPr lang="en-US" sz="2400" b="1" dirty="0" smtClean="0"/>
              <a:t>? 4 </a:t>
            </a:r>
            <a:r>
              <a:rPr lang="en-US" sz="2400" b="1" dirty="0" err="1" smtClean="0"/>
              <a:t>Unité</a:t>
            </a:r>
            <a:r>
              <a:rPr lang="en-US" sz="2400" b="1" dirty="0" smtClean="0"/>
              <a:t> 1C p.91 &amp; 92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686800" cy="658336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Synonyme</a:t>
            </a:r>
            <a:r>
              <a:rPr lang="en-US" sz="2353" dirty="0" smtClean="0">
                <a:latin typeface="Arial Black"/>
                <a:cs typeface="Arial Black"/>
              </a:rPr>
              <a:t> de ‘</a:t>
            </a:r>
            <a:r>
              <a:rPr lang="en-US" sz="2353" dirty="0" err="1" smtClean="0">
                <a:latin typeface="Arial Black"/>
                <a:cs typeface="Arial Black"/>
              </a:rPr>
              <a:t>s’abonner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à</a:t>
            </a:r>
            <a:r>
              <a:rPr lang="en-US" sz="2353" dirty="0" smtClean="0">
                <a:latin typeface="Arial Black"/>
                <a:cs typeface="Arial Black"/>
              </a:rPr>
              <a:t>, se </a:t>
            </a:r>
            <a:r>
              <a:rPr lang="en-US" sz="2353" dirty="0" err="1" smtClean="0">
                <a:latin typeface="Arial Black"/>
                <a:cs typeface="Arial Black"/>
              </a:rPr>
              <a:t>souscrire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à</a:t>
            </a:r>
            <a:r>
              <a:rPr lang="en-US" sz="2353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adhérer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 (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à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)</a:t>
            </a:r>
            <a:r>
              <a:rPr lang="en-US" sz="2353" dirty="0" smtClean="0">
                <a:latin typeface="Arial Black"/>
                <a:cs typeface="Arial Black"/>
              </a:rPr>
              <a:t>		     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Adjectif</a:t>
            </a:r>
            <a:r>
              <a:rPr lang="en-US" sz="2353" dirty="0" smtClean="0">
                <a:latin typeface="Arial Black"/>
                <a:cs typeface="Arial Black"/>
              </a:rPr>
              <a:t> qui </a:t>
            </a:r>
            <a:r>
              <a:rPr lang="en-US" sz="2353" dirty="0" err="1" smtClean="0">
                <a:latin typeface="Arial Black"/>
                <a:cs typeface="Arial Black"/>
              </a:rPr>
              <a:t>veut</a:t>
            </a:r>
            <a:r>
              <a:rPr lang="en-US" sz="2353" dirty="0" smtClean="0">
                <a:latin typeface="Arial Black"/>
                <a:cs typeface="Arial Black"/>
              </a:rPr>
              <a:t> dire ‘</a:t>
            </a:r>
            <a:r>
              <a:rPr lang="en-US" sz="2353" dirty="0" err="1" smtClean="0">
                <a:latin typeface="Arial Black"/>
                <a:cs typeface="Arial Black"/>
              </a:rPr>
              <a:t>vieux/vieille</a:t>
            </a:r>
            <a:r>
              <a:rPr lang="en-US" sz="2353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âgé(e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)	</a:t>
            </a:r>
            <a:r>
              <a:rPr lang="en-US" sz="2353" dirty="0" smtClean="0">
                <a:latin typeface="Arial Black"/>
                <a:cs typeface="Arial Black"/>
              </a:rPr>
              <a:t>		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Adjectif</a:t>
            </a:r>
            <a:r>
              <a:rPr lang="en-US" sz="2353" dirty="0" smtClean="0">
                <a:latin typeface="Arial Black"/>
                <a:cs typeface="Arial Black"/>
              </a:rPr>
              <a:t> qui </a:t>
            </a:r>
            <a:r>
              <a:rPr lang="en-US" sz="2353" dirty="0" err="1" smtClean="0">
                <a:latin typeface="Arial Black"/>
                <a:cs typeface="Arial Black"/>
              </a:rPr>
              <a:t>signifie</a:t>
            </a:r>
            <a:r>
              <a:rPr lang="en-US" sz="2353" dirty="0" smtClean="0">
                <a:latin typeface="Arial Black"/>
                <a:cs typeface="Arial Black"/>
              </a:rPr>
              <a:t> ‘</a:t>
            </a:r>
            <a:r>
              <a:rPr lang="en-US" sz="2353" dirty="0" err="1" smtClean="0">
                <a:latin typeface="Arial Black"/>
                <a:cs typeface="Arial Black"/>
              </a:rPr>
              <a:t>tendance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à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attaquer</a:t>
            </a:r>
            <a:r>
              <a:rPr lang="en-US" sz="2353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aggressif/ve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sz="2353" dirty="0" smtClean="0">
                <a:latin typeface="Arial Black"/>
                <a:cs typeface="Arial Black"/>
              </a:rPr>
              <a:t>	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Synonyme</a:t>
            </a:r>
            <a:r>
              <a:rPr lang="en-US" sz="2353" dirty="0" smtClean="0">
                <a:latin typeface="Arial Black"/>
                <a:cs typeface="Arial Black"/>
              </a:rPr>
              <a:t> de ‘</a:t>
            </a:r>
            <a:r>
              <a:rPr lang="en-US" sz="2353" dirty="0" err="1" smtClean="0">
                <a:latin typeface="Arial Black"/>
                <a:cs typeface="Arial Black"/>
              </a:rPr>
              <a:t>rendre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meilleur</a:t>
            </a:r>
            <a:r>
              <a:rPr lang="en-US" sz="2353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s’améliorer</a:t>
            </a:r>
            <a:endParaRPr lang="en-US" sz="2353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Synonyme</a:t>
            </a:r>
            <a:r>
              <a:rPr lang="en-US" sz="2353" dirty="0" smtClean="0">
                <a:latin typeface="Arial Black"/>
                <a:cs typeface="Arial Black"/>
              </a:rPr>
              <a:t> de ‘</a:t>
            </a:r>
            <a:r>
              <a:rPr lang="en-US" sz="2353" dirty="0" err="1" smtClean="0">
                <a:latin typeface="Arial Black"/>
                <a:cs typeface="Arial Black"/>
              </a:rPr>
              <a:t>être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propre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à</a:t>
            </a:r>
            <a:r>
              <a:rPr lang="en-US" sz="2353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appartenir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 (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à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)</a:t>
            </a:r>
            <a:r>
              <a:rPr lang="en-US" sz="2353" dirty="0" smtClean="0">
                <a:latin typeface="Arial Black"/>
                <a:cs typeface="Arial Black"/>
              </a:rPr>
              <a:t>		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Un </a:t>
            </a:r>
            <a:r>
              <a:rPr lang="en-US" sz="2353" dirty="0" err="1" smtClean="0">
                <a:latin typeface="Arial Black"/>
                <a:cs typeface="Arial Black"/>
              </a:rPr>
              <a:t>groupe</a:t>
            </a:r>
            <a:r>
              <a:rPr lang="en-US" sz="2353" dirty="0" smtClean="0">
                <a:latin typeface="Arial Black"/>
                <a:cs typeface="Arial Black"/>
              </a:rPr>
              <a:t> de </a:t>
            </a:r>
            <a:r>
              <a:rPr lang="en-US" sz="2353" dirty="0" err="1" smtClean="0">
                <a:latin typeface="Arial Black"/>
                <a:cs typeface="Arial Black"/>
              </a:rPr>
              <a:t>personnes</a:t>
            </a:r>
            <a:r>
              <a:rPr lang="en-US" sz="2353" dirty="0" smtClean="0">
                <a:latin typeface="Arial Black"/>
                <a:cs typeface="Arial Black"/>
              </a:rPr>
              <a:t> qui </a:t>
            </a:r>
            <a:r>
              <a:rPr lang="en-US" sz="2353" dirty="0" err="1" smtClean="0">
                <a:latin typeface="Arial Black"/>
                <a:cs typeface="Arial Black"/>
              </a:rPr>
              <a:t>travaillent</a:t>
            </a:r>
            <a:r>
              <a:rPr lang="en-US" sz="2353" dirty="0" smtClean="0">
                <a:latin typeface="Arial Black"/>
                <a:cs typeface="Arial Black"/>
              </a:rPr>
              <a:t> ensemble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une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 association	</a:t>
            </a:r>
            <a:r>
              <a:rPr lang="en-US" sz="2353" dirty="0" smtClean="0">
                <a:latin typeface="Arial Black"/>
                <a:cs typeface="Arial Black"/>
              </a:rPr>
              <a:t>		        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Synonyme</a:t>
            </a:r>
            <a:r>
              <a:rPr lang="en-US" sz="2353" dirty="0" smtClean="0">
                <a:latin typeface="Arial Black"/>
                <a:cs typeface="Arial Black"/>
              </a:rPr>
              <a:t> de ‘</a:t>
            </a:r>
            <a:r>
              <a:rPr lang="en-US" sz="2353" dirty="0" err="1" smtClean="0">
                <a:latin typeface="Arial Black"/>
                <a:cs typeface="Arial Black"/>
              </a:rPr>
              <a:t>solliciter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l’attention</a:t>
            </a:r>
            <a:r>
              <a:rPr lang="en-US" sz="2353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attirer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endParaRPr lang="en-US" sz="2353" dirty="0" smtClean="0">
              <a:solidFill>
                <a:srgbClr val="0000FF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S’entendre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bien</a:t>
            </a:r>
            <a:r>
              <a:rPr lang="en-US" sz="2353" dirty="0" smtClean="0">
                <a:latin typeface="Arial Black"/>
                <a:cs typeface="Arial Black"/>
              </a:rPr>
              <a:t>/mal avec…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avoir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 de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bonnes/mauvaises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 relations avec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…</a:t>
            </a:r>
            <a:r>
              <a:rPr lang="en-US" sz="2353" dirty="0" smtClean="0">
                <a:latin typeface="Arial Black"/>
                <a:cs typeface="Arial Black"/>
              </a:rPr>
              <a:t>	</a:t>
            </a: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Synonyme</a:t>
            </a:r>
            <a:r>
              <a:rPr lang="en-US" sz="2353" dirty="0" smtClean="0">
                <a:latin typeface="Arial Black"/>
                <a:cs typeface="Arial Black"/>
              </a:rPr>
              <a:t> de ‘</a:t>
            </a:r>
            <a:r>
              <a:rPr lang="en-US" sz="2353" dirty="0" err="1" smtClean="0">
                <a:latin typeface="Arial Black"/>
                <a:cs typeface="Arial Black"/>
              </a:rPr>
              <a:t>fond</a:t>
            </a:r>
            <a:r>
              <a:rPr lang="en-US" sz="2353" dirty="0" err="1" smtClean="0">
                <a:latin typeface="Arial Black"/>
                <a:cs typeface="Arial Black"/>
              </a:rPr>
              <a:t>é</a:t>
            </a:r>
            <a:r>
              <a:rPr lang="en-US" sz="2353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basé(e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686800" cy="658336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dispute entre les </a:t>
            </a:r>
            <a:r>
              <a:rPr lang="en-US" sz="2000" dirty="0" err="1" smtClean="0">
                <a:latin typeface="Arial Black"/>
                <a:cs typeface="Arial Black"/>
              </a:rPr>
              <a:t>membres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d’une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famille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= </a:t>
            </a:r>
            <a:r>
              <a:rPr lang="en-US" sz="20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une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brouille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sz="2000" dirty="0" smtClean="0">
                <a:latin typeface="Arial Black"/>
                <a:cs typeface="Arial Black"/>
              </a:rPr>
              <a:t>	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Se disputer avec les </a:t>
            </a:r>
            <a:r>
              <a:rPr lang="en-US" sz="2000" dirty="0" err="1" smtClean="0">
                <a:latin typeface="Arial Black"/>
                <a:cs typeface="Arial Black"/>
              </a:rPr>
              <a:t>membres</a:t>
            </a:r>
            <a:r>
              <a:rPr lang="en-US" sz="2000" dirty="0" smtClean="0">
                <a:latin typeface="Arial Black"/>
                <a:cs typeface="Arial Black"/>
              </a:rPr>
              <a:t> de la </a:t>
            </a:r>
            <a:r>
              <a:rPr lang="en-US" sz="2000" dirty="0" err="1" smtClean="0">
                <a:latin typeface="Arial Black"/>
                <a:cs typeface="Arial Black"/>
              </a:rPr>
              <a:t>famille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se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brouiller</a:t>
            </a:r>
            <a:r>
              <a:rPr lang="en-US" sz="2000" dirty="0" smtClean="0">
                <a:latin typeface="Arial Black"/>
                <a:cs typeface="Arial Black"/>
              </a:rPr>
              <a:t>	 	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Participe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pr</a:t>
            </a:r>
            <a:r>
              <a:rPr lang="en-US" sz="2000" dirty="0" err="1" smtClean="0">
                <a:latin typeface="Arial Black"/>
                <a:cs typeface="Arial Black"/>
              </a:rPr>
              <a:t>ésent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smtClean="0">
                <a:latin typeface="Arial Black"/>
                <a:cs typeface="Arial Black"/>
              </a:rPr>
              <a:t>qui </a:t>
            </a:r>
            <a:r>
              <a:rPr lang="en-US" sz="2000" dirty="0" err="1" smtClean="0">
                <a:latin typeface="Arial Black"/>
                <a:cs typeface="Arial Black"/>
              </a:rPr>
              <a:t>signifie</a:t>
            </a:r>
            <a:r>
              <a:rPr lang="en-US" sz="2000" dirty="0" smtClean="0">
                <a:latin typeface="Arial Black"/>
                <a:cs typeface="Arial Black"/>
              </a:rPr>
              <a:t> ‘</a:t>
            </a:r>
            <a:r>
              <a:rPr lang="en-US" sz="2000" dirty="0" err="1" smtClean="0">
                <a:latin typeface="Arial Black"/>
                <a:cs typeface="Arial Black"/>
              </a:rPr>
              <a:t>faisant</a:t>
            </a:r>
            <a:r>
              <a:rPr lang="en-US" sz="2000" dirty="0" smtClean="0">
                <a:latin typeface="Arial Black"/>
                <a:cs typeface="Arial Black"/>
              </a:rPr>
              <a:t> du bruit’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bruyant(e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)</a:t>
            </a:r>
            <a:r>
              <a:rPr lang="en-US" sz="2000" dirty="0" smtClean="0">
                <a:latin typeface="Arial Black"/>
                <a:cs typeface="Arial Black"/>
              </a:rPr>
              <a:t>	      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‘</a:t>
            </a:r>
            <a:r>
              <a:rPr lang="en-US" sz="2000" dirty="0" err="1" smtClean="0">
                <a:latin typeface="Arial Black"/>
                <a:cs typeface="Arial Black"/>
              </a:rPr>
              <a:t>jonction</a:t>
            </a:r>
            <a:r>
              <a:rPr lang="en-US" sz="2000" dirty="0" smtClean="0">
                <a:latin typeface="Arial Black"/>
                <a:cs typeface="Arial Black"/>
              </a:rPr>
              <a:t>, position de </a:t>
            </a:r>
            <a:r>
              <a:rPr lang="en-US" sz="2000" dirty="0" err="1" smtClean="0">
                <a:latin typeface="Arial Black"/>
                <a:cs typeface="Arial Black"/>
              </a:rPr>
              <a:t>touche</a:t>
            </a:r>
            <a:r>
              <a:rPr lang="en-US" sz="2000" dirty="0" smtClean="0">
                <a:latin typeface="Arial Black"/>
                <a:cs typeface="Arial Black"/>
              </a:rPr>
              <a:t>, </a:t>
            </a:r>
            <a:r>
              <a:rPr lang="en-US" sz="2000" dirty="0" err="1" smtClean="0">
                <a:latin typeface="Arial Black"/>
                <a:cs typeface="Arial Black"/>
              </a:rPr>
              <a:t>proximit</a:t>
            </a:r>
            <a:r>
              <a:rPr lang="en-US" sz="2000" dirty="0" err="1" smtClean="0">
                <a:latin typeface="Arial Black"/>
                <a:cs typeface="Arial Black"/>
              </a:rPr>
              <a:t>é</a:t>
            </a:r>
            <a:r>
              <a:rPr lang="en-US" sz="2000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le contact	</a:t>
            </a:r>
            <a:endParaRPr lang="en-US" sz="2000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L’acte</a:t>
            </a:r>
            <a:r>
              <a:rPr lang="en-US" sz="2000" dirty="0" smtClean="0">
                <a:latin typeface="Arial Black"/>
                <a:cs typeface="Arial Black"/>
              </a:rPr>
              <a:t> de vivre ensemble </a:t>
            </a:r>
            <a:r>
              <a:rPr lang="en-US" sz="2000" dirty="0" err="1" smtClean="0">
                <a:latin typeface="Arial Black"/>
                <a:cs typeface="Arial Black"/>
              </a:rPr>
              <a:t>sous</a:t>
            </a:r>
            <a:r>
              <a:rPr lang="en-US" sz="2000" dirty="0" smtClean="0">
                <a:latin typeface="Arial Black"/>
                <a:cs typeface="Arial Black"/>
              </a:rPr>
              <a:t> le </a:t>
            </a:r>
            <a:r>
              <a:rPr lang="en-US" sz="2000" dirty="0" err="1" smtClean="0">
                <a:latin typeface="Arial Black"/>
                <a:cs typeface="Arial Black"/>
              </a:rPr>
              <a:t>m</a:t>
            </a:r>
            <a:r>
              <a:rPr lang="en-US" sz="2000" dirty="0" err="1" smtClean="0">
                <a:latin typeface="Arial Black"/>
                <a:cs typeface="Arial Black"/>
              </a:rPr>
              <a:t>ême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toit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la cohabitation</a:t>
            </a:r>
            <a:r>
              <a:rPr lang="en-US" sz="2000" dirty="0" smtClean="0">
                <a:latin typeface="Arial Black"/>
                <a:cs typeface="Arial Black"/>
              </a:rPr>
              <a:t>	   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Participe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présent</a:t>
            </a:r>
            <a:r>
              <a:rPr lang="en-US" sz="2000" dirty="0" smtClean="0">
                <a:latin typeface="Arial Black"/>
                <a:cs typeface="Arial Black"/>
              </a:rPr>
              <a:t> qui </a:t>
            </a:r>
            <a:r>
              <a:rPr lang="en-US" sz="2000" dirty="0" err="1" smtClean="0">
                <a:latin typeface="Arial Black"/>
                <a:cs typeface="Arial Black"/>
              </a:rPr>
              <a:t>signifie</a:t>
            </a:r>
            <a:r>
              <a:rPr lang="en-US" sz="2000" dirty="0" smtClean="0">
                <a:latin typeface="Arial Black"/>
                <a:cs typeface="Arial Black"/>
              </a:rPr>
              <a:t> ‘</a:t>
            </a:r>
            <a:r>
              <a:rPr lang="en-US" sz="2000" dirty="0" err="1" smtClean="0">
                <a:latin typeface="Arial Black"/>
                <a:cs typeface="Arial Black"/>
              </a:rPr>
              <a:t>accommodant</a:t>
            </a:r>
            <a:r>
              <a:rPr lang="en-US" sz="2000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=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conciliant(e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)  </a:t>
            </a:r>
            <a:endParaRPr lang="en-US" sz="2000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‘ rapports </a:t>
            </a:r>
            <a:r>
              <a:rPr lang="en-US" sz="2000" dirty="0" err="1" smtClean="0">
                <a:latin typeface="Arial Black"/>
                <a:cs typeface="Arial Black"/>
              </a:rPr>
              <a:t>positifs</a:t>
            </a:r>
            <a:r>
              <a:rPr lang="en-US" sz="2000" dirty="0" smtClean="0">
                <a:latin typeface="Arial Black"/>
                <a:cs typeface="Arial Black"/>
              </a:rPr>
              <a:t>, le </a:t>
            </a:r>
            <a:r>
              <a:rPr lang="en-US" sz="2000" dirty="0" err="1" smtClean="0">
                <a:latin typeface="Arial Black"/>
                <a:cs typeface="Arial Black"/>
              </a:rPr>
              <a:t>bonheur</a:t>
            </a:r>
            <a:r>
              <a:rPr lang="en-US" sz="2000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la </a:t>
            </a:r>
            <a:r>
              <a:rPr lang="en-US" sz="20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convivialité</a:t>
            </a:r>
            <a:r>
              <a:rPr lang="en-US" sz="2000" dirty="0" smtClean="0">
                <a:latin typeface="Arial Black"/>
                <a:cs typeface="Arial Black"/>
              </a:rPr>
              <a:t>	   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‘se </a:t>
            </a:r>
            <a:r>
              <a:rPr lang="en-US" sz="2000" dirty="0" err="1" smtClean="0">
                <a:latin typeface="Arial Black"/>
                <a:cs typeface="Arial Black"/>
              </a:rPr>
              <a:t>d</a:t>
            </a:r>
            <a:r>
              <a:rPr lang="en-US" sz="2000" dirty="0" err="1" smtClean="0">
                <a:latin typeface="Arial Black"/>
                <a:cs typeface="Arial Black"/>
              </a:rPr>
              <a:t>étériorer</a:t>
            </a:r>
            <a:r>
              <a:rPr lang="en-US" sz="2000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se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dégrader</a:t>
            </a:r>
            <a:endParaRPr lang="en-US" sz="2000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Adjetif</a:t>
            </a:r>
            <a:r>
              <a:rPr lang="en-US" sz="2000" dirty="0" smtClean="0">
                <a:latin typeface="Arial Black"/>
                <a:cs typeface="Arial Black"/>
              </a:rPr>
              <a:t> pour </a:t>
            </a:r>
            <a:r>
              <a:rPr lang="en-US" sz="2000" dirty="0" err="1" smtClean="0">
                <a:latin typeface="Arial Black"/>
                <a:cs typeface="Arial Black"/>
              </a:rPr>
              <a:t>une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personne</a:t>
            </a:r>
            <a:r>
              <a:rPr lang="en-US" sz="2000" dirty="0" smtClean="0">
                <a:latin typeface="Arial Black"/>
                <a:cs typeface="Arial Black"/>
              </a:rPr>
              <a:t> qui </a:t>
            </a:r>
            <a:r>
              <a:rPr lang="en-US" sz="2000" dirty="0" err="1" smtClean="0">
                <a:latin typeface="Arial Black"/>
                <a:cs typeface="Arial Black"/>
              </a:rPr>
              <a:t>s’int</a:t>
            </a:r>
            <a:r>
              <a:rPr lang="en-US" sz="2000" dirty="0" err="1" smtClean="0">
                <a:latin typeface="Arial Black"/>
                <a:cs typeface="Arial Black"/>
              </a:rPr>
              <a:t>éresse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trop</a:t>
            </a:r>
            <a:r>
              <a:rPr lang="en-US" sz="2000" dirty="0" smtClean="0">
                <a:latin typeface="Arial Black"/>
                <a:cs typeface="Arial Black"/>
              </a:rPr>
              <a:t> aux </a:t>
            </a:r>
            <a:r>
              <a:rPr lang="en-US" sz="2000" dirty="0" err="1" smtClean="0">
                <a:latin typeface="Arial Black"/>
                <a:cs typeface="Arial Black"/>
              </a:rPr>
              <a:t>autres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curieux/curieuse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  </a:t>
            </a:r>
            <a:endParaRPr lang="en-US" sz="2000" dirty="0" smtClean="0">
              <a:solidFill>
                <a:srgbClr val="0000FF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Synonyme</a:t>
            </a:r>
            <a:r>
              <a:rPr lang="en-US" sz="2000" dirty="0" smtClean="0">
                <a:latin typeface="Arial Black"/>
                <a:cs typeface="Arial Black"/>
              </a:rPr>
              <a:t> de ‘se </a:t>
            </a:r>
            <a:r>
              <a:rPr lang="en-US" sz="2000" dirty="0" err="1" smtClean="0">
                <a:latin typeface="Arial Black"/>
                <a:cs typeface="Arial Black"/>
              </a:rPr>
              <a:t>d</a:t>
            </a:r>
            <a:r>
              <a:rPr lang="en-US" sz="2000" dirty="0" err="1" smtClean="0">
                <a:latin typeface="Arial Black"/>
                <a:cs typeface="Arial Black"/>
              </a:rPr>
              <a:t>égrader</a:t>
            </a:r>
            <a:r>
              <a:rPr lang="en-US" sz="2000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se </a:t>
            </a:r>
            <a:r>
              <a:rPr lang="en-US" sz="2000" dirty="0" err="1" smtClean="0">
                <a:solidFill>
                  <a:srgbClr val="FF0000"/>
                </a:solidFill>
                <a:latin typeface="Arial Black"/>
                <a:cs typeface="Arial Black"/>
              </a:rPr>
              <a:t>détériorer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	 </a:t>
            </a:r>
            <a:endParaRPr lang="en-US" sz="2000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Adjectif</a:t>
            </a:r>
            <a:r>
              <a:rPr lang="en-US" sz="2000" dirty="0" smtClean="0">
                <a:latin typeface="Arial Black"/>
                <a:cs typeface="Arial Black"/>
              </a:rPr>
              <a:t> qui </a:t>
            </a:r>
            <a:r>
              <a:rPr lang="en-US" sz="2000" dirty="0" err="1" smtClean="0">
                <a:latin typeface="Arial Black"/>
                <a:cs typeface="Arial Black"/>
              </a:rPr>
              <a:t>veut</a:t>
            </a:r>
            <a:r>
              <a:rPr lang="en-US" sz="2000" dirty="0" smtClean="0">
                <a:latin typeface="Arial Black"/>
                <a:cs typeface="Arial Black"/>
              </a:rPr>
              <a:t> dire ‘avec </a:t>
            </a:r>
            <a:r>
              <a:rPr lang="en-US" sz="2000" dirty="0" err="1" smtClean="0">
                <a:latin typeface="Arial Black"/>
                <a:cs typeface="Arial Black"/>
              </a:rPr>
              <a:t>discr</a:t>
            </a:r>
            <a:r>
              <a:rPr lang="en-US" sz="2000" dirty="0" err="1" smtClean="0">
                <a:latin typeface="Arial Black"/>
                <a:cs typeface="Arial Black"/>
              </a:rPr>
              <a:t>étion</a:t>
            </a:r>
            <a:r>
              <a:rPr lang="en-US" sz="2000" dirty="0" smtClean="0">
                <a:latin typeface="Arial Black"/>
                <a:cs typeface="Arial Black"/>
              </a:rPr>
              <a:t>, avec </a:t>
            </a:r>
            <a:r>
              <a:rPr lang="en-US" sz="2000" dirty="0" err="1" smtClean="0">
                <a:latin typeface="Arial Black"/>
                <a:cs typeface="Arial Black"/>
              </a:rPr>
              <a:t>délicatesse</a:t>
            </a:r>
            <a:r>
              <a:rPr lang="en-US" sz="2000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discret/discrète</a:t>
            </a:r>
            <a:r>
              <a:rPr lang="en-US" sz="2000" dirty="0" smtClean="0">
                <a:solidFill>
                  <a:srgbClr val="0000FF"/>
                </a:solidFill>
                <a:latin typeface="Arial Black"/>
                <a:cs typeface="Arial Black"/>
              </a:rPr>
              <a:t>      </a:t>
            </a:r>
            <a:endParaRPr lang="en-US" sz="2000" dirty="0" smtClean="0">
              <a:solidFill>
                <a:srgbClr val="0000FF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Un </a:t>
            </a:r>
            <a:r>
              <a:rPr lang="en-US" sz="2000" dirty="0" err="1" smtClean="0">
                <a:latin typeface="Arial Black"/>
                <a:cs typeface="Arial Black"/>
              </a:rPr>
              <a:t>groupe</a:t>
            </a:r>
            <a:r>
              <a:rPr lang="en-US" sz="2000" dirty="0" smtClean="0">
                <a:latin typeface="Arial Black"/>
                <a:cs typeface="Arial Black"/>
              </a:rPr>
              <a:t> de </a:t>
            </a:r>
            <a:r>
              <a:rPr lang="en-US" sz="2000" dirty="0" err="1" smtClean="0">
                <a:latin typeface="Arial Black"/>
                <a:cs typeface="Arial Black"/>
              </a:rPr>
              <a:t>personnes</a:t>
            </a:r>
            <a:r>
              <a:rPr lang="en-US" sz="2000" dirty="0" smtClean="0">
                <a:latin typeface="Arial Black"/>
                <a:cs typeface="Arial Black"/>
              </a:rPr>
              <a:t> avec les </a:t>
            </a:r>
            <a:r>
              <a:rPr lang="en-US" sz="2000" dirty="0" err="1" smtClean="0">
                <a:latin typeface="Arial Black"/>
                <a:cs typeface="Arial Black"/>
              </a:rPr>
              <a:t>m</a:t>
            </a:r>
            <a:r>
              <a:rPr lang="en-US" sz="2000" dirty="0" err="1" smtClean="0">
                <a:latin typeface="Arial Black"/>
                <a:cs typeface="Arial Black"/>
              </a:rPr>
              <a:t>ˆmes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2000" dirty="0" err="1" smtClean="0">
                <a:latin typeface="Arial Black"/>
                <a:cs typeface="Arial Black"/>
              </a:rPr>
              <a:t>idées</a:t>
            </a: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			</a:t>
            </a:r>
            <a:r>
              <a:rPr lang="en-US" sz="2000" dirty="0" smtClean="0">
                <a:latin typeface="Arial Black"/>
                <a:cs typeface="Arial Black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Arial Black"/>
                <a:cs typeface="Arial Black"/>
              </a:rPr>
              <a:t>un clan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331"/>
            <a:ext cx="8686800" cy="670966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Fait de </a:t>
            </a:r>
            <a:r>
              <a:rPr lang="en-US" sz="2353" dirty="0" err="1" smtClean="0">
                <a:latin typeface="Arial Black"/>
                <a:cs typeface="Arial Black"/>
              </a:rPr>
              <a:t>donner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une</a:t>
            </a:r>
            <a:r>
              <a:rPr lang="en-US" sz="2353" dirty="0" smtClean="0">
                <a:latin typeface="Arial Black"/>
                <a:cs typeface="Arial Black"/>
              </a:rPr>
              <a:t> chose </a:t>
            </a:r>
            <a:r>
              <a:rPr lang="en-US" sz="2353" dirty="0" err="1" smtClean="0">
                <a:latin typeface="Arial Black"/>
                <a:cs typeface="Arial Black"/>
              </a:rPr>
              <a:t>contre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une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autre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un 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échange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L’acte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smtClean="0">
                <a:latin typeface="Arial Black"/>
                <a:cs typeface="Arial Black"/>
              </a:rPr>
              <a:t>de </a:t>
            </a:r>
            <a:r>
              <a:rPr lang="en-US" sz="2353" dirty="0" err="1" smtClean="0">
                <a:latin typeface="Arial Black"/>
                <a:cs typeface="Arial Black"/>
              </a:rPr>
              <a:t>donner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une</a:t>
            </a:r>
            <a:r>
              <a:rPr lang="en-US" sz="2353" dirty="0" smtClean="0">
                <a:latin typeface="Arial Black"/>
                <a:cs typeface="Arial Black"/>
              </a:rPr>
              <a:t> chose </a:t>
            </a:r>
            <a:r>
              <a:rPr lang="en-US" sz="2353" dirty="0" err="1" smtClean="0">
                <a:latin typeface="Arial Black"/>
                <a:cs typeface="Arial Black"/>
              </a:rPr>
              <a:t>contre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une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autre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=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échanger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   </a:t>
            </a:r>
            <a:endParaRPr lang="en-US" sz="2353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Adjectif</a:t>
            </a:r>
            <a:r>
              <a:rPr lang="en-US" sz="2353" dirty="0" smtClean="0">
                <a:latin typeface="Arial Black"/>
                <a:cs typeface="Arial Black"/>
              </a:rPr>
              <a:t> qui </a:t>
            </a:r>
            <a:r>
              <a:rPr lang="en-US" sz="2353" dirty="0" err="1" smtClean="0">
                <a:latin typeface="Arial Black"/>
                <a:cs typeface="Arial Black"/>
              </a:rPr>
              <a:t>signifie</a:t>
            </a:r>
            <a:r>
              <a:rPr lang="en-US" sz="2353" dirty="0" smtClean="0">
                <a:latin typeface="Arial Black"/>
                <a:cs typeface="Arial Black"/>
              </a:rPr>
              <a:t> ‘</a:t>
            </a:r>
            <a:r>
              <a:rPr lang="en-US" sz="2353" dirty="0" err="1" smtClean="0">
                <a:latin typeface="Arial Black"/>
                <a:cs typeface="Arial Black"/>
              </a:rPr>
              <a:t>grognon</a:t>
            </a:r>
            <a:r>
              <a:rPr lang="en-US" sz="2353" dirty="0" smtClean="0">
                <a:latin typeface="Arial Black"/>
                <a:cs typeface="Arial Black"/>
              </a:rPr>
              <a:t>, </a:t>
            </a:r>
            <a:r>
              <a:rPr lang="en-US" sz="2353" dirty="0" err="1" smtClean="0">
                <a:latin typeface="Arial Black"/>
                <a:cs typeface="Arial Black"/>
              </a:rPr>
              <a:t>maussade</a:t>
            </a:r>
            <a:r>
              <a:rPr lang="en-US" sz="2353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grincheux/grincheuse</a:t>
            </a:r>
            <a:r>
              <a:rPr lang="en-US" sz="2353" dirty="0" smtClean="0">
                <a:latin typeface="Arial Black"/>
                <a:cs typeface="Arial Black"/>
              </a:rPr>
              <a:t>	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Synonyme</a:t>
            </a:r>
            <a:r>
              <a:rPr lang="en-US" sz="2353" dirty="0" smtClean="0">
                <a:latin typeface="Arial Black"/>
                <a:cs typeface="Arial Black"/>
              </a:rPr>
              <a:t> de ‘faire </a:t>
            </a:r>
            <a:r>
              <a:rPr lang="en-US" sz="2353" dirty="0" err="1" smtClean="0">
                <a:latin typeface="Arial Black"/>
                <a:cs typeface="Arial Black"/>
              </a:rPr>
              <a:t>pr</a:t>
            </a:r>
            <a:r>
              <a:rPr lang="en-US" sz="2353" dirty="0" err="1" smtClean="0">
                <a:latin typeface="Arial Black"/>
                <a:cs typeface="Arial Black"/>
              </a:rPr>
              <a:t>éserver</a:t>
            </a:r>
            <a:r>
              <a:rPr lang="en-US" sz="2353" dirty="0" smtClean="0">
                <a:latin typeface="Arial Black"/>
                <a:cs typeface="Arial Black"/>
              </a:rPr>
              <a:t>, </a:t>
            </a:r>
            <a:r>
              <a:rPr lang="en-US" sz="2353" dirty="0" err="1" smtClean="0">
                <a:latin typeface="Arial Black"/>
                <a:cs typeface="Arial Black"/>
              </a:rPr>
              <a:t>maintenir</a:t>
            </a:r>
            <a:r>
              <a:rPr lang="en-US" sz="2353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entretenir</a:t>
            </a:r>
            <a:r>
              <a:rPr lang="en-US" sz="2353" dirty="0" smtClean="0">
                <a:latin typeface="Arial Black"/>
                <a:cs typeface="Arial Black"/>
              </a:rPr>
              <a:t>	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L’acte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d’installer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une</a:t>
            </a:r>
            <a:r>
              <a:rPr lang="en-US" sz="2353" dirty="0" smtClean="0">
                <a:latin typeface="Arial Black"/>
                <a:cs typeface="Arial Black"/>
              </a:rPr>
              <a:t> association </a:t>
            </a:r>
            <a:r>
              <a:rPr lang="en-US" sz="2353" dirty="0" err="1" smtClean="0">
                <a:latin typeface="Arial Black"/>
                <a:cs typeface="Arial Black"/>
              </a:rPr>
              <a:t>ou</a:t>
            </a:r>
            <a:r>
              <a:rPr lang="en-US" sz="2353" dirty="0" smtClean="0">
                <a:latin typeface="Arial Black"/>
                <a:cs typeface="Arial Black"/>
              </a:rPr>
              <a:t> objet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= 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établir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sz="2353" dirty="0" smtClean="0">
                <a:latin typeface="Arial Black"/>
                <a:cs typeface="Arial Black"/>
              </a:rPr>
              <a:t>		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Synonyme</a:t>
            </a:r>
            <a:r>
              <a:rPr lang="en-US" sz="2353" dirty="0" smtClean="0">
                <a:latin typeface="Arial Black"/>
                <a:cs typeface="Arial Black"/>
              </a:rPr>
              <a:t> de ‘faire </a:t>
            </a:r>
            <a:r>
              <a:rPr lang="en-US" sz="2353" dirty="0" err="1" smtClean="0">
                <a:latin typeface="Arial Black"/>
                <a:cs typeface="Arial Black"/>
              </a:rPr>
              <a:t>partie</a:t>
            </a:r>
            <a:r>
              <a:rPr lang="en-US" sz="2353" dirty="0" smtClean="0">
                <a:latin typeface="Arial Black"/>
                <a:cs typeface="Arial Black"/>
              </a:rPr>
              <a:t> de…’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être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membre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 (de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)…	</a:t>
            </a: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Synonyme</a:t>
            </a:r>
            <a:r>
              <a:rPr lang="en-US" sz="2353" dirty="0" smtClean="0">
                <a:latin typeface="Arial Black"/>
                <a:cs typeface="Arial Black"/>
              </a:rPr>
              <a:t> de ‘se </a:t>
            </a:r>
            <a:r>
              <a:rPr lang="en-US" sz="2353" dirty="0" err="1" smtClean="0">
                <a:latin typeface="Arial Black"/>
                <a:cs typeface="Arial Black"/>
              </a:rPr>
              <a:t>mettre</a:t>
            </a:r>
            <a:r>
              <a:rPr lang="en-US" sz="2353" dirty="0" smtClean="0">
                <a:latin typeface="Arial Black"/>
                <a:cs typeface="Arial Black"/>
              </a:rPr>
              <a:t> en </a:t>
            </a:r>
            <a:r>
              <a:rPr lang="en-US" sz="2353" dirty="0" err="1" smtClean="0">
                <a:latin typeface="Arial Black"/>
                <a:cs typeface="Arial Black"/>
              </a:rPr>
              <a:t>col</a:t>
            </a:r>
            <a:r>
              <a:rPr lang="en-US" sz="2353" dirty="0" err="1" smtClean="0">
                <a:latin typeface="Arial Black"/>
                <a:cs typeface="Arial Black"/>
              </a:rPr>
              <a:t>ère</a:t>
            </a:r>
            <a:r>
              <a:rPr lang="en-US" sz="2353" dirty="0" smtClean="0">
                <a:latin typeface="Arial Black"/>
                <a:cs typeface="Arial Black"/>
              </a:rPr>
              <a:t>, se </a:t>
            </a:r>
            <a:r>
              <a:rPr lang="en-US" sz="2353" dirty="0" err="1" smtClean="0">
                <a:latin typeface="Arial Black"/>
                <a:cs typeface="Arial Black"/>
              </a:rPr>
              <a:t>rendre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furieux</a:t>
            </a:r>
            <a:r>
              <a:rPr lang="en-US" sz="2353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se 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fâcher</a:t>
            </a:r>
            <a:r>
              <a:rPr lang="en-US" sz="2353" dirty="0" smtClean="0">
                <a:latin typeface="Arial Black"/>
                <a:cs typeface="Arial Black"/>
              </a:rPr>
              <a:t>		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Synonyme</a:t>
            </a:r>
            <a:r>
              <a:rPr lang="en-US" sz="2353" dirty="0" smtClean="0">
                <a:latin typeface="Arial Black"/>
                <a:cs typeface="Arial Black"/>
              </a:rPr>
              <a:t> de ‘</a:t>
            </a:r>
            <a:r>
              <a:rPr lang="en-US" sz="2353" dirty="0" err="1" smtClean="0">
                <a:latin typeface="Arial Black"/>
                <a:cs typeface="Arial Black"/>
              </a:rPr>
              <a:t>s’aider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mutuellement</a:t>
            </a:r>
            <a:r>
              <a:rPr lang="en-US" sz="2353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s’entraider</a:t>
            </a:r>
            <a:endParaRPr lang="en-US" sz="2353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Synonyme</a:t>
            </a:r>
            <a:r>
              <a:rPr lang="en-US" sz="2353" dirty="0" smtClean="0">
                <a:latin typeface="Arial Black"/>
                <a:cs typeface="Arial Black"/>
              </a:rPr>
              <a:t> de ‘</a:t>
            </a:r>
            <a:r>
              <a:rPr lang="en-US" sz="2353" dirty="0" err="1" smtClean="0">
                <a:latin typeface="Arial Black"/>
                <a:cs typeface="Arial Black"/>
              </a:rPr>
              <a:t>n</a:t>
            </a:r>
            <a:r>
              <a:rPr lang="en-US" sz="2353" dirty="0" err="1" smtClean="0">
                <a:latin typeface="Arial Black"/>
                <a:cs typeface="Arial Black"/>
              </a:rPr>
              <a:t>égliger</a:t>
            </a:r>
            <a:r>
              <a:rPr lang="en-US" sz="2353" dirty="0" smtClean="0">
                <a:latin typeface="Arial Black"/>
                <a:cs typeface="Arial Black"/>
              </a:rPr>
              <a:t>, ne pas </a:t>
            </a:r>
            <a:r>
              <a:rPr lang="en-US" sz="2353" dirty="0" err="1" smtClean="0">
                <a:latin typeface="Arial Black"/>
                <a:cs typeface="Arial Black"/>
              </a:rPr>
              <a:t>connaître</a:t>
            </a:r>
            <a:r>
              <a:rPr lang="en-US" sz="2353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ignorer	</a:t>
            </a:r>
            <a:endParaRPr lang="en-US" sz="2353" dirty="0" smtClean="0">
              <a:solidFill>
                <a:srgbClr val="0000FF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Adjectif</a:t>
            </a:r>
            <a:r>
              <a:rPr lang="en-US" sz="2353" dirty="0" smtClean="0">
                <a:latin typeface="Arial Black"/>
                <a:cs typeface="Arial Black"/>
              </a:rPr>
              <a:t> qui </a:t>
            </a:r>
            <a:r>
              <a:rPr lang="en-US" sz="2353" dirty="0" err="1" smtClean="0">
                <a:latin typeface="Arial Black"/>
                <a:cs typeface="Arial Black"/>
              </a:rPr>
              <a:t>signifie</a:t>
            </a:r>
            <a:r>
              <a:rPr lang="en-US" sz="2353" dirty="0" smtClean="0">
                <a:latin typeface="Arial Black"/>
                <a:cs typeface="Arial Black"/>
              </a:rPr>
              <a:t> ‘sans </a:t>
            </a:r>
            <a:r>
              <a:rPr lang="en-US" sz="2353" dirty="0" err="1" smtClean="0">
                <a:latin typeface="Arial Black"/>
                <a:cs typeface="Arial Black"/>
              </a:rPr>
              <a:t>discr</a:t>
            </a:r>
            <a:r>
              <a:rPr lang="en-US" sz="2353" dirty="0" err="1" smtClean="0">
                <a:latin typeface="Arial Black"/>
                <a:cs typeface="Arial Black"/>
              </a:rPr>
              <a:t>étion</a:t>
            </a:r>
            <a:r>
              <a:rPr lang="en-US" sz="2353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indiscret/indiscrète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	</a:t>
            </a:r>
            <a:r>
              <a:rPr lang="en-US" sz="2353" dirty="0" smtClean="0">
                <a:latin typeface="Arial Black"/>
                <a:cs typeface="Arial Black"/>
              </a:rPr>
              <a:t>	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Adjectif</a:t>
            </a:r>
            <a:r>
              <a:rPr lang="en-US" sz="2353" dirty="0" smtClean="0">
                <a:latin typeface="Arial Black"/>
                <a:cs typeface="Arial Black"/>
              </a:rPr>
              <a:t> qui </a:t>
            </a:r>
            <a:r>
              <a:rPr lang="en-US" sz="2353" dirty="0" err="1" smtClean="0">
                <a:latin typeface="Arial Black"/>
                <a:cs typeface="Arial Black"/>
              </a:rPr>
              <a:t>signifie</a:t>
            </a:r>
            <a:r>
              <a:rPr lang="en-US" sz="2353" dirty="0" smtClean="0">
                <a:latin typeface="Arial Black"/>
                <a:cs typeface="Arial Black"/>
              </a:rPr>
              <a:t> ‘les relations entre les </a:t>
            </a:r>
            <a:r>
              <a:rPr lang="en-US" sz="2353" dirty="0" err="1" smtClean="0">
                <a:latin typeface="Arial Black"/>
                <a:cs typeface="Arial Black"/>
              </a:rPr>
              <a:t>g</a:t>
            </a:r>
            <a:r>
              <a:rPr lang="en-US" sz="2353" dirty="0" err="1" smtClean="0">
                <a:latin typeface="Arial Black"/>
                <a:cs typeface="Arial Black"/>
              </a:rPr>
              <a:t>énérations</a:t>
            </a:r>
            <a:r>
              <a:rPr lang="en-US" sz="2353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intergénérationnel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/le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686800" cy="658336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Synonyme</a:t>
            </a:r>
            <a:r>
              <a:rPr lang="en-US" sz="2353" dirty="0" smtClean="0">
                <a:latin typeface="Arial Black"/>
                <a:cs typeface="Arial Black"/>
              </a:rPr>
              <a:t> de ‘aider’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= 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rendre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 des services</a:t>
            </a:r>
            <a:r>
              <a:rPr lang="en-US" sz="2353" dirty="0" smtClean="0">
                <a:latin typeface="Arial Black"/>
                <a:cs typeface="Arial Black"/>
              </a:rPr>
              <a:t>	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Synonyme</a:t>
            </a:r>
            <a:r>
              <a:rPr lang="en-US" sz="2353" dirty="0" smtClean="0">
                <a:latin typeface="Arial Black"/>
                <a:cs typeface="Arial Black"/>
              </a:rPr>
              <a:t> de ‘aider’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donner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 un coup de main	</a:t>
            </a:r>
            <a:endParaRPr lang="en-US" sz="2353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Adjectif</a:t>
            </a:r>
            <a:r>
              <a:rPr lang="en-US" sz="2353" dirty="0" smtClean="0">
                <a:latin typeface="Arial Black"/>
                <a:cs typeface="Arial Black"/>
              </a:rPr>
              <a:t> pour </a:t>
            </a:r>
            <a:r>
              <a:rPr lang="en-US" sz="2353" dirty="0" err="1" smtClean="0">
                <a:latin typeface="Arial Black"/>
                <a:cs typeface="Arial Black"/>
              </a:rPr>
              <a:t>qqn</a:t>
            </a:r>
            <a:r>
              <a:rPr lang="en-US" sz="2353" dirty="0" smtClean="0">
                <a:latin typeface="Arial Black"/>
                <a:cs typeface="Arial Black"/>
              </a:rPr>
              <a:t> qui </a:t>
            </a:r>
            <a:r>
              <a:rPr lang="en-US" sz="2353" dirty="0" err="1" smtClean="0">
                <a:latin typeface="Arial Black"/>
                <a:cs typeface="Arial Black"/>
              </a:rPr>
              <a:t>n’a</a:t>
            </a:r>
            <a:r>
              <a:rPr lang="en-US" sz="2353" dirty="0" smtClean="0">
                <a:latin typeface="Arial Black"/>
                <a:cs typeface="Arial Black"/>
              </a:rPr>
              <a:t> pas de </a:t>
            </a:r>
            <a:r>
              <a:rPr lang="en-US" sz="2353" dirty="0" err="1" smtClean="0">
                <a:latin typeface="Arial Black"/>
                <a:cs typeface="Arial Black"/>
              </a:rPr>
              <a:t>confiance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méfiant(e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)	</a:t>
            </a:r>
            <a:endParaRPr lang="en-US" sz="2353" dirty="0" smtClean="0">
              <a:solidFill>
                <a:srgbClr val="0000FF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Expression qui </a:t>
            </a:r>
            <a:r>
              <a:rPr lang="en-US" sz="2353" dirty="0" err="1" smtClean="0">
                <a:latin typeface="Arial Black"/>
                <a:cs typeface="Arial Black"/>
              </a:rPr>
              <a:t>signifie</a:t>
            </a:r>
            <a:r>
              <a:rPr lang="en-US" sz="2353" dirty="0" smtClean="0">
                <a:latin typeface="Arial Black"/>
                <a:cs typeface="Arial Black"/>
              </a:rPr>
              <a:t> ‘ne </a:t>
            </a:r>
            <a:r>
              <a:rPr lang="en-US" sz="2353" dirty="0" err="1" smtClean="0">
                <a:latin typeface="Arial Black"/>
                <a:cs typeface="Arial Black"/>
              </a:rPr>
              <a:t>rien</a:t>
            </a:r>
            <a:r>
              <a:rPr lang="en-US" sz="2353" dirty="0" smtClean="0">
                <a:latin typeface="Arial Black"/>
                <a:cs typeface="Arial Black"/>
              </a:rPr>
              <a:t> entendre du tout’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être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sourd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comme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 un pot </a:t>
            </a:r>
            <a:r>
              <a:rPr lang="en-US" sz="2353" dirty="0" smtClean="0">
                <a:latin typeface="Arial Black"/>
                <a:cs typeface="Arial Black"/>
              </a:rPr>
              <a:t>		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Synonyme</a:t>
            </a:r>
            <a:r>
              <a:rPr lang="en-US" sz="2353" dirty="0" smtClean="0">
                <a:latin typeface="Arial Black"/>
                <a:cs typeface="Arial Black"/>
              </a:rPr>
              <a:t> de ‘</a:t>
            </a:r>
            <a:r>
              <a:rPr lang="en-US" sz="2353" dirty="0" err="1" smtClean="0">
                <a:latin typeface="Arial Black"/>
                <a:cs typeface="Arial Black"/>
              </a:rPr>
              <a:t>égoïste</a:t>
            </a:r>
            <a:r>
              <a:rPr lang="en-US" sz="2353" dirty="0" smtClean="0">
                <a:latin typeface="Arial Black"/>
                <a:cs typeface="Arial Black"/>
              </a:rPr>
              <a:t>, sans </a:t>
            </a:r>
            <a:r>
              <a:rPr lang="en-US" sz="2353" dirty="0" err="1" smtClean="0">
                <a:latin typeface="Arial Black"/>
                <a:cs typeface="Arial Black"/>
              </a:rPr>
              <a:t>égard</a:t>
            </a:r>
            <a:r>
              <a:rPr lang="en-US" sz="2353" dirty="0" smtClean="0">
                <a:latin typeface="Arial Black"/>
                <a:cs typeface="Arial Black"/>
              </a:rPr>
              <a:t> aux </a:t>
            </a:r>
            <a:r>
              <a:rPr lang="en-US" sz="2353" dirty="0" err="1" smtClean="0">
                <a:latin typeface="Arial Black"/>
                <a:cs typeface="Arial Black"/>
              </a:rPr>
              <a:t>autres</a:t>
            </a:r>
            <a:r>
              <a:rPr lang="en-US" sz="2353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sans-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gêne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sz="2353" dirty="0" smtClean="0">
                <a:latin typeface="Arial Black"/>
                <a:cs typeface="Arial Black"/>
              </a:rPr>
              <a:t>	  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Le </a:t>
            </a:r>
            <a:r>
              <a:rPr lang="en-US" sz="2353" dirty="0" err="1" smtClean="0">
                <a:latin typeface="Arial Black"/>
                <a:cs typeface="Arial Black"/>
              </a:rPr>
              <a:t>quartier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o</a:t>
            </a:r>
            <a:r>
              <a:rPr lang="en-US" sz="2353" dirty="0" err="1" smtClean="0">
                <a:latin typeface="Arial Black"/>
                <a:cs typeface="Arial Black"/>
              </a:rPr>
              <a:t>ù</a:t>
            </a:r>
            <a:r>
              <a:rPr lang="en-US" sz="2353" dirty="0" smtClean="0">
                <a:latin typeface="Arial Black"/>
                <a:cs typeface="Arial Black"/>
              </a:rPr>
              <a:t> on </a:t>
            </a:r>
            <a:r>
              <a:rPr lang="en-US" sz="2353" dirty="0" err="1" smtClean="0">
                <a:latin typeface="Arial Black"/>
                <a:cs typeface="Arial Black"/>
              </a:rPr>
              <a:t>habite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le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voisinage</a:t>
            </a:r>
            <a:endParaRPr lang="en-US" sz="2353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Mot </a:t>
            </a:r>
            <a:r>
              <a:rPr lang="en-US" sz="2353" dirty="0" err="1" smtClean="0">
                <a:latin typeface="Arial Black"/>
                <a:cs typeface="Arial Black"/>
              </a:rPr>
              <a:t>argotique</a:t>
            </a:r>
            <a:r>
              <a:rPr lang="en-US" sz="2353" dirty="0" smtClean="0">
                <a:latin typeface="Arial Black"/>
                <a:cs typeface="Arial Black"/>
              </a:rPr>
              <a:t> pour un/</a:t>
            </a:r>
            <a:r>
              <a:rPr lang="en-US" sz="2353" dirty="0" err="1" smtClean="0">
                <a:latin typeface="Arial Black"/>
                <a:cs typeface="Arial Black"/>
              </a:rPr>
              <a:t>e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ami/e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un/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e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pote</a:t>
            </a:r>
            <a:r>
              <a:rPr lang="en-US" sz="2353" dirty="0" smtClean="0">
                <a:latin typeface="Arial Black"/>
                <a:cs typeface="Arial Black"/>
              </a:rPr>
              <a:t>			  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Un </a:t>
            </a:r>
            <a:r>
              <a:rPr lang="en-US" sz="2353" dirty="0" err="1" smtClean="0">
                <a:latin typeface="Arial Black"/>
                <a:cs typeface="Arial Black"/>
              </a:rPr>
              <a:t>attachement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un lien	</a:t>
            </a:r>
            <a:r>
              <a:rPr lang="en-US" sz="2353" dirty="0" smtClean="0">
                <a:latin typeface="Arial Black"/>
                <a:cs typeface="Arial Black"/>
              </a:rPr>
              <a:t>		 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Fabriquer</a:t>
            </a:r>
            <a:r>
              <a:rPr lang="en-US" sz="2353" dirty="0" smtClean="0">
                <a:latin typeface="Arial Black"/>
                <a:cs typeface="Arial Black"/>
              </a:rPr>
              <a:t> par </a:t>
            </a:r>
            <a:r>
              <a:rPr lang="en-US" sz="2353" dirty="0" err="1" smtClean="0">
                <a:latin typeface="Arial Black"/>
                <a:cs typeface="Arial Black"/>
              </a:rPr>
              <a:t>tissage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0000FF"/>
                </a:solidFill>
                <a:latin typeface="Arial Black"/>
                <a:cs typeface="Arial Black"/>
              </a:rPr>
              <a:t>tisser</a:t>
            </a:r>
            <a:r>
              <a:rPr lang="en-US" sz="2353" dirty="0" smtClean="0">
                <a:solidFill>
                  <a:srgbClr val="0000FF"/>
                </a:solidFill>
                <a:latin typeface="Arial Black"/>
                <a:cs typeface="Arial Black"/>
              </a:rPr>
              <a:t> 	</a:t>
            </a:r>
            <a:r>
              <a:rPr lang="en-US" sz="2353" dirty="0" smtClean="0">
                <a:latin typeface="Arial Black"/>
                <a:cs typeface="Arial Black"/>
              </a:rPr>
              <a:t>			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err="1" smtClean="0">
                <a:latin typeface="Arial Black"/>
                <a:cs typeface="Arial Black"/>
              </a:rPr>
              <a:t>Attacher</a:t>
            </a:r>
            <a:r>
              <a:rPr lang="en-US" sz="2353" dirty="0" smtClean="0">
                <a:latin typeface="Arial Black"/>
                <a:cs typeface="Arial Black"/>
              </a:rPr>
              <a:t> les </a:t>
            </a:r>
            <a:r>
              <a:rPr lang="en-US" sz="2353" dirty="0" err="1" smtClean="0">
                <a:latin typeface="Arial Black"/>
                <a:cs typeface="Arial Black"/>
              </a:rPr>
              <a:t>deux</a:t>
            </a:r>
            <a:r>
              <a:rPr lang="en-US" sz="2353" dirty="0" smtClean="0">
                <a:latin typeface="Arial Black"/>
                <a:cs typeface="Arial Black"/>
              </a:rPr>
              <a:t> bouts </a:t>
            </a:r>
            <a:r>
              <a:rPr lang="en-US" sz="2353" dirty="0" err="1" smtClean="0">
                <a:latin typeface="Arial Black"/>
                <a:cs typeface="Arial Black"/>
              </a:rPr>
              <a:t>d’une</a:t>
            </a:r>
            <a:r>
              <a:rPr lang="en-US" sz="2353" dirty="0" smtClean="0">
                <a:latin typeface="Arial Black"/>
                <a:cs typeface="Arial Black"/>
              </a:rPr>
              <a:t> </a:t>
            </a:r>
            <a:r>
              <a:rPr lang="en-US" sz="2353" dirty="0" err="1" smtClean="0">
                <a:latin typeface="Arial Black"/>
                <a:cs typeface="Arial Black"/>
              </a:rPr>
              <a:t>corde</a:t>
            </a:r>
            <a:endParaRPr lang="en-US" sz="2353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353" dirty="0" smtClean="0">
                <a:latin typeface="Arial Black"/>
                <a:cs typeface="Arial Black"/>
              </a:rPr>
              <a:t>			</a:t>
            </a:r>
            <a:r>
              <a:rPr lang="en-US" sz="2353" dirty="0" smtClean="0">
                <a:latin typeface="Arial Black"/>
                <a:cs typeface="Arial Black"/>
              </a:rPr>
              <a:t>= </a:t>
            </a:r>
            <a:r>
              <a:rPr lang="en-US" sz="2353" dirty="0" err="1" smtClean="0">
                <a:solidFill>
                  <a:srgbClr val="FF0000"/>
                </a:solidFill>
                <a:latin typeface="Arial Black"/>
                <a:cs typeface="Arial Black"/>
              </a:rPr>
              <a:t>nouer</a:t>
            </a:r>
            <a:r>
              <a:rPr lang="en-US" sz="2353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endParaRPr lang="en-US" sz="2353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686800" cy="658336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personne</a:t>
            </a:r>
            <a:r>
              <a:rPr lang="en-US" dirty="0" smtClean="0">
                <a:latin typeface="Arial Black"/>
                <a:cs typeface="Arial Black"/>
              </a:rPr>
              <a:t> qui se plaint </a:t>
            </a:r>
            <a:r>
              <a:rPr lang="en-US" dirty="0" err="1" smtClean="0">
                <a:latin typeface="Arial Black"/>
                <a:cs typeface="Arial Black"/>
              </a:rPr>
              <a:t>toujours</a:t>
            </a:r>
            <a:r>
              <a:rPr lang="en-US" dirty="0" smtClean="0">
                <a:latin typeface="Arial Black"/>
                <a:cs typeface="Arial Black"/>
              </a:rPr>
              <a:t> de tout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râleur/râleuse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		</a:t>
            </a:r>
            <a:endParaRPr lang="en-US" dirty="0" smtClean="0">
              <a:solidFill>
                <a:srgbClr val="0000FF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Une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personne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parle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trop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bavard(e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)</a:t>
            </a:r>
            <a:r>
              <a:rPr lang="en-US" dirty="0" smtClean="0">
                <a:latin typeface="Arial Black"/>
                <a:cs typeface="Arial Black"/>
              </a:rPr>
              <a:t>			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Diriger</a:t>
            </a:r>
            <a:r>
              <a:rPr lang="en-US" dirty="0" smtClean="0">
                <a:latin typeface="Arial Black"/>
                <a:cs typeface="Arial Black"/>
              </a:rPr>
              <a:t> un objet </a:t>
            </a:r>
            <a:r>
              <a:rPr lang="en-US" dirty="0" err="1" smtClean="0">
                <a:latin typeface="Arial Black"/>
                <a:cs typeface="Arial Black"/>
              </a:rPr>
              <a:t>vers</a:t>
            </a:r>
            <a:r>
              <a:rPr lang="en-US" dirty="0" smtClean="0">
                <a:latin typeface="Arial Black"/>
                <a:cs typeface="Arial Black"/>
              </a:rPr>
              <a:t> le but/la </a:t>
            </a:r>
            <a:r>
              <a:rPr lang="en-US" dirty="0" err="1" smtClean="0">
                <a:latin typeface="Arial Black"/>
                <a:cs typeface="Arial Black"/>
              </a:rPr>
              <a:t>cible</a:t>
            </a:r>
            <a:r>
              <a:rPr lang="en-US" dirty="0" smtClean="0">
                <a:latin typeface="Arial Black"/>
                <a:cs typeface="Arial Black"/>
              </a:rPr>
              <a:t>, </a:t>
            </a:r>
            <a:r>
              <a:rPr lang="en-US" dirty="0" err="1" smtClean="0">
                <a:latin typeface="Arial Black"/>
                <a:cs typeface="Arial Black"/>
              </a:rPr>
              <a:t>cibler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viser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	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Transpirer</a:t>
            </a:r>
            <a:r>
              <a:rPr lang="en-US" dirty="0" smtClean="0">
                <a:latin typeface="Arial Black"/>
                <a:cs typeface="Arial Black"/>
              </a:rPr>
              <a:t> beaucoup, </a:t>
            </a:r>
            <a:r>
              <a:rPr lang="en-US" dirty="0" err="1" smtClean="0">
                <a:latin typeface="Arial Black"/>
                <a:cs typeface="Arial Black"/>
              </a:rPr>
              <a:t>suinter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suer</a:t>
            </a:r>
            <a:endParaRPr lang="en-US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orgueil</a:t>
            </a:r>
            <a:r>
              <a:rPr lang="en-US" dirty="0" smtClean="0">
                <a:latin typeface="Arial Black"/>
                <a:cs typeface="Arial Black"/>
              </a:rPr>
              <a:t>, amour-propre, </a:t>
            </a:r>
            <a:r>
              <a:rPr lang="en-US" dirty="0" err="1" smtClean="0">
                <a:latin typeface="Arial Black"/>
                <a:cs typeface="Arial Black"/>
              </a:rPr>
              <a:t>confiance</a:t>
            </a:r>
            <a:r>
              <a:rPr lang="en-US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fierté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        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Adjectif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signifie</a:t>
            </a:r>
            <a:r>
              <a:rPr lang="en-US" dirty="0" smtClean="0">
                <a:latin typeface="Arial Black"/>
                <a:cs typeface="Arial Black"/>
              </a:rPr>
              <a:t> ‘riche’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aisé(e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)	</a:t>
            </a:r>
            <a:r>
              <a:rPr lang="en-US" dirty="0" smtClean="0">
                <a:latin typeface="Arial Black"/>
                <a:cs typeface="Arial Black"/>
              </a:rPr>
              <a:t>	  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Adjectif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argotique</a:t>
            </a:r>
            <a:r>
              <a:rPr lang="en-US" dirty="0" smtClean="0">
                <a:latin typeface="Arial Black"/>
                <a:cs typeface="Arial Black"/>
              </a:rPr>
              <a:t> qui </a:t>
            </a:r>
            <a:r>
              <a:rPr lang="en-US" dirty="0" err="1" smtClean="0">
                <a:latin typeface="Arial Black"/>
                <a:cs typeface="Arial Black"/>
              </a:rPr>
              <a:t>signifie</a:t>
            </a:r>
            <a:r>
              <a:rPr lang="en-US" dirty="0" smtClean="0">
                <a:latin typeface="Arial Black"/>
                <a:cs typeface="Arial Black"/>
              </a:rPr>
              <a:t> ‘riche’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huppé(e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)	</a:t>
            </a:r>
            <a:endParaRPr lang="en-US" dirty="0" smtClean="0">
              <a:solidFill>
                <a:srgbClr val="0000FF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err="1" smtClean="0">
                <a:latin typeface="Arial Black"/>
                <a:cs typeface="Arial Black"/>
              </a:rPr>
              <a:t>Synonyme</a:t>
            </a:r>
            <a:r>
              <a:rPr lang="en-US" dirty="0" smtClean="0">
                <a:latin typeface="Arial Black"/>
                <a:cs typeface="Arial Black"/>
              </a:rPr>
              <a:t> de ‘</a:t>
            </a:r>
            <a:r>
              <a:rPr lang="en-US" dirty="0" err="1" smtClean="0">
                <a:latin typeface="Arial Black"/>
                <a:cs typeface="Arial Black"/>
              </a:rPr>
              <a:t>moi-m</a:t>
            </a:r>
            <a:r>
              <a:rPr lang="en-US" dirty="0" err="1" smtClean="0">
                <a:latin typeface="Arial Black"/>
                <a:cs typeface="Arial Black"/>
              </a:rPr>
              <a:t>ê</a:t>
            </a:r>
            <a:r>
              <a:rPr lang="en-US" dirty="0" err="1" smtClean="0">
                <a:latin typeface="Arial Black"/>
                <a:cs typeface="Arial Black"/>
              </a:rPr>
              <a:t>me</a:t>
            </a:r>
            <a:r>
              <a:rPr lang="en-US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de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mon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propre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 chef</a:t>
            </a:r>
            <a:endParaRPr lang="en-US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Expression qui </a:t>
            </a:r>
            <a:r>
              <a:rPr lang="en-US" dirty="0" err="1" smtClean="0">
                <a:latin typeface="Arial Black"/>
                <a:cs typeface="Arial Black"/>
              </a:rPr>
              <a:t>signifie</a:t>
            </a:r>
            <a:r>
              <a:rPr lang="en-US" dirty="0" smtClean="0">
                <a:latin typeface="Arial Black"/>
                <a:cs typeface="Arial Black"/>
              </a:rPr>
              <a:t> ‘</a:t>
            </a:r>
            <a:r>
              <a:rPr lang="en-US" dirty="0" err="1" smtClean="0">
                <a:latin typeface="Arial Black"/>
                <a:cs typeface="Arial Black"/>
              </a:rPr>
              <a:t>si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c’est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vraiment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n</a:t>
            </a:r>
            <a:r>
              <a:rPr lang="en-US" dirty="0" err="1" smtClean="0">
                <a:latin typeface="Arial Black"/>
                <a:cs typeface="Arial Black"/>
              </a:rPr>
              <a:t>écessaire</a:t>
            </a:r>
            <a:r>
              <a:rPr lang="en-US" dirty="0" smtClean="0">
                <a:latin typeface="Arial Black"/>
                <a:cs typeface="Arial Black"/>
              </a:rPr>
              <a:t>’</a:t>
            </a: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dans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le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cas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échéant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	</a:t>
            </a:r>
            <a:r>
              <a:rPr lang="en-US" dirty="0" smtClean="0">
                <a:latin typeface="Arial Black"/>
                <a:cs typeface="Arial Black"/>
              </a:rPr>
              <a:t>				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Un </a:t>
            </a:r>
            <a:r>
              <a:rPr lang="en-US" dirty="0" err="1" smtClean="0">
                <a:latin typeface="Arial Black"/>
                <a:cs typeface="Arial Black"/>
              </a:rPr>
              <a:t>chemin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à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suivre</a:t>
            </a:r>
            <a:r>
              <a:rPr lang="en-US" dirty="0" smtClean="0">
                <a:latin typeface="Arial Black"/>
                <a:cs typeface="Arial Black"/>
              </a:rPr>
              <a:t> par </a:t>
            </a:r>
            <a:r>
              <a:rPr lang="en-US" dirty="0" err="1" smtClean="0">
                <a:latin typeface="Arial Black"/>
                <a:cs typeface="Arial Black"/>
              </a:rPr>
              <a:t>étapes</a:t>
            </a:r>
            <a:endParaRPr lang="en-US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dirty="0" smtClean="0">
                <a:latin typeface="Arial Black"/>
                <a:cs typeface="Arial Black"/>
              </a:rPr>
              <a:t>			</a:t>
            </a:r>
            <a:r>
              <a:rPr lang="en-US" dirty="0" smtClean="0">
                <a:latin typeface="Arial Black"/>
                <a:cs typeface="Arial Black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filière</a:t>
            </a:r>
            <a:r>
              <a:rPr lang="en-US" dirty="0" smtClean="0">
                <a:latin typeface="Arial Black"/>
                <a:cs typeface="Arial Black"/>
              </a:rPr>
              <a:t>	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853</Words>
  <Application>Microsoft Macintosh PowerPoint</Application>
  <PresentationFormat>On-screen Show (4:3)</PresentationFormat>
  <Paragraphs>106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Les Définitions La Famille et  la Communauté Les Rapports Sociaux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Définitions La Famille et  la Communauté Les Rapports Sociaux</dc:title>
  <dc:creator>Office 2004 Test Drive User</dc:creator>
  <cp:lastModifiedBy>Office 2004 Test Drive User</cp:lastModifiedBy>
  <cp:revision>2</cp:revision>
  <dcterms:created xsi:type="dcterms:W3CDTF">2016-07-22T11:44:00Z</dcterms:created>
  <dcterms:modified xsi:type="dcterms:W3CDTF">2016-07-22T12:22:03Z</dcterms:modified>
</cp:coreProperties>
</file>