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5E00-1641-0849-8D0D-71041086760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4322E-AE61-D444-9200-993969939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pn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3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1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.jpeg"/><Relationship Id="rId10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4.jpeg"/><Relationship Id="rId4" Type="http://schemas.openxmlformats.org/officeDocument/2006/relationships/image" Target="../media/image28.jpeg"/><Relationship Id="rId5" Type="http://schemas.openxmlformats.org/officeDocument/2006/relationships/image" Target="../media/image6.png"/><Relationship Id="rId6" Type="http://schemas.openxmlformats.org/officeDocument/2006/relationships/image" Target="../media/image29.jpeg"/><Relationship Id="rId7" Type="http://schemas.openxmlformats.org/officeDocument/2006/relationships/image" Target="../media/image5.pn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jpeg"/><Relationship Id="rId12" Type="http://schemas.openxmlformats.org/officeDocument/2006/relationships/image" Target="../media/image7.jpeg"/><Relationship Id="rId13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8.pn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image" Target="../media/image14.jpeg"/><Relationship Id="rId13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13.jpeg"/><Relationship Id="rId9" Type="http://schemas.openxmlformats.org/officeDocument/2006/relationships/image" Target="../media/image15.jpeg"/><Relationship Id="rId10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gif"/><Relationship Id="rId12" Type="http://schemas.openxmlformats.org/officeDocument/2006/relationships/image" Target="../media/image70.jpe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16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pn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La Vie </a:t>
            </a:r>
            <a:r>
              <a:rPr lang="en-US" b="1" dirty="0" err="1" smtClean="0">
                <a:solidFill>
                  <a:srgbClr val="0000FF"/>
                </a:solidFill>
                <a:latin typeface="Arial Black"/>
                <a:cs typeface="Arial Black"/>
              </a:rPr>
              <a:t>Contemporaine</a:t>
            </a:r>
            <a:r>
              <a:rPr lang="en-US" b="1" dirty="0" smtClean="0">
                <a:latin typeface="Arial Black"/>
                <a:cs typeface="Arial Black"/>
              </a:rPr>
              <a:t/>
            </a:r>
            <a:br>
              <a:rPr lang="en-US" b="1" dirty="0" smtClean="0">
                <a:latin typeface="Arial Black"/>
                <a:cs typeface="Arial Black"/>
              </a:rPr>
            </a:b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Les Rites de Passage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552823"/>
          </a:xfrm>
        </p:spPr>
        <p:txBody>
          <a:bodyPr/>
          <a:lstStyle/>
          <a:p>
            <a:r>
              <a:rPr lang="en-US" sz="2400" b="1" dirty="0" smtClean="0"/>
              <a:t>Fr4 – </a:t>
            </a:r>
            <a:r>
              <a:rPr lang="en-US" sz="2400" b="1" dirty="0" err="1" smtClean="0"/>
              <a:t>T’es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branché</a:t>
            </a:r>
            <a:r>
              <a:rPr lang="en-US" sz="2400" b="1" dirty="0" smtClean="0"/>
              <a:t>? 4 </a:t>
            </a:r>
            <a:r>
              <a:rPr lang="en-US" sz="2400" b="1" dirty="0" err="1" smtClean="0"/>
              <a:t>Unité</a:t>
            </a:r>
            <a:r>
              <a:rPr lang="en-US" sz="2400" b="1" dirty="0" smtClean="0"/>
              <a:t> 2A p.207 &amp; 208</a:t>
            </a:r>
          </a:p>
          <a:p>
            <a:endParaRPr lang="en-US" dirty="0"/>
          </a:p>
        </p:txBody>
      </p:sp>
      <p:pic>
        <p:nvPicPr>
          <p:cNvPr id="4" name="Picture 3" descr="baptism-1024x6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9" y="4153273"/>
            <a:ext cx="1802637" cy="1202384"/>
          </a:xfrm>
          <a:prstGeom prst="rect">
            <a:avLst/>
          </a:prstGeom>
        </p:spPr>
      </p:pic>
      <p:pic>
        <p:nvPicPr>
          <p:cNvPr id="5" name="Picture 4" descr="graduation-ceremony-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9" y="82505"/>
            <a:ext cx="2665053" cy="2047920"/>
          </a:xfrm>
          <a:prstGeom prst="rect">
            <a:avLst/>
          </a:prstGeom>
        </p:spPr>
      </p:pic>
      <p:pic>
        <p:nvPicPr>
          <p:cNvPr id="6" name="Picture 5" descr="black-women-church-ha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068" y="5538692"/>
            <a:ext cx="1731875" cy="1202384"/>
          </a:xfrm>
          <a:prstGeom prst="rect">
            <a:avLst/>
          </a:prstGeom>
        </p:spPr>
      </p:pic>
      <p:pic>
        <p:nvPicPr>
          <p:cNvPr id="7" name="Picture 6" descr="priest-giving-communion-to-a-young-gir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068" y="4144073"/>
            <a:ext cx="1802637" cy="1229298"/>
          </a:xfrm>
          <a:prstGeom prst="rect">
            <a:avLst/>
          </a:prstGeom>
        </p:spPr>
      </p:pic>
      <p:pic>
        <p:nvPicPr>
          <p:cNvPr id="8" name="Picture 7" descr="Screen-shot-2013-09-19-at-2.55.52-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543" y="4153273"/>
            <a:ext cx="1878688" cy="1220098"/>
          </a:xfrm>
          <a:prstGeom prst="rect">
            <a:avLst/>
          </a:prstGeom>
        </p:spPr>
      </p:pic>
      <p:pic>
        <p:nvPicPr>
          <p:cNvPr id="9" name="Picture 8" descr="do-not-confor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0543" y="5538692"/>
            <a:ext cx="1878688" cy="1202384"/>
          </a:xfrm>
          <a:prstGeom prst="rect">
            <a:avLst/>
          </a:prstGeom>
        </p:spPr>
      </p:pic>
      <p:pic>
        <p:nvPicPr>
          <p:cNvPr id="10" name="Picture 9" descr="life-stag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49" y="5520979"/>
            <a:ext cx="1745108" cy="1220097"/>
          </a:xfrm>
          <a:prstGeom prst="rect">
            <a:avLst/>
          </a:prstGeom>
        </p:spPr>
      </p:pic>
      <p:pic>
        <p:nvPicPr>
          <p:cNvPr id="11" name="Picture 10" descr="read-the-essay-that-helped-start-the-gay-marriage-movement-in-americ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6943" y="82505"/>
            <a:ext cx="2735627" cy="2047920"/>
          </a:xfrm>
          <a:prstGeom prst="rect">
            <a:avLst/>
          </a:prstGeom>
        </p:spPr>
      </p:pic>
      <p:pic>
        <p:nvPicPr>
          <p:cNvPr id="12" name="Picture 11" descr="US_President_Barack_Obama_taking_his_Oath_of_Office_-_2009Jan2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9231" y="82505"/>
            <a:ext cx="3031880" cy="2047920"/>
          </a:xfrm>
          <a:prstGeom prst="rect">
            <a:avLst/>
          </a:prstGeom>
        </p:spPr>
      </p:pic>
      <p:pic>
        <p:nvPicPr>
          <p:cNvPr id="13" name="Picture 12" descr="Trash_Religion_b-on-w_no-sit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355909"/>
            <a:ext cx="1140695" cy="1425869"/>
          </a:xfrm>
          <a:prstGeom prst="rect">
            <a:avLst/>
          </a:prstGeom>
        </p:spPr>
      </p:pic>
      <p:pic>
        <p:nvPicPr>
          <p:cNvPr id="14" name="Picture 13" descr="NRR-YA-sq-140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78710" y="2901729"/>
            <a:ext cx="1158980" cy="1158980"/>
          </a:xfrm>
          <a:prstGeom prst="rect">
            <a:avLst/>
          </a:prstGeom>
        </p:spPr>
      </p:pic>
      <p:pic>
        <p:nvPicPr>
          <p:cNvPr id="15" name="Picture 14" descr="074364fb8e208c3940c7abcd8d91d55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9734" y="4144073"/>
            <a:ext cx="1995061" cy="1211584"/>
          </a:xfrm>
          <a:prstGeom prst="rect">
            <a:avLst/>
          </a:prstGeom>
        </p:spPr>
      </p:pic>
      <p:pic>
        <p:nvPicPr>
          <p:cNvPr id="16" name="Picture 15" descr="5726438-Intense_face_painting_-_Hamer_initiation_ceremony_-_Turmi-_Omo_Valley-_Ethiopia-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3840" y="2215367"/>
            <a:ext cx="1033850" cy="686362"/>
          </a:xfrm>
          <a:prstGeom prst="rect">
            <a:avLst/>
          </a:prstGeom>
        </p:spPr>
      </p:pic>
      <p:pic>
        <p:nvPicPr>
          <p:cNvPr id="17" name="Picture 16" descr="funeral.jpe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9275" y="5520979"/>
            <a:ext cx="1975520" cy="1220097"/>
          </a:xfrm>
          <a:prstGeom prst="rect">
            <a:avLst/>
          </a:prstGeom>
        </p:spPr>
      </p:pic>
      <p:pic>
        <p:nvPicPr>
          <p:cNvPr id="18" name="Picture 17" descr="PoiSangLongBest3shaved2A-225x300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8395" y="4144073"/>
            <a:ext cx="885605" cy="1180807"/>
          </a:xfrm>
          <a:prstGeom prst="rect">
            <a:avLst/>
          </a:prstGeom>
        </p:spPr>
      </p:pic>
      <p:pic>
        <p:nvPicPr>
          <p:cNvPr id="19" name="Picture 18" descr="crazy-face-tattoos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8395" y="5520979"/>
            <a:ext cx="834791" cy="12200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162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s’affaiblir</a:t>
            </a:r>
            <a:r>
              <a:rPr lang="en-US" sz="2000" dirty="0" smtClean="0">
                <a:latin typeface="Arial Black"/>
                <a:cs typeface="Arial Black"/>
              </a:rPr>
              <a:t>			</a:t>
            </a:r>
            <a:r>
              <a:rPr lang="en-US" sz="2000" dirty="0" err="1" smtClean="0">
                <a:latin typeface="Arial Black"/>
                <a:cs typeface="Arial Black"/>
              </a:rPr>
              <a:t>ancien</a:t>
            </a:r>
            <a:r>
              <a:rPr lang="en-US" sz="2000" dirty="0" smtClean="0">
                <a:latin typeface="Arial Black"/>
                <a:cs typeface="Arial Black"/>
              </a:rPr>
              <a:t>/ne			    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bise</a:t>
            </a:r>
            <a:r>
              <a:rPr lang="en-US" sz="2000" dirty="0" smtClean="0">
                <a:latin typeface="Arial Black"/>
                <a:cs typeface="Arial Black"/>
              </a:rPr>
              <a:t>		un </a:t>
            </a:r>
            <a:r>
              <a:rPr lang="en-US" sz="2000" dirty="0" err="1" smtClean="0">
                <a:latin typeface="Arial Black"/>
                <a:cs typeface="Arial Black"/>
              </a:rPr>
              <a:t>bisou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un </a:t>
            </a:r>
            <a:r>
              <a:rPr lang="en-US" sz="2000" dirty="0" err="1" smtClean="0">
                <a:latin typeface="Arial Black"/>
                <a:cs typeface="Arial Black"/>
              </a:rPr>
              <a:t>baiser</a:t>
            </a:r>
            <a:r>
              <a:rPr lang="en-US" sz="2000" dirty="0" smtClean="0">
                <a:latin typeface="Arial Black"/>
                <a:cs typeface="Arial Black"/>
              </a:rPr>
              <a:t>			le </a:t>
            </a:r>
            <a:r>
              <a:rPr lang="en-US" sz="2000" dirty="0" err="1" smtClean="0">
                <a:latin typeface="Arial Black"/>
                <a:cs typeface="Arial Black"/>
              </a:rPr>
              <a:t>baptême</a:t>
            </a:r>
            <a:r>
              <a:rPr lang="en-US" sz="2000" dirty="0" smtClean="0">
                <a:latin typeface="Arial Black"/>
                <a:cs typeface="Arial Black"/>
              </a:rPr>
              <a:t>		  le </a:t>
            </a:r>
            <a:r>
              <a:rPr lang="en-US" sz="2000" dirty="0" err="1" smtClean="0">
                <a:latin typeface="Arial Black"/>
                <a:cs typeface="Arial Black"/>
              </a:rPr>
              <a:t>bizutage</a:t>
            </a:r>
            <a:r>
              <a:rPr lang="en-US" sz="2000" dirty="0" smtClean="0">
                <a:latin typeface="Arial Black"/>
                <a:cs typeface="Arial Black"/>
              </a:rPr>
              <a:t>		 un </a:t>
            </a:r>
            <a:r>
              <a:rPr lang="en-US" sz="2000" dirty="0" err="1" smtClean="0">
                <a:latin typeface="Arial Black"/>
                <a:cs typeface="Arial Black"/>
              </a:rPr>
              <a:t>bouffon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célébrer</a:t>
            </a:r>
            <a:r>
              <a:rPr lang="en-US" sz="2000" dirty="0" smtClean="0">
                <a:latin typeface="Arial Black"/>
                <a:cs typeface="Arial Black"/>
              </a:rPr>
              <a:t>			</a:t>
            </a:r>
            <a:r>
              <a:rPr lang="en-US" sz="2000" dirty="0" err="1" smtClean="0">
                <a:latin typeface="Arial Black"/>
                <a:cs typeface="Arial Black"/>
              </a:rPr>
              <a:t>cérémonial/e</a:t>
            </a:r>
            <a:r>
              <a:rPr lang="en-US" sz="2000" dirty="0" smtClean="0">
                <a:latin typeface="Arial Black"/>
                <a:cs typeface="Arial Black"/>
              </a:rPr>
              <a:t>		la </a:t>
            </a:r>
            <a:r>
              <a:rPr lang="en-US" sz="2000" dirty="0" err="1" smtClean="0">
                <a:latin typeface="Arial Black"/>
                <a:cs typeface="Arial Black"/>
              </a:rPr>
              <a:t>cérémonie</a:t>
            </a:r>
            <a:r>
              <a:rPr lang="en-US" sz="2000" dirty="0" smtClean="0">
                <a:latin typeface="Arial Black"/>
                <a:cs typeface="Arial Black"/>
              </a:rPr>
              <a:t>		un code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480-072493980ea3ca787bb533ce76275a4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442147"/>
            <a:ext cx="2171078" cy="1506185"/>
          </a:xfrm>
          <a:prstGeom prst="rect">
            <a:avLst/>
          </a:prstGeom>
        </p:spPr>
      </p:pic>
      <p:pic>
        <p:nvPicPr>
          <p:cNvPr id="5" name="Picture 4" descr="2014011309511010571796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280" y="545812"/>
            <a:ext cx="2107930" cy="1402520"/>
          </a:xfrm>
          <a:prstGeom prst="rect">
            <a:avLst/>
          </a:prstGeom>
        </p:spPr>
      </p:pic>
      <p:pic>
        <p:nvPicPr>
          <p:cNvPr id="6" name="Picture 5" descr="amber-rose-couple-french-kiss-kanye-west-kiss-1254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2436517"/>
            <a:ext cx="2088806" cy="1795463"/>
          </a:xfrm>
          <a:prstGeom prst="rect">
            <a:avLst/>
          </a:prstGeom>
        </p:spPr>
      </p:pic>
      <p:pic>
        <p:nvPicPr>
          <p:cNvPr id="7" name="Picture 6" descr="baptism-1024x6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392" y="2436517"/>
            <a:ext cx="2611752" cy="1742075"/>
          </a:xfrm>
          <a:prstGeom prst="rect">
            <a:avLst/>
          </a:prstGeom>
        </p:spPr>
      </p:pic>
      <p:pic>
        <p:nvPicPr>
          <p:cNvPr id="8" name="Picture 7" descr="clow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467" y="2436517"/>
            <a:ext cx="1839278" cy="1742075"/>
          </a:xfrm>
          <a:prstGeom prst="rect">
            <a:avLst/>
          </a:prstGeom>
        </p:spPr>
      </p:pic>
      <p:pic>
        <p:nvPicPr>
          <p:cNvPr id="9" name="Picture 8" descr="img4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328" y="545813"/>
            <a:ext cx="1922417" cy="1402519"/>
          </a:xfrm>
          <a:prstGeom prst="rect">
            <a:avLst/>
          </a:prstGeom>
        </p:spPr>
      </p:pic>
      <p:pic>
        <p:nvPicPr>
          <p:cNvPr id="10" name="Picture 9" descr="How-to-celebrate-podcast-mileston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54" y="4750742"/>
            <a:ext cx="2100565" cy="1568978"/>
          </a:xfrm>
          <a:prstGeom prst="rect">
            <a:avLst/>
          </a:prstGeom>
        </p:spPr>
      </p:pic>
      <p:pic>
        <p:nvPicPr>
          <p:cNvPr id="11" name="Picture 10" descr="graduation-ceremony-ima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022" y="4750742"/>
            <a:ext cx="2150445" cy="1568978"/>
          </a:xfrm>
          <a:prstGeom prst="rect">
            <a:avLst/>
          </a:prstGeom>
        </p:spPr>
      </p:pic>
      <p:pic>
        <p:nvPicPr>
          <p:cNvPr id="12" name="Picture 11" descr="im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8280" y="4750742"/>
            <a:ext cx="2277722" cy="1568977"/>
          </a:xfrm>
          <a:prstGeom prst="rect">
            <a:avLst/>
          </a:prstGeom>
        </p:spPr>
      </p:pic>
      <p:pic>
        <p:nvPicPr>
          <p:cNvPr id="13" name="Picture 12" descr="997342-code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0012" y="4750742"/>
            <a:ext cx="1772733" cy="1568977"/>
          </a:xfrm>
          <a:prstGeom prst="rect">
            <a:avLst/>
          </a:prstGeom>
        </p:spPr>
      </p:pic>
      <p:pic>
        <p:nvPicPr>
          <p:cNvPr id="14" name="Picture 13" descr="3344516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3022" y="2436517"/>
            <a:ext cx="2067472" cy="1742075"/>
          </a:xfrm>
          <a:prstGeom prst="rect">
            <a:avLst/>
          </a:prstGeom>
        </p:spPr>
      </p:pic>
      <p:pic>
        <p:nvPicPr>
          <p:cNvPr id="15" name="Picture 14" descr="fairelabise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002" y="545814"/>
            <a:ext cx="2132226" cy="14025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collectif</a:t>
            </a:r>
            <a:r>
              <a:rPr lang="en-US" sz="2000" dirty="0" smtClean="0">
                <a:latin typeface="Arial Black"/>
                <a:cs typeface="Arial Black"/>
              </a:rPr>
              <a:t>/collective		la </a:t>
            </a:r>
            <a:r>
              <a:rPr lang="en-US" sz="2000" dirty="0" err="1" smtClean="0">
                <a:latin typeface="Arial Black"/>
                <a:cs typeface="Arial Black"/>
              </a:rPr>
              <a:t>commmunion</a:t>
            </a:r>
            <a:r>
              <a:rPr lang="en-US" sz="2000" dirty="0" smtClean="0">
                <a:latin typeface="Arial Black"/>
                <a:cs typeface="Arial Black"/>
              </a:rPr>
              <a:t>		la confession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se conformer (</a:t>
            </a:r>
            <a:r>
              <a:rPr lang="en-US" sz="2000" dirty="0" err="1" smtClean="0">
                <a:latin typeface="Arial Black"/>
                <a:cs typeface="Arial Black"/>
              </a:rPr>
              <a:t>à</a:t>
            </a:r>
            <a:r>
              <a:rPr lang="en-US" sz="2000" dirty="0" smtClean="0">
                <a:latin typeface="Arial Black"/>
                <a:cs typeface="Arial Black"/>
              </a:rPr>
              <a:t>)	  le courage		</a:t>
            </a:r>
            <a:r>
              <a:rPr lang="en-US" sz="2000" dirty="0" err="1" smtClean="0">
                <a:latin typeface="Arial Black"/>
                <a:cs typeface="Arial Black"/>
              </a:rPr>
              <a:t>différer</a:t>
            </a:r>
            <a:r>
              <a:rPr lang="en-US" sz="2000" dirty="0" smtClean="0">
                <a:latin typeface="Arial Black"/>
                <a:cs typeface="Arial Black"/>
              </a:rPr>
              <a:t>		  se dire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dominer</a:t>
            </a:r>
            <a:r>
              <a:rPr lang="en-US" sz="2000" dirty="0" smtClean="0">
                <a:latin typeface="Arial Black"/>
                <a:cs typeface="Arial Black"/>
              </a:rPr>
              <a:t>			dominical/</a:t>
            </a:r>
            <a:r>
              <a:rPr lang="en-US" sz="2000" dirty="0" err="1" smtClean="0">
                <a:latin typeface="Arial Black"/>
                <a:cs typeface="Arial Black"/>
              </a:rPr>
              <a:t>e</a:t>
            </a:r>
            <a:r>
              <a:rPr lang="en-US" sz="2000" dirty="0" smtClean="0">
                <a:latin typeface="Arial Black"/>
                <a:cs typeface="Arial Black"/>
              </a:rPr>
              <a:t>			</a:t>
            </a:r>
            <a:r>
              <a:rPr lang="en-US" sz="2000" dirty="0" err="1" smtClean="0">
                <a:latin typeface="Arial Black"/>
                <a:cs typeface="Arial Black"/>
              </a:rPr>
              <a:t>durant</a:t>
            </a:r>
            <a:r>
              <a:rPr lang="en-US" sz="2000" dirty="0" smtClean="0">
                <a:latin typeface="Arial Black"/>
                <a:cs typeface="Arial Black"/>
              </a:rPr>
              <a:t>			un </a:t>
            </a:r>
            <a:r>
              <a:rPr lang="en-US" sz="2000" dirty="0" err="1" smtClean="0">
                <a:latin typeface="Arial Black"/>
                <a:cs typeface="Arial Black"/>
              </a:rPr>
              <a:t>élément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02" y="114599"/>
            <a:ext cx="2440798" cy="1899939"/>
          </a:xfrm>
          <a:prstGeom prst="rect">
            <a:avLst/>
          </a:prstGeom>
        </p:spPr>
      </p:pic>
      <p:pic>
        <p:nvPicPr>
          <p:cNvPr id="5" name="Picture 4" descr="priest-giving-communion-to-a-young-gi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888" y="114598"/>
            <a:ext cx="2786063" cy="1899940"/>
          </a:xfrm>
          <a:prstGeom prst="rect">
            <a:avLst/>
          </a:prstGeom>
        </p:spPr>
      </p:pic>
      <p:pic>
        <p:nvPicPr>
          <p:cNvPr id="6" name="Picture 5" descr="homer-confes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645" y="114599"/>
            <a:ext cx="2525669" cy="1899940"/>
          </a:xfrm>
          <a:prstGeom prst="rect">
            <a:avLst/>
          </a:prstGeom>
        </p:spPr>
      </p:pic>
      <p:pic>
        <p:nvPicPr>
          <p:cNvPr id="7" name="Picture 6" descr="do-not-confo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46" y="2401418"/>
            <a:ext cx="2267891" cy="1731492"/>
          </a:xfrm>
          <a:prstGeom prst="rect">
            <a:avLst/>
          </a:prstGeom>
        </p:spPr>
      </p:pic>
      <p:pic>
        <p:nvPicPr>
          <p:cNvPr id="8" name="Picture 7" descr="cour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888" y="2401417"/>
            <a:ext cx="1731492" cy="1731492"/>
          </a:xfrm>
          <a:prstGeom prst="rect">
            <a:avLst/>
          </a:prstGeom>
        </p:spPr>
      </p:pic>
      <p:pic>
        <p:nvPicPr>
          <p:cNvPr id="9" name="Picture 8" descr="Screen-shot-2013-09-19-at-2.55.52-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139" y="2401418"/>
            <a:ext cx="1687623" cy="1731491"/>
          </a:xfrm>
          <a:prstGeom prst="rect">
            <a:avLst/>
          </a:prstGeom>
        </p:spPr>
      </p:pic>
      <p:pic>
        <p:nvPicPr>
          <p:cNvPr id="10" name="Picture 9" descr="o-TALKING-TO-YOURSELF-facebook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2603" y="2401418"/>
            <a:ext cx="1731491" cy="1731491"/>
          </a:xfrm>
          <a:prstGeom prst="rect">
            <a:avLst/>
          </a:prstGeom>
        </p:spPr>
      </p:pic>
      <p:pic>
        <p:nvPicPr>
          <p:cNvPr id="11" name="Picture 10" descr="banner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02" y="4723147"/>
            <a:ext cx="1883879" cy="1588754"/>
          </a:xfrm>
          <a:prstGeom prst="rect">
            <a:avLst/>
          </a:prstGeom>
        </p:spPr>
      </p:pic>
      <p:pic>
        <p:nvPicPr>
          <p:cNvPr id="12" name="Picture 11" descr="black-women-church-hat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650" y="4723147"/>
            <a:ext cx="2442495" cy="1695745"/>
          </a:xfrm>
          <a:prstGeom prst="rect">
            <a:avLst/>
          </a:prstGeom>
        </p:spPr>
      </p:pic>
      <p:pic>
        <p:nvPicPr>
          <p:cNvPr id="13" name="Picture 12" descr="gatorade-drink-during-small-6681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7139" y="4607791"/>
            <a:ext cx="1336526" cy="1811101"/>
          </a:xfrm>
          <a:prstGeom prst="rect">
            <a:avLst/>
          </a:prstGeom>
        </p:spPr>
      </p:pic>
      <p:pic>
        <p:nvPicPr>
          <p:cNvPr id="14" name="Picture 13" descr="online-auto-parts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90705" y="4607791"/>
            <a:ext cx="2260993" cy="18111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l’endurance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f</a:t>
            </a:r>
            <a:r>
              <a:rPr lang="en-US" sz="2000" dirty="0" smtClean="0">
                <a:latin typeface="Arial Black"/>
                <a:cs typeface="Arial Black"/>
              </a:rPr>
              <a:t>)		</a:t>
            </a:r>
            <a:r>
              <a:rPr lang="en-US" sz="2000" dirty="0" err="1" smtClean="0">
                <a:latin typeface="Arial Black"/>
                <a:cs typeface="Arial Black"/>
              </a:rPr>
              <a:t>l’Épiphanie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f</a:t>
            </a:r>
            <a:r>
              <a:rPr lang="en-US" sz="2000" dirty="0" smtClean="0">
                <a:latin typeface="Arial Black"/>
                <a:cs typeface="Arial Black"/>
              </a:rPr>
              <a:t>)	  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épreuve</a:t>
            </a:r>
            <a:r>
              <a:rPr lang="en-US" sz="2000" dirty="0" smtClean="0">
                <a:latin typeface="Arial Black"/>
                <a:cs typeface="Arial Black"/>
              </a:rPr>
              <a:t>	 le </a:t>
            </a:r>
            <a:r>
              <a:rPr lang="en-US" sz="2000" dirty="0" err="1" smtClean="0">
                <a:latin typeface="Arial Black"/>
                <a:cs typeface="Arial Black"/>
              </a:rPr>
              <a:t>gui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établir</a:t>
            </a:r>
            <a:r>
              <a:rPr lang="en-US" sz="2000" dirty="0" smtClean="0">
                <a:latin typeface="Arial Black"/>
                <a:cs typeface="Arial Black"/>
              </a:rPr>
              <a:t>		</a:t>
            </a:r>
            <a:r>
              <a:rPr lang="en-US" sz="2000" dirty="0" err="1" smtClean="0">
                <a:latin typeface="Arial Black"/>
                <a:cs typeface="Arial Black"/>
              </a:rPr>
              <a:t>être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initié(e</a:t>
            </a:r>
            <a:r>
              <a:rPr lang="en-US" sz="2000" dirty="0" smtClean="0">
                <a:latin typeface="Arial Black"/>
                <a:cs typeface="Arial Black"/>
              </a:rPr>
              <a:t>) </a:t>
            </a:r>
            <a:r>
              <a:rPr lang="en-US" sz="2000" dirty="0" err="1" smtClean="0">
                <a:latin typeface="Arial Black"/>
                <a:cs typeface="Arial Black"/>
              </a:rPr>
              <a:t>à</a:t>
            </a:r>
            <a:r>
              <a:rPr lang="en-US" sz="2000" dirty="0" smtClean="0">
                <a:latin typeface="Arial Black"/>
                <a:cs typeface="Arial Black"/>
              </a:rPr>
              <a:t>…	 	 </a:t>
            </a:r>
            <a:r>
              <a:rPr lang="en-US" sz="2000" dirty="0" err="1" smtClean="0">
                <a:latin typeface="Arial Black"/>
                <a:cs typeface="Arial Black"/>
              </a:rPr>
              <a:t>évoluer</a:t>
            </a:r>
            <a:r>
              <a:rPr lang="en-US" sz="2000" dirty="0" smtClean="0">
                <a:latin typeface="Arial Black"/>
                <a:cs typeface="Arial Black"/>
              </a:rPr>
              <a:t>		  les </a:t>
            </a:r>
            <a:r>
              <a:rPr lang="en-US" sz="2000" dirty="0" err="1" smtClean="0">
                <a:latin typeface="Arial Black"/>
                <a:cs typeface="Arial Black"/>
              </a:rPr>
              <a:t>gestes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f</a:t>
            </a:r>
            <a:r>
              <a:rPr lang="en-US" sz="2000" dirty="0" smtClean="0">
                <a:latin typeface="Arial Black"/>
                <a:cs typeface="Arial Black"/>
              </a:rPr>
              <a:t>)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	</a:t>
            </a: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faire la </a:t>
            </a:r>
            <a:r>
              <a:rPr lang="en-US" sz="2000" dirty="0" err="1" smtClean="0">
                <a:latin typeface="Arial Black"/>
                <a:cs typeface="Arial Black"/>
              </a:rPr>
              <a:t>preuve</a:t>
            </a:r>
            <a:r>
              <a:rPr lang="en-US" sz="2000" dirty="0" smtClean="0">
                <a:latin typeface="Arial Black"/>
                <a:cs typeface="Arial Black"/>
              </a:rPr>
              <a:t>	 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galette</a:t>
            </a:r>
            <a:r>
              <a:rPr lang="en-US" sz="2000" dirty="0" smtClean="0">
                <a:latin typeface="Arial Black"/>
                <a:cs typeface="Arial Black"/>
              </a:rPr>
              <a:t>	  la </a:t>
            </a:r>
            <a:r>
              <a:rPr lang="en-US" sz="2000" dirty="0" err="1" smtClean="0">
                <a:latin typeface="Arial Black"/>
                <a:cs typeface="Arial Black"/>
              </a:rPr>
              <a:t>galette</a:t>
            </a:r>
            <a:r>
              <a:rPr lang="en-US" sz="2000" dirty="0" smtClean="0">
                <a:latin typeface="Arial Black"/>
                <a:cs typeface="Arial Black"/>
              </a:rPr>
              <a:t> des </a:t>
            </a:r>
            <a:r>
              <a:rPr lang="en-US" sz="2000" dirty="0" err="1" smtClean="0">
                <a:latin typeface="Arial Black"/>
                <a:cs typeface="Arial Black"/>
              </a:rPr>
              <a:t>Rois</a:t>
            </a:r>
            <a:r>
              <a:rPr lang="en-US" sz="2000" dirty="0" smtClean="0">
                <a:latin typeface="Arial Black"/>
                <a:cs typeface="Arial Black"/>
              </a:rPr>
              <a:t>  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étape</a:t>
            </a:r>
            <a:r>
              <a:rPr lang="en-US" sz="2000" dirty="0" smtClean="0">
                <a:latin typeface="Arial Black"/>
                <a:cs typeface="Arial Black"/>
              </a:rPr>
              <a:t>	</a:t>
            </a:r>
            <a:r>
              <a:rPr lang="en-US" sz="2353" dirty="0" smtClean="0">
                <a:latin typeface="Arial Black"/>
                <a:cs typeface="Arial Black"/>
              </a:rPr>
              <a:t>		 	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epiphany-stretch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172" y="274638"/>
            <a:ext cx="2418977" cy="1595311"/>
          </a:xfrm>
          <a:prstGeom prst="rect">
            <a:avLst/>
          </a:prstGeom>
        </p:spPr>
      </p:pic>
      <p:pic>
        <p:nvPicPr>
          <p:cNvPr id="5" name="Picture 4" descr="51629898-hardship-word-on-concrette-wall-Stock-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979" y="274637"/>
            <a:ext cx="2079813" cy="1595311"/>
          </a:xfrm>
          <a:prstGeom prst="rect">
            <a:avLst/>
          </a:prstGeom>
        </p:spPr>
      </p:pic>
      <p:pic>
        <p:nvPicPr>
          <p:cNvPr id="6" name="Picture 5" descr="mistleto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30" y="274637"/>
            <a:ext cx="1197859" cy="1595312"/>
          </a:xfrm>
          <a:prstGeom prst="rect">
            <a:avLst/>
          </a:prstGeom>
        </p:spPr>
      </p:pic>
      <p:pic>
        <p:nvPicPr>
          <p:cNvPr id="7" name="Picture 6" descr="Evolution-Photo-by-Tkgd2007-450x28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727" y="2361258"/>
            <a:ext cx="2572109" cy="1606139"/>
          </a:xfrm>
          <a:prstGeom prst="rect">
            <a:avLst/>
          </a:prstGeom>
        </p:spPr>
      </p:pic>
      <p:pic>
        <p:nvPicPr>
          <p:cNvPr id="8" name="Picture 7" descr="tumblr_mde4puItBR1rj9sw5o1_5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663" y="2361258"/>
            <a:ext cx="2092064" cy="1606139"/>
          </a:xfrm>
          <a:prstGeom prst="rect">
            <a:avLst/>
          </a:prstGeom>
        </p:spPr>
      </p:pic>
      <p:pic>
        <p:nvPicPr>
          <p:cNvPr id="9" name="Picture 8" descr="benefits-muscular-endurance_4e4db89b34c32e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40" y="274638"/>
            <a:ext cx="2834359" cy="1595311"/>
          </a:xfrm>
          <a:prstGeom prst="rect">
            <a:avLst/>
          </a:prstGeom>
        </p:spPr>
      </p:pic>
      <p:pic>
        <p:nvPicPr>
          <p:cNvPr id="10" name="Picture 9" descr="prove-it-larg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39" y="4515556"/>
            <a:ext cx="2547387" cy="1469320"/>
          </a:xfrm>
          <a:prstGeom prst="rect">
            <a:avLst/>
          </a:prstGeom>
        </p:spPr>
      </p:pic>
      <p:pic>
        <p:nvPicPr>
          <p:cNvPr id="11" name="Picture 10" descr="Nectarine-and-Basil-Galett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7152" y="4515557"/>
            <a:ext cx="1828800" cy="1469320"/>
          </a:xfrm>
          <a:prstGeom prst="rect">
            <a:avLst/>
          </a:prstGeom>
        </p:spPr>
      </p:pic>
      <p:pic>
        <p:nvPicPr>
          <p:cNvPr id="12" name="Picture 11" descr="546481galetteok_8c55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2910" y="4542178"/>
            <a:ext cx="2014942" cy="1442699"/>
          </a:xfrm>
          <a:prstGeom prst="rect">
            <a:avLst/>
          </a:prstGeom>
        </p:spPr>
      </p:pic>
      <p:pic>
        <p:nvPicPr>
          <p:cNvPr id="13" name="Picture 12" descr="Public_Speaking_Gestures_Tip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36" y="2359362"/>
            <a:ext cx="2412053" cy="1608035"/>
          </a:xfrm>
          <a:prstGeom prst="rect">
            <a:avLst/>
          </a:prstGeom>
        </p:spPr>
      </p:pic>
      <p:pic>
        <p:nvPicPr>
          <p:cNvPr id="15" name="Picture 14" descr="life-stage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4613" y="4515556"/>
            <a:ext cx="1738276" cy="1469320"/>
          </a:xfrm>
          <a:prstGeom prst="rect">
            <a:avLst/>
          </a:prstGeom>
        </p:spPr>
      </p:pic>
      <p:pic>
        <p:nvPicPr>
          <p:cNvPr id="16" name="Picture 15" descr="D837A6A9-4AED-4B2B-940A-2614F55F9298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640" y="2361258"/>
            <a:ext cx="1612058" cy="16061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90" y="1600200"/>
            <a:ext cx="903111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l’inauguration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f</a:t>
            </a:r>
            <a:r>
              <a:rPr lang="en-US" sz="2000" dirty="0" smtClean="0">
                <a:latin typeface="Arial Black"/>
                <a:cs typeface="Arial Black"/>
              </a:rPr>
              <a:t>)	</a:t>
            </a:r>
            <a:r>
              <a:rPr lang="en-US" sz="2000" dirty="0" err="1" smtClean="0">
                <a:latin typeface="Arial Black"/>
                <a:cs typeface="Arial Black"/>
              </a:rPr>
              <a:t>laïc/laïque</a:t>
            </a:r>
            <a:r>
              <a:rPr lang="en-US" sz="2000" dirty="0" smtClean="0">
                <a:latin typeface="Arial Black"/>
                <a:cs typeface="Arial Black"/>
              </a:rPr>
              <a:t>	   la </a:t>
            </a:r>
            <a:r>
              <a:rPr lang="en-US" sz="2000" dirty="0" err="1" smtClean="0">
                <a:latin typeface="Arial Black"/>
                <a:cs typeface="Arial Black"/>
              </a:rPr>
              <a:t>liturgie</a:t>
            </a:r>
            <a:r>
              <a:rPr lang="en-US" sz="2000" dirty="0" smtClean="0">
                <a:latin typeface="Arial Black"/>
                <a:cs typeface="Arial Black"/>
              </a:rPr>
              <a:t>		   </a:t>
            </a:r>
            <a:r>
              <a:rPr lang="en-US" sz="2000" dirty="0" err="1" smtClean="0">
                <a:latin typeface="Arial Black"/>
                <a:cs typeface="Arial Black"/>
              </a:rPr>
              <a:t>lors</a:t>
            </a:r>
            <a:r>
              <a:rPr lang="en-US" sz="2000" dirty="0" smtClean="0">
                <a:latin typeface="Arial Black"/>
                <a:cs typeface="Arial Black"/>
              </a:rPr>
              <a:t> de…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    </a:t>
            </a:r>
            <a:r>
              <a:rPr lang="en-US" sz="2000" dirty="0" err="1" smtClean="0">
                <a:latin typeface="Arial Black"/>
                <a:cs typeface="Arial Black"/>
              </a:rPr>
              <a:t>maîtriser</a:t>
            </a:r>
            <a:r>
              <a:rPr lang="en-US" sz="2000" dirty="0" smtClean="0">
                <a:latin typeface="Arial Black"/>
                <a:cs typeface="Arial Black"/>
              </a:rPr>
              <a:t>		      le </a:t>
            </a:r>
            <a:r>
              <a:rPr lang="en-US" sz="2000" dirty="0" err="1" smtClean="0">
                <a:latin typeface="Arial Black"/>
                <a:cs typeface="Arial Black"/>
              </a:rPr>
              <a:t>mariage</a:t>
            </a:r>
            <a:r>
              <a:rPr lang="en-US" sz="2000" dirty="0" smtClean="0">
                <a:latin typeface="Arial Black"/>
                <a:cs typeface="Arial Black"/>
              </a:rPr>
              <a:t>	  la </a:t>
            </a:r>
            <a:r>
              <a:rPr lang="en-US" sz="2000" dirty="0" err="1" smtClean="0">
                <a:latin typeface="Arial Black"/>
                <a:cs typeface="Arial Black"/>
              </a:rPr>
              <a:t>méthodologie</a:t>
            </a:r>
            <a:r>
              <a:rPr lang="en-US" sz="2000" dirty="0" smtClean="0">
                <a:latin typeface="Arial Black"/>
                <a:cs typeface="Arial Black"/>
              </a:rPr>
              <a:t>  se modifier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   </a:t>
            </a:r>
            <a:r>
              <a:rPr lang="en-US" sz="2000" dirty="0" err="1" smtClean="0">
                <a:latin typeface="Arial Black"/>
                <a:cs typeface="Arial Black"/>
              </a:rPr>
              <a:t>négliger</a:t>
            </a:r>
            <a:r>
              <a:rPr lang="en-US" sz="2000" dirty="0" smtClean="0">
                <a:latin typeface="Arial Black"/>
                <a:cs typeface="Arial Black"/>
              </a:rPr>
              <a:t>		un passage		</a:t>
            </a:r>
            <a:r>
              <a:rPr lang="en-US" sz="2000" dirty="0" err="1" smtClean="0">
                <a:latin typeface="Arial Black"/>
                <a:cs typeface="Arial Black"/>
              </a:rPr>
              <a:t>perdurer</a:t>
            </a:r>
            <a:r>
              <a:rPr lang="en-US" sz="2000" dirty="0" smtClean="0">
                <a:latin typeface="Arial Black"/>
                <a:cs typeface="Arial Black"/>
              </a:rPr>
              <a:t>		les piercings (</a:t>
            </a:r>
            <a:r>
              <a:rPr lang="en-US" sz="2000" dirty="0" err="1" smtClean="0">
                <a:latin typeface="Arial Black"/>
                <a:cs typeface="Arial Black"/>
              </a:rPr>
              <a:t>m</a:t>
            </a:r>
            <a:r>
              <a:rPr lang="en-US" sz="2000" dirty="0" smtClean="0">
                <a:latin typeface="Arial Black"/>
                <a:cs typeface="Arial Black"/>
              </a:rPr>
              <a:t>)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US_President_Barack_Obama_taking_his_Oath_of_Office_-_2009Jan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9370"/>
            <a:ext cx="2228042" cy="1591458"/>
          </a:xfrm>
          <a:prstGeom prst="rect">
            <a:avLst/>
          </a:prstGeom>
        </p:spPr>
      </p:pic>
      <p:pic>
        <p:nvPicPr>
          <p:cNvPr id="5" name="Picture 4" descr="Trash_Religion_b-on-w_no-s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688" y="56204"/>
            <a:ext cx="1539699" cy="1924624"/>
          </a:xfrm>
          <a:prstGeom prst="rect">
            <a:avLst/>
          </a:prstGeom>
        </p:spPr>
      </p:pic>
      <p:pic>
        <p:nvPicPr>
          <p:cNvPr id="6" name="Picture 5" descr="acna-foley-beach15-installation1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109" y="389370"/>
            <a:ext cx="2065431" cy="1591458"/>
          </a:xfrm>
          <a:prstGeom prst="rect">
            <a:avLst/>
          </a:prstGeom>
        </p:spPr>
      </p:pic>
      <p:pic>
        <p:nvPicPr>
          <p:cNvPr id="7" name="Picture 6" descr="maxresdef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988" y="389370"/>
            <a:ext cx="1571271" cy="1591458"/>
          </a:xfrm>
          <a:prstGeom prst="rect">
            <a:avLst/>
          </a:prstGeom>
        </p:spPr>
      </p:pic>
      <p:pic>
        <p:nvPicPr>
          <p:cNvPr id="8" name="Picture 7" descr="master-behavorial-interview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90" y="2511778"/>
            <a:ext cx="2301046" cy="1740428"/>
          </a:xfrm>
          <a:prstGeom prst="rect">
            <a:avLst/>
          </a:prstGeom>
        </p:spPr>
      </p:pic>
      <p:pic>
        <p:nvPicPr>
          <p:cNvPr id="9" name="Picture 8" descr="read-the-essay-that-helped-start-the-gay-marriage-movement-in-americ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508" y="2511778"/>
            <a:ext cx="2176879" cy="1740428"/>
          </a:xfrm>
          <a:prstGeom prst="rect">
            <a:avLst/>
          </a:prstGeom>
        </p:spPr>
      </p:pic>
      <p:pic>
        <p:nvPicPr>
          <p:cNvPr id="10" name="Picture 9" descr="methodology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0109" y="2511779"/>
            <a:ext cx="2353451" cy="1740428"/>
          </a:xfrm>
          <a:prstGeom prst="rect">
            <a:avLst/>
          </a:prstGeom>
        </p:spPr>
      </p:pic>
      <p:pic>
        <p:nvPicPr>
          <p:cNvPr id="11" name="Picture 10" descr="change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988" y="2511779"/>
            <a:ext cx="1613361" cy="1740427"/>
          </a:xfrm>
          <a:prstGeom prst="rect">
            <a:avLst/>
          </a:prstGeom>
        </p:spPr>
      </p:pic>
      <p:pic>
        <p:nvPicPr>
          <p:cNvPr id="12" name="Picture 11" descr="how-to-ignore-someone-you-lov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90" y="4684889"/>
            <a:ext cx="1955800" cy="1645179"/>
          </a:xfrm>
          <a:prstGeom prst="rect">
            <a:avLst/>
          </a:prstGeom>
        </p:spPr>
      </p:pic>
      <p:pic>
        <p:nvPicPr>
          <p:cNvPr id="13" name="Picture 12" descr="P1030054_Paris_II_Passage_des_Princes_rwk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5241" y="4684888"/>
            <a:ext cx="1174475" cy="1645179"/>
          </a:xfrm>
          <a:prstGeom prst="rect">
            <a:avLst/>
          </a:prstGeom>
        </p:spPr>
      </p:pic>
      <p:pic>
        <p:nvPicPr>
          <p:cNvPr id="14" name="Picture 13" descr="Cover+Art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6387" y="4684889"/>
            <a:ext cx="1232939" cy="1664722"/>
          </a:xfrm>
          <a:prstGeom prst="rect">
            <a:avLst/>
          </a:prstGeom>
        </p:spPr>
      </p:pic>
      <p:pic>
        <p:nvPicPr>
          <p:cNvPr id="15" name="Picture 14" descr="80545670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35540" y="4684889"/>
            <a:ext cx="1227827" cy="1664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profane		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réception-cadeaux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bébé</a:t>
            </a:r>
            <a:r>
              <a:rPr lang="en-US" sz="2000" dirty="0" smtClean="0">
                <a:latin typeface="Arial Black"/>
                <a:cs typeface="Arial Black"/>
              </a:rPr>
              <a:t>)	   </a:t>
            </a:r>
            <a:r>
              <a:rPr lang="en-US" sz="2000" dirty="0" err="1" smtClean="0">
                <a:latin typeface="Arial Black"/>
                <a:cs typeface="Arial Black"/>
              </a:rPr>
              <a:t>une</a:t>
            </a:r>
            <a:r>
              <a:rPr lang="en-US" sz="2000" dirty="0" smtClean="0">
                <a:latin typeface="Arial Black"/>
                <a:cs typeface="Arial Black"/>
              </a:rPr>
              <a:t> </a:t>
            </a:r>
            <a:r>
              <a:rPr lang="en-US" sz="2000" dirty="0" err="1" smtClean="0">
                <a:latin typeface="Arial Black"/>
                <a:cs typeface="Arial Black"/>
              </a:rPr>
              <a:t>règle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religieux/religieuse</a:t>
            </a:r>
            <a:r>
              <a:rPr lang="en-US" sz="2000" dirty="0" smtClean="0">
                <a:latin typeface="Arial Black"/>
                <a:cs typeface="Arial Black"/>
              </a:rPr>
              <a:t>	   respecter	 un rite   un rite de passage</a:t>
            </a: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un rite </a:t>
            </a:r>
            <a:r>
              <a:rPr lang="en-US" sz="2000" dirty="0" err="1" smtClean="0">
                <a:latin typeface="Arial Black"/>
                <a:cs typeface="Arial Black"/>
              </a:rPr>
              <a:t>d’initiation</a:t>
            </a:r>
            <a:r>
              <a:rPr lang="en-US" sz="2000" dirty="0" smtClean="0">
                <a:latin typeface="Arial Black"/>
                <a:cs typeface="Arial Black"/>
              </a:rPr>
              <a:t>	 les rites </a:t>
            </a:r>
            <a:r>
              <a:rPr lang="en-US" sz="2000" dirty="0" err="1" smtClean="0">
                <a:latin typeface="Arial Black"/>
                <a:cs typeface="Arial Black"/>
              </a:rPr>
              <a:t>funèbres</a:t>
            </a:r>
            <a:r>
              <a:rPr lang="en-US" sz="2000" dirty="0" smtClean="0">
                <a:latin typeface="Arial Black"/>
                <a:cs typeface="Arial Black"/>
              </a:rPr>
              <a:t>	 les rites </a:t>
            </a:r>
            <a:r>
              <a:rPr lang="en-US" sz="2000" dirty="0" err="1" smtClean="0">
                <a:latin typeface="Arial Black"/>
                <a:cs typeface="Arial Black"/>
              </a:rPr>
              <a:t>funéraires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NRR-YA-sq-14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8" y="113668"/>
            <a:ext cx="1848556" cy="1848556"/>
          </a:xfrm>
          <a:prstGeom prst="rect">
            <a:avLst/>
          </a:prstGeom>
        </p:spPr>
      </p:pic>
      <p:pic>
        <p:nvPicPr>
          <p:cNvPr id="5" name="Picture 4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553" y="113668"/>
            <a:ext cx="3218039" cy="1815734"/>
          </a:xfrm>
          <a:prstGeom prst="rect">
            <a:avLst/>
          </a:prstGeom>
        </p:spPr>
      </p:pic>
      <p:pic>
        <p:nvPicPr>
          <p:cNvPr id="6" name="Picture 5" descr="rul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478" y="81427"/>
            <a:ext cx="2009151" cy="1788120"/>
          </a:xfrm>
          <a:prstGeom prst="rect">
            <a:avLst/>
          </a:prstGeom>
        </p:spPr>
      </p:pic>
      <p:pic>
        <p:nvPicPr>
          <p:cNvPr id="7" name="Picture 6" descr="450px-Symmetric_religious_symbols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61" y="2351852"/>
            <a:ext cx="1803282" cy="1803282"/>
          </a:xfrm>
          <a:prstGeom prst="rect">
            <a:avLst/>
          </a:prstGeom>
        </p:spPr>
      </p:pic>
      <p:pic>
        <p:nvPicPr>
          <p:cNvPr id="8" name="Picture 7" descr="respec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8924" y="2351852"/>
            <a:ext cx="1660701" cy="1803282"/>
          </a:xfrm>
          <a:prstGeom prst="rect">
            <a:avLst/>
          </a:prstGeom>
        </p:spPr>
      </p:pic>
      <p:pic>
        <p:nvPicPr>
          <p:cNvPr id="9" name="Picture 8" descr="THE-RIT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617" y="2351852"/>
            <a:ext cx="1254784" cy="1803282"/>
          </a:xfrm>
          <a:prstGeom prst="rect">
            <a:avLst/>
          </a:prstGeom>
        </p:spPr>
      </p:pic>
      <p:pic>
        <p:nvPicPr>
          <p:cNvPr id="10" name="Picture 9" descr="5726438-Intense_face_painting_-_Hamer_initiation_ceremony_-_Turmi-_Omo_Valley-_Ethiopia-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628444"/>
            <a:ext cx="2744582" cy="1822097"/>
          </a:xfrm>
          <a:prstGeom prst="rect">
            <a:avLst/>
          </a:prstGeom>
        </p:spPr>
      </p:pic>
      <p:pic>
        <p:nvPicPr>
          <p:cNvPr id="11" name="Picture 10" descr="PoiSangLongBest3shaved2A-225x30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0386" y="2682169"/>
            <a:ext cx="936184" cy="1248245"/>
          </a:xfrm>
          <a:prstGeom prst="rect">
            <a:avLst/>
          </a:prstGeom>
        </p:spPr>
      </p:pic>
      <p:pic>
        <p:nvPicPr>
          <p:cNvPr id="12" name="Picture 11" descr="074364fb8e208c3940c7abcd8d91d55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564" y="2351852"/>
            <a:ext cx="1571634" cy="954440"/>
          </a:xfrm>
          <a:prstGeom prst="rect">
            <a:avLst/>
          </a:prstGeom>
        </p:spPr>
      </p:pic>
      <p:pic>
        <p:nvPicPr>
          <p:cNvPr id="13" name="Picture 12" descr="PIC5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5564" y="3306292"/>
            <a:ext cx="1571634" cy="902366"/>
          </a:xfrm>
          <a:prstGeom prst="rect">
            <a:avLst/>
          </a:prstGeom>
        </p:spPr>
      </p:pic>
      <p:pic>
        <p:nvPicPr>
          <p:cNvPr id="14" name="Picture 13" descr="funeral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1067" y="4628444"/>
            <a:ext cx="2675525" cy="1783079"/>
          </a:xfrm>
          <a:prstGeom prst="rect">
            <a:avLst/>
          </a:prstGeom>
        </p:spPr>
      </p:pic>
      <p:pic>
        <p:nvPicPr>
          <p:cNvPr id="15" name="Picture 14" descr="hindu-funerals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189" y="4628444"/>
            <a:ext cx="2691440" cy="17830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un </a:t>
            </a:r>
            <a:r>
              <a:rPr lang="en-US" sz="2000" dirty="0" err="1" smtClean="0">
                <a:latin typeface="Arial Black"/>
                <a:cs typeface="Arial Black"/>
              </a:rPr>
              <a:t>rituel</a:t>
            </a:r>
            <a:r>
              <a:rPr lang="en-US" sz="2000" dirty="0" smtClean="0">
                <a:latin typeface="Arial Black"/>
                <a:cs typeface="Arial Black"/>
              </a:rPr>
              <a:t>		les </a:t>
            </a:r>
            <a:r>
              <a:rPr lang="en-US" sz="2000" dirty="0" err="1" smtClean="0">
                <a:latin typeface="Arial Black"/>
                <a:cs typeface="Arial Black"/>
              </a:rPr>
              <a:t>tatouages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m</a:t>
            </a:r>
            <a:r>
              <a:rPr lang="en-US" sz="2000" dirty="0" smtClean="0">
                <a:latin typeface="Arial Black"/>
                <a:cs typeface="Arial Black"/>
              </a:rPr>
              <a:t>) 		le </a:t>
            </a:r>
            <a:r>
              <a:rPr lang="en-US" sz="2000" dirty="0" err="1" smtClean="0">
                <a:latin typeface="Arial Black"/>
                <a:cs typeface="Arial Black"/>
              </a:rPr>
              <a:t>ruban</a:t>
            </a:r>
            <a:r>
              <a:rPr lang="en-US" sz="2000" dirty="0" smtClean="0">
                <a:latin typeface="Arial Black"/>
                <a:cs typeface="Arial Black"/>
              </a:rPr>
              <a:t>		  </a:t>
            </a:r>
            <a:r>
              <a:rPr lang="en-US" sz="2000" dirty="0" err="1" smtClean="0">
                <a:latin typeface="Arial Black"/>
                <a:cs typeface="Arial Black"/>
              </a:rPr>
              <a:t>seul/e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	</a:t>
            </a: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le stress			</a:t>
            </a:r>
            <a:r>
              <a:rPr lang="en-US" sz="2000" dirty="0" err="1" smtClean="0">
                <a:latin typeface="Arial Black"/>
                <a:cs typeface="Arial Black"/>
              </a:rPr>
              <a:t>strictement</a:t>
            </a:r>
            <a:r>
              <a:rPr lang="en-US" sz="2000" dirty="0" smtClean="0">
                <a:latin typeface="Arial Black"/>
                <a:cs typeface="Arial Black"/>
              </a:rPr>
              <a:t>		     </a:t>
            </a:r>
            <a:r>
              <a:rPr lang="en-US" sz="2000" dirty="0" err="1" smtClean="0">
                <a:latin typeface="Arial Black"/>
                <a:cs typeface="Arial Black"/>
              </a:rPr>
              <a:t>subir</a:t>
            </a:r>
            <a:r>
              <a:rPr lang="en-US" sz="2000" dirty="0" smtClean="0">
                <a:latin typeface="Arial Black"/>
                <a:cs typeface="Arial Black"/>
              </a:rPr>
              <a:t> (</a:t>
            </a:r>
            <a:r>
              <a:rPr lang="en-US" sz="2000" dirty="0" err="1" smtClean="0">
                <a:latin typeface="Arial Black"/>
                <a:cs typeface="Arial Black"/>
              </a:rPr>
              <a:t>d</a:t>
            </a:r>
            <a:r>
              <a:rPr lang="en-US" sz="2000" dirty="0" smtClean="0">
                <a:latin typeface="Arial Black"/>
                <a:cs typeface="Arial Black"/>
              </a:rPr>
              <a:t>)…		</a:t>
            </a:r>
            <a:r>
              <a:rPr lang="en-US" sz="2000" dirty="0" err="1" smtClean="0">
                <a:latin typeface="Arial Black"/>
                <a:cs typeface="Arial Black"/>
              </a:rPr>
              <a:t>surmonter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err="1" smtClean="0">
                <a:latin typeface="Arial Black"/>
                <a:cs typeface="Arial Black"/>
              </a:rPr>
              <a:t>rituel</a:t>
            </a:r>
            <a:r>
              <a:rPr lang="en-US" sz="2000" dirty="0" smtClean="0">
                <a:latin typeface="Arial Black"/>
                <a:cs typeface="Arial Black"/>
              </a:rPr>
              <a:t>/le		</a:t>
            </a:r>
            <a:r>
              <a:rPr lang="en-US" sz="2000" dirty="0" err="1" smtClean="0">
                <a:latin typeface="Arial Black"/>
                <a:cs typeface="Arial Black"/>
              </a:rPr>
              <a:t>totalement</a:t>
            </a:r>
            <a:r>
              <a:rPr lang="en-US" sz="2000" dirty="0" smtClean="0">
                <a:latin typeface="Arial Black"/>
                <a:cs typeface="Arial Black"/>
              </a:rPr>
              <a:t>		 </a:t>
            </a:r>
            <a:r>
              <a:rPr lang="en-US" sz="2000" dirty="0" err="1" smtClean="0">
                <a:latin typeface="Arial Black"/>
                <a:cs typeface="Arial Black"/>
              </a:rPr>
              <a:t>transformé(e</a:t>
            </a:r>
            <a:r>
              <a:rPr lang="en-US" sz="2000" dirty="0" smtClean="0">
                <a:latin typeface="Arial Black"/>
                <a:cs typeface="Arial Black"/>
              </a:rPr>
              <a:t>)  	  </a:t>
            </a:r>
            <a:r>
              <a:rPr lang="en-US" sz="2000" dirty="0" err="1" smtClean="0">
                <a:latin typeface="Arial Black"/>
                <a:cs typeface="Arial Black"/>
              </a:rPr>
              <a:t>transgresser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spiri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32" y="4666074"/>
            <a:ext cx="1740449" cy="1634597"/>
          </a:xfrm>
          <a:prstGeom prst="rect">
            <a:avLst/>
          </a:prstGeom>
        </p:spPr>
      </p:pic>
      <p:pic>
        <p:nvPicPr>
          <p:cNvPr id="5" name="Picture 4" descr="gilmore-6606-ritual-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" y="274638"/>
            <a:ext cx="2037470" cy="1627217"/>
          </a:xfrm>
          <a:prstGeom prst="rect">
            <a:avLst/>
          </a:prstGeom>
        </p:spPr>
      </p:pic>
      <p:pic>
        <p:nvPicPr>
          <p:cNvPr id="6" name="Picture 5" descr="crazy-face-tatto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97" y="274638"/>
            <a:ext cx="1330101" cy="1627217"/>
          </a:xfrm>
          <a:prstGeom prst="rect">
            <a:avLst/>
          </a:prstGeom>
        </p:spPr>
      </p:pic>
      <p:pic>
        <p:nvPicPr>
          <p:cNvPr id="7" name="Picture 6" descr="zprd_14881544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037" y="112890"/>
            <a:ext cx="1815630" cy="1879424"/>
          </a:xfrm>
          <a:prstGeom prst="rect">
            <a:avLst/>
          </a:prstGeom>
        </p:spPr>
      </p:pic>
      <p:pic>
        <p:nvPicPr>
          <p:cNvPr id="8" name="Picture 7" descr="GettyImages-4806636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274638"/>
            <a:ext cx="1849496" cy="1717675"/>
          </a:xfrm>
          <a:prstGeom prst="rect">
            <a:avLst/>
          </a:prstGeom>
        </p:spPr>
      </p:pic>
      <p:pic>
        <p:nvPicPr>
          <p:cNvPr id="9" name="Picture 8" descr="97330-9392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32" y="2455333"/>
            <a:ext cx="2030826" cy="1660172"/>
          </a:xfrm>
          <a:prstGeom prst="rect">
            <a:avLst/>
          </a:prstGeom>
        </p:spPr>
      </p:pic>
      <p:pic>
        <p:nvPicPr>
          <p:cNvPr id="10" name="Picture 9" descr="imgr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781" y="2455333"/>
            <a:ext cx="2393428" cy="1660172"/>
          </a:xfrm>
          <a:prstGeom prst="rect">
            <a:avLst/>
          </a:prstGeom>
        </p:spPr>
      </p:pic>
      <p:pic>
        <p:nvPicPr>
          <p:cNvPr id="11" name="Picture 10" descr="maxresdefaul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7037" y="2455333"/>
            <a:ext cx="1933430" cy="1660172"/>
          </a:xfrm>
          <a:prstGeom prst="rect">
            <a:avLst/>
          </a:prstGeom>
        </p:spPr>
      </p:pic>
      <p:pic>
        <p:nvPicPr>
          <p:cNvPr id="12" name="Picture 11" descr="Man-and-Sk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800" y="2455334"/>
            <a:ext cx="1949450" cy="1660172"/>
          </a:xfrm>
          <a:prstGeom prst="rect">
            <a:avLst/>
          </a:prstGeom>
        </p:spPr>
      </p:pic>
      <p:pic>
        <p:nvPicPr>
          <p:cNvPr id="13" name="Picture 12" descr="Like-So-Totally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5202" y="4666074"/>
            <a:ext cx="1726201" cy="1726201"/>
          </a:xfrm>
          <a:prstGeom prst="rect">
            <a:avLst/>
          </a:prstGeom>
        </p:spPr>
      </p:pic>
      <p:pic>
        <p:nvPicPr>
          <p:cNvPr id="14" name="Picture 13" descr="P90x2BeforeAfter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6398" y="4668603"/>
            <a:ext cx="2366146" cy="1723672"/>
          </a:xfrm>
          <a:prstGeom prst="rect">
            <a:avLst/>
          </a:prstGeom>
        </p:spPr>
      </p:pic>
      <p:pic>
        <p:nvPicPr>
          <p:cNvPr id="15" name="Picture 14" descr="C12E8-transgress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9674" y="4650943"/>
            <a:ext cx="2062104" cy="17413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se </a:t>
            </a:r>
            <a:r>
              <a:rPr lang="en-US" sz="2000" dirty="0" err="1" smtClean="0">
                <a:latin typeface="Arial Black"/>
                <a:cs typeface="Arial Black"/>
              </a:rPr>
              <a:t>transmettre</a:t>
            </a:r>
            <a:r>
              <a:rPr lang="en-US" sz="2000" dirty="0" smtClean="0">
                <a:latin typeface="Arial Black"/>
                <a:cs typeface="Arial Black"/>
              </a:rPr>
              <a:t>	 				vivant/</a:t>
            </a:r>
            <a:r>
              <a:rPr lang="en-US" sz="2000" dirty="0" err="1" smtClean="0">
                <a:latin typeface="Arial Black"/>
                <a:cs typeface="Arial Black"/>
              </a:rPr>
              <a:t>e</a:t>
            </a: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endParaRPr lang="en-US" sz="2000" dirty="0" smtClean="0">
              <a:latin typeface="Arial Black"/>
              <a:cs typeface="Arial Black"/>
            </a:endParaRPr>
          </a:p>
          <a:p>
            <a:pPr>
              <a:buNone/>
            </a:pPr>
            <a:r>
              <a:rPr lang="en-US" sz="2000" dirty="0" smtClean="0">
                <a:latin typeface="Arial Black"/>
                <a:cs typeface="Arial Black"/>
              </a:rPr>
              <a:t>	</a:t>
            </a:r>
            <a:r>
              <a:rPr lang="en-US" sz="2000" dirty="0" err="1" smtClean="0">
                <a:latin typeface="Arial Black"/>
                <a:cs typeface="Arial Black"/>
              </a:rPr>
              <a:t>somatiser</a:t>
            </a: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00280_Three-Genera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1" y="266554"/>
            <a:ext cx="2820642" cy="2060113"/>
          </a:xfrm>
          <a:prstGeom prst="rect">
            <a:avLst/>
          </a:prstGeom>
        </p:spPr>
      </p:pic>
      <p:pic>
        <p:nvPicPr>
          <p:cNvPr id="5" name="Picture 4" descr="alive_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343" y="274638"/>
            <a:ext cx="3151916" cy="2052029"/>
          </a:xfrm>
          <a:prstGeom prst="rect">
            <a:avLst/>
          </a:prstGeom>
        </p:spPr>
      </p:pic>
      <p:pic>
        <p:nvPicPr>
          <p:cNvPr id="6" name="Picture 5" descr="Parkinson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41" y="2824993"/>
            <a:ext cx="2870841" cy="2109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330</Words>
  <Application>Microsoft Macintosh PowerPoint</Application>
  <PresentationFormat>On-screen Show (4:3)</PresentationFormat>
  <Paragraphs>96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La Vie Contemporaine Les Rites de Passage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Vie Contemporaine Les Rites de Passage</dc:title>
  <dc:creator>Office 2004 Test Drive User</dc:creator>
  <cp:lastModifiedBy>Office 2004 Test Drive User</cp:lastModifiedBy>
  <cp:revision>4</cp:revision>
  <dcterms:created xsi:type="dcterms:W3CDTF">2016-07-18T17:59:47Z</dcterms:created>
  <dcterms:modified xsi:type="dcterms:W3CDTF">2016-07-18T18:01:26Z</dcterms:modified>
</cp:coreProperties>
</file>