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5E00-1641-0849-8D0D-71041086760F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322E-AE61-D444-9200-993969939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33" b="1" dirty="0" smtClean="0">
                <a:solidFill>
                  <a:srgbClr val="000000"/>
                </a:solidFill>
                <a:latin typeface="Arial Black"/>
                <a:cs typeface="Arial Black"/>
              </a:rPr>
              <a:t>Les </a:t>
            </a:r>
            <a:r>
              <a:rPr lang="en-US" sz="5333" b="1" dirty="0" err="1" smtClean="0">
                <a:solidFill>
                  <a:srgbClr val="000000"/>
                </a:solidFill>
                <a:latin typeface="Arial Black"/>
                <a:cs typeface="Arial Black"/>
              </a:rPr>
              <a:t>Définitions</a:t>
            </a: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Quête</a:t>
            </a: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> de </a:t>
            </a:r>
            <a:r>
              <a:rPr lang="en-US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Soi</a:t>
            </a:r>
            <a:r>
              <a:rPr lang="en-US" b="1" dirty="0" smtClean="0">
                <a:latin typeface="Arial Black"/>
                <a:cs typeface="Arial Black"/>
              </a:rPr>
              <a:t/>
            </a:r>
            <a:br>
              <a:rPr lang="en-US" b="1" dirty="0" smtClean="0">
                <a:latin typeface="Arial Black"/>
                <a:cs typeface="Arial Black"/>
              </a:rPr>
            </a:br>
            <a:r>
              <a:rPr lang="en-US" b="1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L’identité</a:t>
            </a:r>
            <a:r>
              <a:rPr lang="en-US" b="1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Black"/>
                <a:cs typeface="Arial Black"/>
              </a:rPr>
              <a:t>Linguistique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2445"/>
            <a:ext cx="6400800" cy="370828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Fr4 – </a:t>
            </a:r>
            <a:r>
              <a:rPr lang="en-US" sz="2400" b="1" dirty="0" err="1" smtClean="0"/>
              <a:t>T’es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branché</a:t>
            </a:r>
            <a:r>
              <a:rPr lang="en-US" sz="2400" b="1" dirty="0" smtClean="0"/>
              <a:t>? 4 </a:t>
            </a:r>
            <a:r>
              <a:rPr lang="en-US" sz="2400" b="1" dirty="0" err="1" smtClean="0"/>
              <a:t>Unité</a:t>
            </a:r>
            <a:r>
              <a:rPr lang="en-US" sz="2400" b="1" dirty="0" smtClean="0"/>
              <a:t> 3A p.308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145774"/>
            <a:ext cx="8918713" cy="67122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décontracté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détendu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bien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dans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sa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peau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à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l’aise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smtClean="0">
                <a:latin typeface="Arial Black"/>
                <a:cs typeface="Arial Black"/>
              </a:rPr>
              <a:t>	 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“adjunction / </a:t>
            </a:r>
            <a:r>
              <a:rPr lang="en-US" sz="2000" dirty="0" err="1" smtClean="0">
                <a:latin typeface="Arial Black"/>
                <a:cs typeface="Arial Black"/>
              </a:rPr>
              <a:t>annexe</a:t>
            </a:r>
            <a:r>
              <a:rPr lang="en-US" sz="2000" dirty="0" smtClean="0">
                <a:latin typeface="Arial Black"/>
                <a:cs typeface="Arial Black"/>
              </a:rPr>
              <a:t> / supplement”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les additions (f)</a:t>
            </a:r>
            <a:r>
              <a:rPr lang="en-US" sz="2000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stage /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formation pour un métier </a:t>
            </a:r>
            <a:r>
              <a:rPr lang="en-US" sz="2000" dirty="0" err="1" smtClean="0">
                <a:latin typeface="Arial Black"/>
                <a:cs typeface="Arial Black"/>
              </a:rPr>
              <a:t>manuel</a:t>
            </a:r>
            <a:r>
              <a:rPr lang="en-US" sz="2000" dirty="0">
                <a:latin typeface="Arial Black"/>
                <a:cs typeface="Arial Black"/>
              </a:rPr>
              <a:t>/</a:t>
            </a:r>
            <a:r>
              <a:rPr lang="en-US" sz="2000" dirty="0" smtClean="0">
                <a:latin typeface="Arial Black"/>
                <a:cs typeface="Arial Black"/>
              </a:rPr>
              <a:t>technique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apprentissage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pousser</a:t>
            </a:r>
            <a:r>
              <a:rPr lang="en-US" sz="2000" dirty="0" smtClean="0">
                <a:latin typeface="Arial Black"/>
                <a:cs typeface="Arial Black"/>
              </a:rPr>
              <a:t> en </a:t>
            </a:r>
            <a:r>
              <a:rPr lang="en-US" sz="2000" dirty="0" err="1" smtClean="0">
                <a:latin typeface="Arial Black"/>
                <a:cs typeface="Arial Black"/>
              </a:rPr>
              <a:t>avant</a:t>
            </a:r>
            <a:r>
              <a:rPr lang="en-US" sz="2000" dirty="0" smtClean="0">
                <a:latin typeface="Arial Black"/>
                <a:cs typeface="Arial Black"/>
              </a:rPr>
              <a:t> / faire du </a:t>
            </a:r>
            <a:r>
              <a:rPr lang="en-US" sz="2000" dirty="0" err="1" smtClean="0">
                <a:latin typeface="Arial Black"/>
                <a:cs typeface="Arial Black"/>
              </a:rPr>
              <a:t>progrès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avancer</a:t>
            </a:r>
            <a:endParaRPr lang="en-US" sz="20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forme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régionale</a:t>
            </a:r>
            <a:r>
              <a:rPr lang="en-US" sz="2000" dirty="0" smtClean="0">
                <a:latin typeface="Arial Black"/>
                <a:cs typeface="Arial Black"/>
              </a:rPr>
              <a:t> et </a:t>
            </a:r>
            <a:r>
              <a:rPr lang="en-US" sz="2000" dirty="0" err="1" smtClean="0">
                <a:latin typeface="Arial Black"/>
                <a:cs typeface="Arial Black"/>
              </a:rPr>
              <a:t>distincte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d’une</a:t>
            </a:r>
            <a:r>
              <a:rPr lang="en-US" sz="2000" dirty="0" smtClean="0">
                <a:latin typeface="Arial Black"/>
                <a:cs typeface="Arial Black"/>
              </a:rPr>
              <a:t> langue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dialecte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dialecte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propre</a:t>
            </a:r>
            <a:r>
              <a:rPr lang="en-US" sz="2000" dirty="0" smtClean="0">
                <a:latin typeface="Arial Black"/>
                <a:cs typeface="Arial Black"/>
              </a:rPr>
              <a:t> à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communauté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spécifique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idiome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forme</a:t>
            </a:r>
            <a:r>
              <a:rPr lang="en-US" sz="2000" dirty="0" smtClean="0">
                <a:latin typeface="Arial Black"/>
                <a:cs typeface="Arial Black"/>
              </a:rPr>
              <a:t> / un usage </a:t>
            </a:r>
            <a:r>
              <a:rPr lang="en-US" sz="2000" dirty="0" err="1" smtClean="0">
                <a:latin typeface="Arial Black"/>
                <a:cs typeface="Arial Black"/>
              </a:rPr>
              <a:t>propre</a:t>
            </a:r>
            <a:r>
              <a:rPr lang="en-US" sz="2000" dirty="0" smtClean="0">
                <a:latin typeface="Arial Black"/>
                <a:cs typeface="Arial Black"/>
              </a:rPr>
              <a:t> à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seule</a:t>
            </a:r>
            <a:r>
              <a:rPr lang="en-US" sz="2000" dirty="0" smtClean="0">
                <a:latin typeface="Arial Black"/>
                <a:cs typeface="Arial Black"/>
              </a:rPr>
              <a:t> langue et </a:t>
            </a:r>
            <a:r>
              <a:rPr lang="en-US" sz="2000" dirty="0" err="1" smtClean="0">
                <a:latin typeface="Arial Black"/>
                <a:cs typeface="Arial Black"/>
              </a:rPr>
              <a:t>intraduisible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idiotisme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“cerebral / intelligent / mental”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intellectuel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/le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adjectif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relatif</a:t>
            </a:r>
            <a:r>
              <a:rPr lang="en-US" sz="2000" dirty="0" smtClean="0">
                <a:latin typeface="Arial Black"/>
                <a:cs typeface="Arial Black"/>
              </a:rPr>
              <a:t> à </a:t>
            </a:r>
            <a:r>
              <a:rPr lang="en-US" sz="2000" dirty="0" err="1" smtClean="0">
                <a:latin typeface="Arial Black"/>
                <a:cs typeface="Arial Black"/>
              </a:rPr>
              <a:t>l’apprentissage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d’une</a:t>
            </a:r>
            <a:r>
              <a:rPr lang="en-US" sz="2000" dirty="0" smtClean="0">
                <a:latin typeface="Arial Black"/>
                <a:cs typeface="Arial Black"/>
              </a:rPr>
              <a:t> langue </a:t>
            </a:r>
            <a:r>
              <a:rPr lang="en-US" sz="2000" dirty="0" err="1" smtClean="0">
                <a:latin typeface="Arial Black"/>
                <a:cs typeface="Arial Black"/>
              </a:rPr>
              <a:t>étrangère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linguistique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1) Ce qui </a:t>
            </a:r>
            <a:r>
              <a:rPr lang="en-US" sz="2000" dirty="0" err="1" smtClean="0">
                <a:latin typeface="Arial Black"/>
                <a:cs typeface="Arial Black"/>
              </a:rPr>
              <a:t>est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propre</a:t>
            </a:r>
            <a:r>
              <a:rPr lang="en-US" sz="2000" dirty="0" smtClean="0">
                <a:latin typeface="Arial Black"/>
                <a:cs typeface="Arial Black"/>
              </a:rPr>
              <a:t> à la </a:t>
            </a:r>
            <a:r>
              <a:rPr lang="en-US" sz="2000" dirty="0" err="1" smtClean="0">
                <a:latin typeface="Arial Black"/>
                <a:cs typeface="Arial Black"/>
              </a:rPr>
              <a:t>mère</a:t>
            </a:r>
            <a:r>
              <a:rPr lang="en-US" sz="2000" dirty="0" smtClean="0">
                <a:latin typeface="Arial Black"/>
                <a:cs typeface="Arial Black"/>
              </a:rPr>
              <a:t> 2) la 1ère langue apprise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maternel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/le	</a:t>
            </a:r>
            <a:r>
              <a:rPr lang="en-US" sz="2000" dirty="0" smtClean="0">
                <a:latin typeface="Arial Black"/>
                <a:cs typeface="Arial Black"/>
              </a:rPr>
              <a:t>   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mot </a:t>
            </a:r>
            <a:r>
              <a:rPr lang="en-US" sz="2000" dirty="0" err="1" smtClean="0">
                <a:latin typeface="Arial Black"/>
                <a:cs typeface="Arial Black"/>
              </a:rPr>
              <a:t>ou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sens</a:t>
            </a:r>
            <a:r>
              <a:rPr lang="en-US" sz="2000" dirty="0" smtClean="0">
                <a:latin typeface="Arial Black"/>
                <a:cs typeface="Arial Black"/>
              </a:rPr>
              <a:t> nouveau 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néologisme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     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dialecte</a:t>
            </a:r>
            <a:r>
              <a:rPr lang="en-US" sz="2000" dirty="0" smtClean="0">
                <a:latin typeface="Arial Black"/>
                <a:cs typeface="Arial Black"/>
              </a:rPr>
              <a:t> local </a:t>
            </a:r>
            <a:r>
              <a:rPr lang="en-US" sz="2000" dirty="0" err="1" smtClean="0">
                <a:latin typeface="Arial Black"/>
                <a:cs typeface="Arial Black"/>
              </a:rPr>
              <a:t>employé</a:t>
            </a:r>
            <a:r>
              <a:rPr lang="en-US" sz="2000" dirty="0" smtClean="0">
                <a:latin typeface="Arial Black"/>
                <a:cs typeface="Arial Black"/>
              </a:rPr>
              <a:t> par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petite population </a:t>
            </a:r>
            <a:r>
              <a:rPr lang="en-US" sz="2000" dirty="0" err="1" smtClean="0">
                <a:latin typeface="Arial Black"/>
                <a:cs typeface="Arial Black"/>
              </a:rPr>
              <a:t>rurale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un patois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0" y="106017"/>
            <a:ext cx="8958470" cy="67519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“recherché”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quête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	   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L’acte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rendre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qqch</a:t>
            </a:r>
            <a:r>
              <a:rPr lang="en-US" sz="2000" dirty="0" smtClean="0">
                <a:latin typeface="Arial Black"/>
                <a:cs typeface="Arial Black"/>
              </a:rPr>
              <a:t>. Sec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sécher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2000" dirty="0" smtClean="0">
                <a:latin typeface="Arial Black"/>
                <a:cs typeface="Arial Black"/>
              </a:rPr>
              <a:t>		  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L’acte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d’avoir</a:t>
            </a:r>
            <a:r>
              <a:rPr lang="en-US" sz="2000" dirty="0" smtClean="0">
                <a:latin typeface="Arial Black"/>
                <a:cs typeface="Arial Black"/>
              </a:rPr>
              <a:t> des </a:t>
            </a:r>
            <a:r>
              <a:rPr lang="en-US" sz="2000" dirty="0" err="1" smtClean="0">
                <a:latin typeface="Arial Black"/>
                <a:cs typeface="Arial Black"/>
              </a:rPr>
              <a:t>trous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mémoire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perdre</a:t>
            </a:r>
            <a:r>
              <a:rPr lang="en-US" sz="2000" dirty="0" smtClean="0">
                <a:latin typeface="Arial Black"/>
                <a:cs typeface="Arial Black"/>
              </a:rPr>
              <a:t> conscience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sécher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sur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…</a:t>
            </a:r>
            <a:r>
              <a:rPr lang="en-US" sz="2000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Se </a:t>
            </a:r>
            <a:r>
              <a:rPr lang="en-US" sz="2000" dirty="0" err="1" smtClean="0">
                <a:latin typeface="Arial Black"/>
                <a:cs typeface="Arial Black"/>
              </a:rPr>
              <a:t>rapportant</a:t>
            </a:r>
            <a:r>
              <a:rPr lang="en-US" sz="2000" dirty="0" smtClean="0">
                <a:latin typeface="Arial Black"/>
                <a:cs typeface="Arial Black"/>
              </a:rPr>
              <a:t> à un </a:t>
            </a:r>
            <a:r>
              <a:rPr lang="en-US" sz="2000" dirty="0" err="1" smtClean="0">
                <a:latin typeface="Arial Black"/>
                <a:cs typeface="Arial Black"/>
              </a:rPr>
              <a:t>sujet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indéterminé</a:t>
            </a:r>
            <a:r>
              <a:rPr lang="en-US" sz="2000" dirty="0" smtClean="0">
                <a:latin typeface="Arial Black"/>
                <a:cs typeface="Arial Black"/>
              </a:rPr>
              <a:t> / la </a:t>
            </a:r>
            <a:r>
              <a:rPr lang="en-US" sz="2000" dirty="0" err="1" smtClean="0">
                <a:latin typeface="Arial Black"/>
                <a:cs typeface="Arial Black"/>
              </a:rPr>
              <a:t>personnalité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chacun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moi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soi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secourir</a:t>
            </a:r>
            <a:r>
              <a:rPr lang="en-US" sz="2000" dirty="0" smtClean="0">
                <a:latin typeface="Arial Black"/>
                <a:cs typeface="Arial Black"/>
              </a:rPr>
              <a:t> / aider / </a:t>
            </a:r>
            <a:r>
              <a:rPr lang="en-US" sz="2000" dirty="0" err="1" smtClean="0">
                <a:latin typeface="Arial Black"/>
                <a:cs typeface="Arial Black"/>
              </a:rPr>
              <a:t>soutenir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venir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en aide </a:t>
            </a:r>
            <a:r>
              <a:rPr lang="en-US" sz="2000" dirty="0" smtClean="0">
                <a:latin typeface="Arial Black"/>
                <a:cs typeface="Arial Black"/>
              </a:rPr>
              <a:t>	   </a:t>
            </a:r>
          </a:p>
          <a:p>
            <a:pPr marL="457200" indent="-457200">
              <a:buAutoNum type="arabicParenR"/>
            </a:pPr>
            <a:r>
              <a:rPr lang="en-US" sz="2000" dirty="0" err="1" smtClean="0">
                <a:latin typeface="Arial Black"/>
                <a:cs typeface="Arial Black"/>
              </a:rPr>
              <a:t>Personne</a:t>
            </a:r>
            <a:r>
              <a:rPr lang="en-US" sz="2000" dirty="0" smtClean="0">
                <a:latin typeface="Arial Black"/>
                <a:cs typeface="Arial Black"/>
              </a:rPr>
              <a:t> née </a:t>
            </a:r>
            <a:r>
              <a:rPr lang="en-US" sz="2000" dirty="0" err="1" smtClean="0">
                <a:latin typeface="Arial Black"/>
                <a:cs typeface="Arial Black"/>
              </a:rPr>
              <a:t>dans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des </a:t>
            </a:r>
            <a:r>
              <a:rPr lang="en-US" sz="2000" dirty="0" err="1" smtClean="0">
                <a:latin typeface="Arial Black"/>
                <a:cs typeface="Arial Black"/>
              </a:rPr>
              <a:t>anciennes</a:t>
            </a:r>
            <a:r>
              <a:rPr lang="en-US" sz="2000" dirty="0" smtClean="0">
                <a:latin typeface="Arial Black"/>
                <a:cs typeface="Arial Black"/>
              </a:rPr>
              <a:t> colonies </a:t>
            </a:r>
            <a:r>
              <a:rPr lang="en-US" sz="2000" dirty="0" err="1" smtClean="0">
                <a:latin typeface="Arial Black"/>
                <a:cs typeface="Arial Black"/>
              </a:rPr>
              <a:t>intertropicales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endParaRPr lang="en-US" sz="2000" dirty="0" smtClean="0">
              <a:latin typeface="Arial Black"/>
              <a:cs typeface="Arial Black"/>
            </a:endParaRPr>
          </a:p>
          <a:p>
            <a:pPr marL="457200" indent="-457200">
              <a:buAutoNum type="arabicParenR"/>
            </a:pPr>
            <a:r>
              <a:rPr lang="en-US" sz="2000" dirty="0" smtClean="0">
                <a:latin typeface="Arial Black"/>
                <a:cs typeface="Arial Black"/>
              </a:rPr>
              <a:t>2</a:t>
            </a:r>
            <a:r>
              <a:rPr lang="en-US" sz="2000" dirty="0" smtClean="0">
                <a:latin typeface="Arial Black"/>
                <a:cs typeface="Arial Black"/>
              </a:rPr>
              <a:t>) un mélange de </a:t>
            </a:r>
            <a:r>
              <a:rPr lang="en-US" sz="2000" dirty="0" err="1" smtClean="0">
                <a:latin typeface="Arial Black"/>
                <a:cs typeface="Arial Black"/>
              </a:rPr>
              <a:t>langues</a:t>
            </a:r>
            <a:r>
              <a:rPr lang="en-US" sz="2000" dirty="0" smtClean="0">
                <a:latin typeface="Arial Black"/>
                <a:cs typeface="Arial Black"/>
              </a:rPr>
              <a:t> de colonization, de </a:t>
            </a:r>
            <a:r>
              <a:rPr lang="en-US" sz="2000" dirty="0" err="1" smtClean="0">
                <a:latin typeface="Arial Black"/>
                <a:cs typeface="Arial Black"/>
              </a:rPr>
              <a:t>langues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importées</a:t>
            </a:r>
            <a:r>
              <a:rPr lang="en-US" sz="2000" dirty="0" smtClean="0">
                <a:latin typeface="Arial Black"/>
                <a:cs typeface="Arial Black"/>
              </a:rPr>
              <a:t> et de </a:t>
            </a:r>
            <a:r>
              <a:rPr lang="en-US" sz="2000" dirty="0" err="1" smtClean="0">
                <a:latin typeface="Arial Black"/>
                <a:cs typeface="Arial Black"/>
              </a:rPr>
              <a:t>langues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indigènes</a:t>
            </a:r>
            <a:endParaRPr lang="en-US" sz="20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créole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terminer</a:t>
            </a:r>
            <a:r>
              <a:rPr lang="en-US" sz="2000" dirty="0">
                <a:latin typeface="Arial Black"/>
                <a:cs typeface="Arial Black"/>
              </a:rPr>
              <a:t> </a:t>
            </a:r>
            <a:r>
              <a:rPr lang="en-US" sz="2000" dirty="0" smtClean="0">
                <a:latin typeface="Arial Black"/>
                <a:cs typeface="Arial Black"/>
              </a:rPr>
              <a:t>/ </a:t>
            </a:r>
            <a:r>
              <a:rPr lang="en-US" sz="2000" dirty="0" err="1" smtClean="0">
                <a:latin typeface="Arial Black"/>
                <a:cs typeface="Arial Black"/>
              </a:rPr>
              <a:t>tuer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anéantir</a:t>
            </a:r>
            <a:r>
              <a:rPr lang="en-US" sz="2000" dirty="0" smtClean="0">
                <a:latin typeface="Arial Black"/>
                <a:cs typeface="Arial Black"/>
              </a:rPr>
              <a:t>” 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achever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magasin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où</a:t>
            </a:r>
            <a:r>
              <a:rPr lang="en-US" sz="2000" dirty="0" smtClean="0">
                <a:latin typeface="Arial Black"/>
                <a:cs typeface="Arial Black"/>
              </a:rPr>
              <a:t> on vend des </a:t>
            </a:r>
            <a:r>
              <a:rPr lang="en-US" sz="2000" dirty="0" err="1" smtClean="0">
                <a:latin typeface="Arial Black"/>
                <a:cs typeface="Arial Black"/>
              </a:rPr>
              <a:t>livres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librairie</a:t>
            </a:r>
            <a:endParaRPr lang="en-US" sz="20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Causer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blessure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blesser</a:t>
            </a:r>
            <a:r>
              <a:rPr lang="en-US" sz="2000" dirty="0" smtClean="0">
                <a:latin typeface="Arial Black"/>
                <a:cs typeface="Arial Black"/>
              </a:rPr>
              <a:t> 	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Être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présent</a:t>
            </a:r>
            <a:r>
              <a:rPr lang="en-US" sz="2000" dirty="0" smtClean="0">
                <a:latin typeface="Arial Black"/>
                <a:cs typeface="Arial Black"/>
              </a:rPr>
              <a:t> à un </a:t>
            </a:r>
            <a:r>
              <a:rPr lang="en-US" sz="2000" dirty="0" err="1" smtClean="0">
                <a:latin typeface="Arial Black"/>
                <a:cs typeface="Arial Black"/>
              </a:rPr>
              <a:t>événement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assister </a:t>
            </a:r>
            <a:r>
              <a:rPr lang="en-US" sz="2000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appareil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cinématopgraphique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caméra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Établissement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d’enseignement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secondaire</a:t>
            </a:r>
            <a:r>
              <a:rPr lang="en-US" sz="2000" dirty="0" smtClean="0">
                <a:latin typeface="Arial Black"/>
                <a:cs typeface="Arial Black"/>
              </a:rPr>
              <a:t> du premier cycle </a:t>
            </a:r>
            <a:r>
              <a:rPr lang="en-US" sz="2000" dirty="0" err="1" smtClean="0">
                <a:latin typeface="Arial Black"/>
                <a:cs typeface="Arial Black"/>
              </a:rPr>
              <a:t>avant</a:t>
            </a:r>
            <a:r>
              <a:rPr lang="en-US" sz="2000" dirty="0" smtClean="0">
                <a:latin typeface="Arial Black"/>
                <a:cs typeface="Arial Black"/>
              </a:rPr>
              <a:t> le </a:t>
            </a:r>
            <a:r>
              <a:rPr lang="en-US" sz="2000" dirty="0" err="1" smtClean="0">
                <a:latin typeface="Arial Black"/>
                <a:cs typeface="Arial Black"/>
              </a:rPr>
              <a:t>lycée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collège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17"/>
            <a:ext cx="8686800" cy="67519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ordre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commande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1) </a:t>
            </a: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université</a:t>
            </a:r>
            <a:r>
              <a:rPr lang="en-US" sz="2000" dirty="0" smtClean="0">
                <a:latin typeface="Arial Black"/>
                <a:cs typeface="Arial Black"/>
              </a:rPr>
              <a:t>” 2) </a:t>
            </a:r>
            <a:r>
              <a:rPr lang="en-US" sz="2000" dirty="0" err="1" smtClean="0">
                <a:latin typeface="Arial Black"/>
                <a:cs typeface="Arial Black"/>
              </a:rPr>
              <a:t>l’ensemble</a:t>
            </a:r>
            <a:r>
              <a:rPr lang="en-US" sz="2000" dirty="0" smtClean="0">
                <a:latin typeface="Arial Black"/>
                <a:cs typeface="Arial Black"/>
              </a:rPr>
              <a:t> des </a:t>
            </a:r>
            <a:r>
              <a:rPr lang="en-US" sz="2000" dirty="0" err="1" smtClean="0">
                <a:latin typeface="Arial Black"/>
                <a:cs typeface="Arial Black"/>
              </a:rPr>
              <a:t>professeurs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faculté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	  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L’opposé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étroit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large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L’opposé</a:t>
            </a:r>
            <a:r>
              <a:rPr lang="en-US" sz="2000" dirty="0" smtClean="0">
                <a:latin typeface="Arial Black"/>
                <a:cs typeface="Arial Black"/>
              </a:rPr>
              <a:t> de “large”</a:t>
            </a:r>
            <a:r>
              <a:rPr lang="en-US" sz="2000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étroit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/e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Un/e </a:t>
            </a:r>
            <a:r>
              <a:rPr lang="en-US" sz="2000" dirty="0" err="1" smtClean="0">
                <a:latin typeface="Arial Black"/>
                <a:cs typeface="Arial Black"/>
              </a:rPr>
              <a:t>professionnel</a:t>
            </a:r>
            <a:r>
              <a:rPr lang="en-US" sz="2000" dirty="0" smtClean="0">
                <a:latin typeface="Arial Black"/>
                <a:cs typeface="Arial Black"/>
              </a:rPr>
              <a:t>/le qui </a:t>
            </a:r>
            <a:r>
              <a:rPr lang="en-US" sz="2000" dirty="0" err="1" smtClean="0">
                <a:latin typeface="Arial Black"/>
                <a:cs typeface="Arial Black"/>
              </a:rPr>
              <a:t>prend</a:t>
            </a:r>
            <a:r>
              <a:rPr lang="en-US" sz="2000" dirty="0" smtClean="0">
                <a:latin typeface="Arial Black"/>
                <a:cs typeface="Arial Black"/>
              </a:rPr>
              <a:t> des photos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un/e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photographe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aujourd’hui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maintenant</a:t>
            </a:r>
            <a:r>
              <a:rPr lang="en-US" sz="2000" dirty="0" smtClean="0">
                <a:latin typeface="Arial Black"/>
                <a:cs typeface="Arial Black"/>
              </a:rPr>
              <a:t> / à </a:t>
            </a:r>
            <a:r>
              <a:rPr lang="en-US" sz="2000" dirty="0" err="1" smtClean="0">
                <a:latin typeface="Arial Black"/>
                <a:cs typeface="Arial Black"/>
              </a:rPr>
              <a:t>présent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actuellement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  </a:t>
            </a:r>
            <a:r>
              <a:rPr lang="en-US" sz="2000" dirty="0" smtClean="0">
                <a:latin typeface="Arial Black"/>
                <a:cs typeface="Arial Black"/>
              </a:rPr>
              <a:t>   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Rester</a:t>
            </a:r>
            <a:r>
              <a:rPr lang="en-US" sz="2000" dirty="0" smtClean="0">
                <a:latin typeface="Arial Black"/>
                <a:cs typeface="Arial Black"/>
              </a:rPr>
              <a:t> en un lieu </a:t>
            </a:r>
            <a:r>
              <a:rPr lang="en-US" sz="2000" dirty="0" err="1" smtClean="0">
                <a:latin typeface="Arial Black"/>
                <a:cs typeface="Arial Black"/>
              </a:rPr>
              <a:t>jusqu’à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l’arrivée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qqn</a:t>
            </a:r>
            <a:r>
              <a:rPr lang="en-US" sz="2000" dirty="0" smtClean="0">
                <a:latin typeface="Arial Black"/>
                <a:cs typeface="Arial Black"/>
              </a:rPr>
              <a:t>. </a:t>
            </a:r>
            <a:r>
              <a:rPr lang="en-US" sz="2000" dirty="0" err="1">
                <a:latin typeface="Arial Black"/>
                <a:cs typeface="Arial Black"/>
              </a:rPr>
              <a:t>o</a:t>
            </a:r>
            <a:r>
              <a:rPr lang="en-US" sz="2000" dirty="0" err="1" smtClean="0">
                <a:latin typeface="Arial Black"/>
                <a:cs typeface="Arial Black"/>
              </a:rPr>
              <a:t>u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qqch</a:t>
            </a:r>
            <a:r>
              <a:rPr lang="en-US" sz="2000" dirty="0" smtClean="0">
                <a:latin typeface="Arial Black"/>
                <a:cs typeface="Arial Black"/>
              </a:rPr>
              <a:t>.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attendre</a:t>
            </a:r>
            <a:r>
              <a:rPr lang="en-US" sz="2000" dirty="0" smtClean="0">
                <a:latin typeface="Arial Black"/>
                <a:cs typeface="Arial Black"/>
              </a:rPr>
              <a:t>	  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“chauffeur / </a:t>
            </a:r>
            <a:r>
              <a:rPr lang="en-US" sz="2000" dirty="0" err="1" smtClean="0">
                <a:latin typeface="Arial Black"/>
                <a:cs typeface="Arial Black"/>
              </a:rPr>
              <a:t>automobiliste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conducteur</a:t>
            </a:r>
            <a:endParaRPr lang="en-US" sz="20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L’action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montrer</a:t>
            </a:r>
            <a:r>
              <a:rPr lang="en-US" sz="2000" dirty="0" smtClean="0">
                <a:latin typeface="Arial Black"/>
                <a:cs typeface="Arial Black"/>
              </a:rPr>
              <a:t> par des </a:t>
            </a:r>
            <a:r>
              <a:rPr lang="en-US" sz="2000" dirty="0" err="1" smtClean="0">
                <a:latin typeface="Arial Black"/>
                <a:cs typeface="Arial Black"/>
              </a:rPr>
              <a:t>expériences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démonstration</a:t>
            </a:r>
            <a:r>
              <a:rPr lang="en-US" sz="2000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présentation</a:t>
            </a:r>
            <a:r>
              <a:rPr lang="en-US" sz="2000" dirty="0" smtClean="0">
                <a:latin typeface="Arial Black"/>
                <a:cs typeface="Arial Black"/>
              </a:rPr>
              <a:t> au public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 exhibition</a:t>
            </a:r>
            <a:r>
              <a:rPr lang="en-US" sz="2000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L’action</a:t>
            </a:r>
            <a:r>
              <a:rPr lang="en-US" sz="2000" dirty="0" smtClean="0">
                <a:latin typeface="Arial Black"/>
                <a:cs typeface="Arial Black"/>
              </a:rPr>
              <a:t> de lire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la lecture	 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Ce </a:t>
            </a:r>
            <a:r>
              <a:rPr lang="en-US" sz="2000" dirty="0" err="1" smtClean="0">
                <a:latin typeface="Arial Black"/>
                <a:cs typeface="Arial Black"/>
              </a:rPr>
              <a:t>qu’on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apprend</a:t>
            </a:r>
            <a:r>
              <a:rPr lang="en-US" sz="2000" dirty="0" smtClean="0">
                <a:latin typeface="Arial Black"/>
                <a:cs typeface="Arial Black"/>
              </a:rPr>
              <a:t> par les </a:t>
            </a:r>
            <a:r>
              <a:rPr lang="en-US" sz="2000" dirty="0" err="1" smtClean="0">
                <a:latin typeface="Arial Black"/>
                <a:cs typeface="Arial Black"/>
              </a:rPr>
              <a:t>médias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sur</a:t>
            </a:r>
            <a:r>
              <a:rPr lang="en-US" sz="2000" dirty="0" smtClean="0">
                <a:latin typeface="Arial Black"/>
                <a:cs typeface="Arial Black"/>
              </a:rPr>
              <a:t> les </a:t>
            </a:r>
            <a:r>
              <a:rPr lang="en-US" sz="2000" dirty="0" err="1" smtClean="0">
                <a:latin typeface="Arial Black"/>
                <a:cs typeface="Arial Black"/>
              </a:rPr>
              <a:t>événements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dans</a:t>
            </a:r>
            <a:r>
              <a:rPr lang="en-US" sz="2000" dirty="0" smtClean="0">
                <a:latin typeface="Arial Black"/>
                <a:cs typeface="Arial Black"/>
              </a:rPr>
              <a:t> le monde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 nouvelle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74"/>
            <a:ext cx="8686800" cy="67122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Faire un long test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		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passer un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examen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200" dirty="0" smtClean="0">
                <a:latin typeface="Arial Black"/>
                <a:cs typeface="Arial Black"/>
              </a:rPr>
              <a:t>	  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“</a:t>
            </a:r>
            <a:r>
              <a:rPr lang="en-US" sz="2200" dirty="0" err="1" smtClean="0">
                <a:latin typeface="Arial Black"/>
                <a:cs typeface="Arial Black"/>
              </a:rPr>
              <a:t>demeurer</a:t>
            </a:r>
            <a:r>
              <a:rPr lang="en-US" sz="2200" dirty="0" smtClean="0">
                <a:latin typeface="Arial Black"/>
                <a:cs typeface="Arial Black"/>
              </a:rPr>
              <a:t> / continuer d’être </a:t>
            </a:r>
            <a:r>
              <a:rPr lang="en-US" sz="2200" dirty="0" err="1" smtClean="0">
                <a:latin typeface="Arial Black"/>
                <a:cs typeface="Arial Black"/>
              </a:rPr>
              <a:t>dans</a:t>
            </a:r>
            <a:r>
              <a:rPr lang="en-US" sz="2200" dirty="0" smtClean="0">
                <a:latin typeface="Arial Black"/>
                <a:cs typeface="Arial Black"/>
              </a:rPr>
              <a:t> un lieu”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latin typeface="Arial Black"/>
                <a:cs typeface="Arial Black"/>
              </a:rPr>
              <a:t>r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ester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Adjectif</a:t>
            </a:r>
            <a:r>
              <a:rPr lang="en-US" sz="2200" dirty="0" smtClean="0">
                <a:latin typeface="Arial Black"/>
                <a:cs typeface="Arial Black"/>
              </a:rPr>
              <a:t> qui </a:t>
            </a:r>
            <a:r>
              <a:rPr lang="en-US" sz="2200" dirty="0" err="1" smtClean="0">
                <a:latin typeface="Arial Black"/>
                <a:cs typeface="Arial Black"/>
              </a:rPr>
              <a:t>veut</a:t>
            </a:r>
            <a:r>
              <a:rPr lang="en-US" sz="2200" dirty="0" smtClean="0">
                <a:latin typeface="Arial Black"/>
                <a:cs typeface="Arial Black"/>
              </a:rPr>
              <a:t> dire </a:t>
            </a:r>
            <a:r>
              <a:rPr lang="en-US" sz="2200" dirty="0" smtClean="0">
                <a:latin typeface="Arial Black"/>
                <a:cs typeface="Arial Black"/>
              </a:rPr>
              <a:t>1) </a:t>
            </a:r>
            <a:r>
              <a:rPr lang="en-US" sz="2200" dirty="0" smtClean="0">
                <a:latin typeface="Arial Black"/>
                <a:cs typeface="Arial Black"/>
              </a:rPr>
              <a:t>capable de sensation 2) </a:t>
            </a:r>
            <a:r>
              <a:rPr lang="en-US" sz="2200" dirty="0" err="1" smtClean="0">
                <a:latin typeface="Arial Black"/>
                <a:cs typeface="Arial Black"/>
              </a:rPr>
              <a:t>qqn</a:t>
            </a:r>
            <a:r>
              <a:rPr lang="en-US" sz="2200" dirty="0" smtClean="0">
                <a:latin typeface="Arial Black"/>
                <a:cs typeface="Arial Black"/>
              </a:rPr>
              <a:t>. à qui le </a:t>
            </a:r>
            <a:r>
              <a:rPr lang="en-US" sz="2200" dirty="0" err="1" smtClean="0">
                <a:latin typeface="Arial Black"/>
                <a:cs typeface="Arial Black"/>
              </a:rPr>
              <a:t>moindre</a:t>
            </a:r>
            <a:r>
              <a:rPr lang="en-US" sz="2200" dirty="0" smtClean="0">
                <a:latin typeface="Arial Black"/>
                <a:cs typeface="Arial Black"/>
              </a:rPr>
              <a:t> contact rend </a:t>
            </a:r>
            <a:r>
              <a:rPr lang="en-US" sz="2200" dirty="0" err="1" smtClean="0">
                <a:latin typeface="Arial Black"/>
                <a:cs typeface="Arial Black"/>
              </a:rPr>
              <a:t>douloureux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sensible	</a:t>
            </a:r>
            <a:r>
              <a:rPr lang="en-US" sz="2200" dirty="0" smtClean="0">
                <a:latin typeface="Arial Black"/>
                <a:cs typeface="Arial Black"/>
              </a:rPr>
              <a:t>  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“</a:t>
            </a:r>
            <a:r>
              <a:rPr lang="en-US" sz="2200" dirty="0" err="1" smtClean="0">
                <a:latin typeface="Arial Black"/>
                <a:cs typeface="Arial Black"/>
              </a:rPr>
              <a:t>être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séparé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faire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chambre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 à part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L’un</a:t>
            </a:r>
            <a:r>
              <a:rPr lang="en-US" sz="2200" dirty="0" smtClean="0">
                <a:latin typeface="Arial Black"/>
                <a:cs typeface="Arial Black"/>
              </a:rPr>
              <a:t> après </a:t>
            </a:r>
            <a:r>
              <a:rPr lang="en-US" sz="2200" dirty="0" err="1" smtClean="0">
                <a:latin typeface="Arial Black"/>
                <a:cs typeface="Arial Black"/>
              </a:rPr>
              <a:t>l’autre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tour à tour</a:t>
            </a:r>
            <a:r>
              <a:rPr lang="en-US" sz="22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“amalgam /</a:t>
            </a:r>
            <a:r>
              <a:rPr lang="en-US" sz="2200" dirty="0" err="1" smtClean="0">
                <a:latin typeface="Arial Black"/>
                <a:cs typeface="Arial Black"/>
              </a:rPr>
              <a:t>combinaison</a:t>
            </a:r>
            <a:r>
              <a:rPr lang="en-US" sz="2200" dirty="0" smtClean="0">
                <a:latin typeface="Arial Black"/>
                <a:cs typeface="Arial Black"/>
              </a:rPr>
              <a:t> / union de choses </a:t>
            </a:r>
            <a:r>
              <a:rPr lang="en-US" sz="2200" dirty="0" err="1" smtClean="0">
                <a:latin typeface="Arial Black"/>
                <a:cs typeface="Arial Black"/>
              </a:rPr>
              <a:t>différentes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un mélange </a:t>
            </a:r>
            <a:r>
              <a:rPr lang="en-US" sz="22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“</a:t>
            </a:r>
            <a:r>
              <a:rPr lang="en-US" sz="2200" dirty="0" err="1" smtClean="0">
                <a:latin typeface="Arial Black"/>
                <a:cs typeface="Arial Black"/>
              </a:rPr>
              <a:t>incroyable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ahurissant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/e	</a:t>
            </a:r>
            <a:r>
              <a:rPr lang="en-US" sz="2200" dirty="0" smtClean="0">
                <a:latin typeface="Arial Black"/>
                <a:cs typeface="Arial Black"/>
              </a:rPr>
              <a:t>	   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“sobriquet / nom </a:t>
            </a:r>
            <a:r>
              <a:rPr lang="en-US" sz="2200" dirty="0" err="1" smtClean="0">
                <a:latin typeface="Arial Black"/>
                <a:cs typeface="Arial Black"/>
              </a:rPr>
              <a:t>ajouté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ou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familier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surnom</a:t>
            </a:r>
            <a:endParaRPr lang="en-US" sz="22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La masse </a:t>
            </a:r>
            <a:r>
              <a:rPr lang="en-US" sz="2200" dirty="0" err="1" smtClean="0">
                <a:latin typeface="Arial Black"/>
                <a:cs typeface="Arial Black"/>
              </a:rPr>
              <a:t>nerveuse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située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dans</a:t>
            </a:r>
            <a:r>
              <a:rPr lang="en-US" sz="2200" dirty="0" smtClean="0">
                <a:latin typeface="Arial Black"/>
                <a:cs typeface="Arial Black"/>
              </a:rPr>
              <a:t> le </a:t>
            </a:r>
            <a:r>
              <a:rPr lang="en-US" sz="2200" dirty="0" err="1" smtClean="0">
                <a:latin typeface="Arial Black"/>
                <a:cs typeface="Arial Black"/>
              </a:rPr>
              <a:t>crâne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cerveau</a:t>
            </a:r>
            <a:r>
              <a:rPr lang="en-US" sz="22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Avec intelligence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sagement</a:t>
            </a:r>
            <a:r>
              <a:rPr lang="en-US" sz="22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“</a:t>
            </a:r>
            <a:r>
              <a:rPr lang="en-US" sz="2200" dirty="0" err="1" smtClean="0">
                <a:latin typeface="Arial Black"/>
                <a:cs typeface="Arial Black"/>
              </a:rPr>
              <a:t>conférence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colloque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S’amuser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comme</a:t>
            </a:r>
            <a:r>
              <a:rPr lang="en-US" sz="2200" dirty="0" smtClean="0">
                <a:latin typeface="Arial Black"/>
                <a:cs typeface="Arial Black"/>
              </a:rPr>
              <a:t> un </a:t>
            </a:r>
            <a:r>
              <a:rPr lang="en-US" sz="2200" dirty="0" err="1" smtClean="0">
                <a:latin typeface="Arial Black"/>
                <a:cs typeface="Arial Black"/>
              </a:rPr>
              <a:t>fou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délirer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“se relaxer / se </a:t>
            </a:r>
            <a:r>
              <a:rPr lang="en-US" sz="2000" dirty="0" err="1" smtClean="0">
                <a:latin typeface="Arial Black"/>
                <a:cs typeface="Arial Black"/>
              </a:rPr>
              <a:t>reposer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se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défouler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Promettre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solennellement</a:t>
            </a:r>
            <a:r>
              <a:rPr lang="en-US" sz="2000" dirty="0" smtClean="0">
                <a:latin typeface="Arial Black"/>
                <a:cs typeface="Arial Black"/>
              </a:rPr>
              <a:t> / assurer / </a:t>
            </a:r>
            <a:r>
              <a:rPr lang="en-US" sz="2000" dirty="0" err="1" smtClean="0">
                <a:latin typeface="Arial Black"/>
                <a:cs typeface="Arial Black"/>
              </a:rPr>
              <a:t>déclarer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jurer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	 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Crier fort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gueuler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admettre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reconnaître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avouer</a:t>
            </a:r>
            <a:endParaRPr lang="en-US" sz="20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À </a:t>
            </a:r>
            <a:r>
              <a:rPr lang="en-US" sz="2000" dirty="0" err="1" smtClean="0">
                <a:latin typeface="Arial Black"/>
                <a:cs typeface="Arial Black"/>
              </a:rPr>
              <a:t>partir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maintenant</a:t>
            </a:r>
            <a:r>
              <a:rPr lang="en-US" sz="2000" dirty="0" smtClean="0">
                <a:latin typeface="Arial Black"/>
                <a:cs typeface="Arial Black"/>
              </a:rPr>
              <a:t> / à </a:t>
            </a:r>
            <a:r>
              <a:rPr lang="en-US" sz="2000" dirty="0" err="1" smtClean="0">
                <a:latin typeface="Arial Black"/>
                <a:cs typeface="Arial Black"/>
              </a:rPr>
              <a:t>l’avenir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dorénavant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désormais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Sysnonyme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éloigné</a:t>
            </a:r>
            <a:r>
              <a:rPr lang="en-US" sz="2000" dirty="0" smtClean="0">
                <a:latin typeface="Arial Black"/>
                <a:cs typeface="Arial Black"/>
              </a:rPr>
              <a:t> / à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grande</a:t>
            </a:r>
            <a:r>
              <a:rPr lang="en-US" sz="2000" dirty="0" smtClean="0">
                <a:latin typeface="Arial Black"/>
                <a:cs typeface="Arial Black"/>
              </a:rPr>
              <a:t> distance”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lointain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/e</a:t>
            </a:r>
            <a:r>
              <a:rPr lang="en-US" sz="2000" dirty="0" smtClean="0">
                <a:latin typeface="Arial Black"/>
                <a:cs typeface="Arial Black"/>
              </a:rPr>
              <a:t>		   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“se forcer”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s’astreindre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s’accrocher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se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cramponner</a:t>
            </a:r>
            <a:endParaRPr lang="en-US" sz="20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anneau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matière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insubmersible</a:t>
            </a:r>
            <a:r>
              <a:rPr lang="en-US" sz="2000" dirty="0" smtClean="0">
                <a:latin typeface="Arial Black"/>
                <a:cs typeface="Arial Black"/>
              </a:rPr>
              <a:t> pour </a:t>
            </a:r>
            <a:r>
              <a:rPr lang="en-US" sz="2000" dirty="0" err="1" smtClean="0">
                <a:latin typeface="Arial Black"/>
                <a:cs typeface="Arial Black"/>
              </a:rPr>
              <a:t>donner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secours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bouée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sauvetage</a:t>
            </a:r>
            <a:endParaRPr lang="en-US" sz="20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 marL="457200" indent="-457200">
              <a:buAutoNum type="arabicParenR"/>
            </a:pPr>
            <a:r>
              <a:rPr lang="en-US" sz="2000" dirty="0" err="1" smtClean="0">
                <a:latin typeface="Arial Black"/>
                <a:cs typeface="Arial Black"/>
              </a:rPr>
              <a:t>Mourir</a:t>
            </a:r>
            <a:r>
              <a:rPr lang="en-US" sz="2000" dirty="0" smtClean="0">
                <a:latin typeface="Arial Black"/>
                <a:cs typeface="Arial Black"/>
              </a:rPr>
              <a:t> 2) </a:t>
            </a:r>
            <a:r>
              <a:rPr lang="en-US" sz="2000" dirty="0" err="1" smtClean="0">
                <a:latin typeface="Arial Black"/>
                <a:cs typeface="Arial Black"/>
              </a:rPr>
              <a:t>cesser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brûler</a:t>
            </a:r>
            <a:r>
              <a:rPr lang="en-US" sz="2000" dirty="0" smtClean="0">
                <a:latin typeface="Arial Black"/>
                <a:cs typeface="Arial Black"/>
              </a:rPr>
              <a:t> 3) </a:t>
            </a:r>
            <a:r>
              <a:rPr lang="en-US" sz="2000" dirty="0" err="1" smtClean="0">
                <a:latin typeface="Arial Black"/>
                <a:cs typeface="Arial Black"/>
              </a:rPr>
              <a:t>finir</a:t>
            </a:r>
            <a:r>
              <a:rPr lang="en-US" sz="2000" dirty="0" smtClean="0">
                <a:latin typeface="Arial Black"/>
                <a:cs typeface="Arial Black"/>
              </a:rPr>
              <a:t> 4) </a:t>
            </a:r>
            <a:r>
              <a:rPr lang="en-US" sz="2000" dirty="0" err="1" smtClean="0">
                <a:latin typeface="Arial Black"/>
                <a:cs typeface="Arial Black"/>
              </a:rPr>
              <a:t>disparaître</a:t>
            </a:r>
            <a:endParaRPr lang="en-US" sz="20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s’éteindre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Petit à petit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au fur et à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mesure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92765"/>
            <a:ext cx="8825948" cy="67652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Ce qui </a:t>
            </a:r>
            <a:r>
              <a:rPr lang="en-US" sz="2200" dirty="0" err="1" smtClean="0">
                <a:latin typeface="Arial Black"/>
                <a:cs typeface="Arial Black"/>
              </a:rPr>
              <a:t>est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exactement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opposé</a:t>
            </a:r>
            <a:r>
              <a:rPr lang="en-US" sz="2200" dirty="0" smtClean="0">
                <a:latin typeface="Arial Black"/>
                <a:cs typeface="Arial Black"/>
              </a:rPr>
              <a:t> / contraire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		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à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l’inverse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Avoir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l’avantage</a:t>
            </a:r>
            <a:r>
              <a:rPr lang="en-US" sz="2200" dirty="0" smtClean="0">
                <a:latin typeface="Arial Black"/>
                <a:cs typeface="Arial Black"/>
              </a:rPr>
              <a:t> de…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avoir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bénéficié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/e de..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  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‘</a:t>
            </a:r>
            <a:r>
              <a:rPr lang="en-US" sz="2200" dirty="0" err="1" smtClean="0">
                <a:latin typeface="Arial Black"/>
                <a:cs typeface="Arial Black"/>
              </a:rPr>
              <a:t>limité</a:t>
            </a:r>
            <a:r>
              <a:rPr lang="en-US" sz="2200" dirty="0" smtClean="0">
                <a:latin typeface="Arial Black"/>
                <a:cs typeface="Arial Black"/>
              </a:rPr>
              <a:t> à / </a:t>
            </a:r>
            <a:r>
              <a:rPr lang="en-US" sz="2200" dirty="0" err="1" smtClean="0">
                <a:latin typeface="Arial Black"/>
                <a:cs typeface="Arial Black"/>
              </a:rPr>
              <a:t>étroit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restreint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/e</a:t>
            </a:r>
            <a:r>
              <a:rPr lang="en-US" sz="2200" dirty="0" smtClean="0">
                <a:latin typeface="Arial Black"/>
                <a:cs typeface="Arial Black"/>
              </a:rPr>
              <a:t>	    </a:t>
            </a:r>
          </a:p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Les gens </a:t>
            </a:r>
            <a:r>
              <a:rPr lang="en-US" sz="2200" dirty="0" err="1" smtClean="0">
                <a:latin typeface="Arial Black"/>
                <a:cs typeface="Arial Black"/>
              </a:rPr>
              <a:t>qu’on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connaît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bien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les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proches</a:t>
            </a:r>
            <a:endParaRPr lang="en-US" sz="22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Un pas en </a:t>
            </a:r>
            <a:r>
              <a:rPr lang="en-US" sz="2200" dirty="0" err="1" smtClean="0">
                <a:latin typeface="Arial Black"/>
                <a:cs typeface="Arial Black"/>
              </a:rPr>
              <a:t>arrière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recul</a:t>
            </a:r>
            <a:r>
              <a:rPr lang="en-US" sz="22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“</a:t>
            </a:r>
            <a:r>
              <a:rPr lang="en-US" sz="2200" dirty="0" err="1" smtClean="0">
                <a:latin typeface="Arial Black"/>
                <a:cs typeface="Arial Black"/>
              </a:rPr>
              <a:t>vraiment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voire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L’enseignment</a:t>
            </a:r>
            <a:r>
              <a:rPr lang="en-US" sz="2200" dirty="0" smtClean="0">
                <a:latin typeface="Arial Black"/>
                <a:cs typeface="Arial Black"/>
              </a:rPr>
              <a:t> de la lecture et de </a:t>
            </a:r>
            <a:r>
              <a:rPr lang="en-US" sz="2200" dirty="0" err="1" smtClean="0">
                <a:latin typeface="Arial Black"/>
                <a:cs typeface="Arial Black"/>
              </a:rPr>
              <a:t>l’écriture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l’alphabétisation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 (f)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Synonyme</a:t>
            </a:r>
            <a:r>
              <a:rPr lang="en-US" sz="2200" dirty="0" smtClean="0">
                <a:latin typeface="Arial Black"/>
                <a:cs typeface="Arial Black"/>
              </a:rPr>
              <a:t> de “</a:t>
            </a:r>
            <a:r>
              <a:rPr lang="en-US" sz="2200" dirty="0" err="1" smtClean="0">
                <a:latin typeface="Arial Black"/>
                <a:cs typeface="Arial Black"/>
              </a:rPr>
              <a:t>nombre</a:t>
            </a:r>
            <a:r>
              <a:rPr lang="en-US" sz="2200" dirty="0" smtClean="0">
                <a:latin typeface="Arial Black"/>
                <a:cs typeface="Arial Black"/>
              </a:rPr>
              <a:t> / </a:t>
            </a:r>
            <a:r>
              <a:rPr lang="en-US" sz="2200" dirty="0" err="1" smtClean="0">
                <a:latin typeface="Arial Black"/>
                <a:cs typeface="Arial Black"/>
              </a:rPr>
              <a:t>numéro</a:t>
            </a:r>
            <a:r>
              <a:rPr lang="en-US" sz="22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chiffre</a:t>
            </a:r>
            <a:endParaRPr lang="en-US" sz="22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 marL="457200" indent="-457200">
              <a:buAutoNum type="arabicParenR"/>
            </a:pPr>
            <a:r>
              <a:rPr lang="en-US" sz="2200" dirty="0">
                <a:latin typeface="Arial Black"/>
                <a:cs typeface="Arial Black"/>
              </a:rPr>
              <a:t>l</a:t>
            </a:r>
            <a:r>
              <a:rPr lang="en-US" sz="2200" dirty="0" smtClean="0">
                <a:latin typeface="Arial Black"/>
                <a:cs typeface="Arial Black"/>
              </a:rPr>
              <a:t>umière / éclat / </a:t>
            </a:r>
            <a:r>
              <a:rPr lang="en-US" sz="2200" dirty="0" err="1" smtClean="0">
                <a:latin typeface="Arial Black"/>
                <a:cs typeface="Arial Black"/>
              </a:rPr>
              <a:t>lueur</a:t>
            </a:r>
            <a:r>
              <a:rPr lang="en-US" sz="2200" dirty="0" smtClean="0">
                <a:latin typeface="Arial Black"/>
                <a:cs typeface="Arial Black"/>
              </a:rPr>
              <a:t> 2) </a:t>
            </a:r>
            <a:r>
              <a:rPr lang="en-US" sz="2200" dirty="0" err="1" smtClean="0">
                <a:latin typeface="Arial Black"/>
                <a:cs typeface="Arial Black"/>
              </a:rPr>
              <a:t>ce</a:t>
            </a:r>
            <a:r>
              <a:rPr lang="en-US" sz="2200" dirty="0" smtClean="0">
                <a:latin typeface="Arial Black"/>
                <a:cs typeface="Arial Black"/>
              </a:rPr>
              <a:t> qui </a:t>
            </a:r>
            <a:r>
              <a:rPr lang="en-US" sz="2200" dirty="0" err="1" smtClean="0">
                <a:latin typeface="Arial Black"/>
                <a:cs typeface="Arial Black"/>
              </a:rPr>
              <a:t>est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facilment</a:t>
            </a:r>
            <a:r>
              <a:rPr lang="en-US" sz="2200" dirty="0" smtClean="0">
                <a:latin typeface="Arial Black"/>
                <a:cs typeface="Arial Black"/>
              </a:rPr>
              <a:t> intelligible</a:t>
            </a:r>
          </a:p>
          <a:p>
            <a:pPr marL="0" indent="0">
              <a:buNone/>
            </a:pPr>
            <a:r>
              <a:rPr lang="en-US" sz="2200" dirty="0" smtClean="0">
                <a:latin typeface="Arial Black"/>
                <a:cs typeface="Arial Black"/>
              </a:rPr>
              <a:t>	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clarté</a:t>
            </a:r>
            <a:r>
              <a:rPr lang="en-US" sz="2200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sz="2200" dirty="0" err="1" smtClean="0">
                <a:latin typeface="Arial Black"/>
                <a:cs typeface="Arial Black"/>
              </a:rPr>
              <a:t>Synomye</a:t>
            </a:r>
            <a:r>
              <a:rPr lang="en-US" sz="2200" dirty="0" smtClean="0">
                <a:latin typeface="Arial Black"/>
                <a:cs typeface="Arial Black"/>
              </a:rPr>
              <a:t> de “à cause de”</a:t>
            </a: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puisque</a:t>
            </a:r>
            <a:r>
              <a:rPr lang="en-US" sz="2200" dirty="0" smtClean="0">
                <a:latin typeface="Arial Black"/>
                <a:cs typeface="Arial Black"/>
              </a:rPr>
              <a:t>			</a:t>
            </a:r>
          </a:p>
          <a:p>
            <a:pPr marL="457200" indent="-457200">
              <a:buAutoNum type="arabicParenR"/>
            </a:pPr>
            <a:r>
              <a:rPr lang="en-US" sz="2200" dirty="0" smtClean="0">
                <a:latin typeface="Arial Black"/>
                <a:cs typeface="Arial Black"/>
              </a:rPr>
              <a:t>Un objet </a:t>
            </a:r>
            <a:r>
              <a:rPr lang="en-US" sz="2200" dirty="0" err="1" smtClean="0">
                <a:latin typeface="Arial Black"/>
                <a:cs typeface="Arial Black"/>
              </a:rPr>
              <a:t>qu’on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utilise</a:t>
            </a:r>
            <a:r>
              <a:rPr lang="en-US" sz="2200" dirty="0" smtClean="0">
                <a:latin typeface="Arial Black"/>
                <a:cs typeface="Arial Black"/>
              </a:rPr>
              <a:t> pour </a:t>
            </a:r>
            <a:r>
              <a:rPr lang="en-US" sz="2200" dirty="0" err="1" smtClean="0">
                <a:latin typeface="Arial Black"/>
                <a:cs typeface="Arial Black"/>
              </a:rPr>
              <a:t>une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tâche</a:t>
            </a:r>
            <a:r>
              <a:rPr lang="en-US" sz="2200" dirty="0" smtClean="0">
                <a:latin typeface="Arial Black"/>
                <a:cs typeface="Arial Black"/>
              </a:rPr>
              <a:t> </a:t>
            </a:r>
            <a:r>
              <a:rPr lang="en-US" sz="2200" dirty="0" err="1" smtClean="0">
                <a:latin typeface="Arial Black"/>
                <a:cs typeface="Arial Black"/>
              </a:rPr>
              <a:t>spécifique</a:t>
            </a:r>
            <a:r>
              <a:rPr lang="en-US" sz="2200" dirty="0" smtClean="0">
                <a:latin typeface="Arial Black"/>
                <a:cs typeface="Arial Black"/>
              </a:rPr>
              <a:t> 2) un </a:t>
            </a:r>
            <a:r>
              <a:rPr lang="en-US" sz="2200" dirty="0" err="1" smtClean="0">
                <a:latin typeface="Arial Black"/>
                <a:cs typeface="Arial Black"/>
              </a:rPr>
              <a:t>moyen</a:t>
            </a:r>
            <a:endParaRPr lang="en-US" sz="22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2200" dirty="0" smtClean="0">
                <a:latin typeface="Arial Black"/>
                <a:cs typeface="Arial Black"/>
              </a:rPr>
              <a:t>	= </a:t>
            </a:r>
            <a:r>
              <a:rPr lang="en-US" sz="22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2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outil</a:t>
            </a:r>
            <a:r>
              <a:rPr lang="en-US" sz="22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200" dirty="0" smtClean="0">
                <a:latin typeface="Arial Black"/>
                <a:cs typeface="Arial Black"/>
              </a:rPr>
              <a:t>Un </a:t>
            </a:r>
            <a:r>
              <a:rPr lang="en-US" sz="2200" dirty="0" err="1" smtClean="0">
                <a:latin typeface="Arial Black"/>
                <a:cs typeface="Arial Black"/>
              </a:rPr>
              <a:t>moyen</a:t>
            </a:r>
            <a:r>
              <a:rPr lang="en-US" sz="2200" dirty="0" smtClean="0">
                <a:latin typeface="Arial Black"/>
                <a:cs typeface="Arial Black"/>
              </a:rPr>
              <a:t> de </a:t>
            </a:r>
            <a:r>
              <a:rPr lang="en-US" sz="2200" dirty="0" err="1" smtClean="0">
                <a:latin typeface="Arial Black"/>
                <a:cs typeface="Arial Black"/>
              </a:rPr>
              <a:t>communiquer</a:t>
            </a:r>
            <a:endParaRPr lang="en-US" sz="22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200" dirty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  <a:r>
              <a:rPr lang="en-US" sz="2200" dirty="0" smtClean="0">
                <a:latin typeface="Arial Black"/>
                <a:cs typeface="Arial Black"/>
              </a:rPr>
              <a:t>= </a:t>
            </a:r>
            <a:r>
              <a:rPr lang="en-US" sz="22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exprimer</a:t>
            </a:r>
            <a:r>
              <a:rPr lang="en-US" sz="22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26"/>
            <a:ext cx="8686800" cy="6698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arrêter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finir</a:t>
            </a:r>
            <a:r>
              <a:rPr lang="en-US" sz="2000" dirty="0" smtClean="0">
                <a:latin typeface="Arial Black"/>
                <a:cs typeface="Arial Black"/>
              </a:rPr>
              <a:t>”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cesser</a:t>
            </a:r>
            <a:r>
              <a:rPr lang="en-US" sz="2000" dirty="0">
                <a:latin typeface="Arial Black"/>
                <a:cs typeface="Arial Black"/>
              </a:rPr>
              <a:t>		</a:t>
            </a:r>
            <a:endParaRPr lang="en-US" sz="2000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2000" dirty="0" smtClean="0">
                <a:latin typeface="Arial Black"/>
                <a:cs typeface="Arial Black"/>
              </a:rPr>
              <a:t>1)Se </a:t>
            </a:r>
            <a:r>
              <a:rPr lang="en-US" sz="2000" dirty="0" err="1" smtClean="0">
                <a:latin typeface="Arial Black"/>
                <a:cs typeface="Arial Black"/>
              </a:rPr>
              <a:t>déverser</a:t>
            </a:r>
            <a:r>
              <a:rPr lang="en-US" sz="2000" dirty="0" smtClean="0">
                <a:latin typeface="Arial Black"/>
                <a:cs typeface="Arial Black"/>
              </a:rPr>
              <a:t> 2)se </a:t>
            </a:r>
            <a:r>
              <a:rPr lang="en-US" sz="2000" dirty="0" err="1" smtClean="0">
                <a:latin typeface="Arial Black"/>
                <a:cs typeface="Arial Black"/>
              </a:rPr>
              <a:t>retirer</a:t>
            </a:r>
            <a:r>
              <a:rPr lang="en-US" sz="2000" dirty="0" smtClean="0">
                <a:latin typeface="Arial Black"/>
                <a:cs typeface="Arial Black"/>
              </a:rPr>
              <a:t> d’un </a:t>
            </a:r>
            <a:r>
              <a:rPr lang="en-US" sz="2000" dirty="0" err="1" smtClean="0">
                <a:latin typeface="Arial Black"/>
                <a:cs typeface="Arial Black"/>
              </a:rPr>
              <a:t>groupe</a:t>
            </a:r>
            <a:r>
              <a:rPr lang="en-US" sz="2000" dirty="0" smtClean="0">
                <a:latin typeface="Arial Black"/>
                <a:cs typeface="Arial Black"/>
              </a:rPr>
              <a:t> 3)</a:t>
            </a:r>
            <a:r>
              <a:rPr lang="en-US" sz="2000" dirty="0" err="1" smtClean="0">
                <a:latin typeface="Arial Black"/>
                <a:cs typeface="Arial Black"/>
              </a:rPr>
              <a:t>disparaître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progressivement</a:t>
            </a:r>
            <a:endParaRPr lang="en-US" sz="2000" dirty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écouler</a:t>
            </a:r>
            <a:r>
              <a:rPr lang="en-US" sz="2000" dirty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000" dirty="0">
                <a:latin typeface="Arial Black"/>
                <a:cs typeface="Arial Black"/>
              </a:rPr>
              <a:t>	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dun prêt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sz="2000" dirty="0" err="1">
                <a:solidFill>
                  <a:srgbClr val="FF0000"/>
                </a:solidFill>
                <a:latin typeface="Arial Black"/>
                <a:cs typeface="Arial Black"/>
              </a:rPr>
              <a:t>emprunt</a:t>
            </a:r>
            <a:r>
              <a:rPr lang="en-US" sz="2000" dirty="0">
                <a:latin typeface="Arial Black"/>
                <a:cs typeface="Arial Black"/>
              </a:rPr>
              <a:t>			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La </a:t>
            </a:r>
            <a:r>
              <a:rPr lang="en-US" sz="2000" dirty="0" err="1" smtClean="0">
                <a:latin typeface="Arial Black"/>
                <a:cs typeface="Arial Black"/>
              </a:rPr>
              <a:t>bande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terre</a:t>
            </a:r>
            <a:r>
              <a:rPr lang="en-US" sz="2000" dirty="0" smtClean="0">
                <a:latin typeface="Arial Black"/>
                <a:cs typeface="Arial Black"/>
              </a:rPr>
              <a:t> qui </a:t>
            </a:r>
            <a:r>
              <a:rPr lang="en-US" sz="2000" dirty="0" err="1" smtClean="0">
                <a:latin typeface="Arial Black"/>
                <a:cs typeface="Arial Black"/>
              </a:rPr>
              <a:t>borde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l’eau</a:t>
            </a:r>
            <a:r>
              <a:rPr lang="en-US" sz="2000" dirty="0" smtClean="0">
                <a:latin typeface="Arial Black"/>
                <a:cs typeface="Arial Black"/>
              </a:rPr>
              <a:t>/la </a:t>
            </a:r>
            <a:r>
              <a:rPr lang="en-US" sz="2000" dirty="0" err="1" smtClean="0">
                <a:latin typeface="Arial Black"/>
                <a:cs typeface="Arial Black"/>
              </a:rPr>
              <a:t>berge</a:t>
            </a:r>
            <a:r>
              <a:rPr lang="en-US" sz="2000" dirty="0" smtClean="0">
                <a:latin typeface="Arial Black"/>
                <a:cs typeface="Arial Black"/>
              </a:rPr>
              <a:t>/le </a:t>
            </a:r>
            <a:r>
              <a:rPr lang="en-US" sz="2000" dirty="0" err="1" smtClean="0">
                <a:latin typeface="Arial Black"/>
                <a:cs typeface="Arial Black"/>
              </a:rPr>
              <a:t>bord</a:t>
            </a:r>
            <a:r>
              <a:rPr lang="en-US" sz="2000" dirty="0" smtClean="0">
                <a:latin typeface="Arial Black"/>
                <a:cs typeface="Arial Black"/>
              </a:rPr>
              <a:t>/la </a:t>
            </a:r>
            <a:r>
              <a:rPr lang="en-US" sz="2000" dirty="0" err="1" smtClean="0">
                <a:latin typeface="Arial Black"/>
                <a:cs typeface="Arial Black"/>
              </a:rPr>
              <a:t>côte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sz="2000" dirty="0">
                <a:solidFill>
                  <a:srgbClr val="0070C0"/>
                </a:solidFill>
                <a:latin typeface="Arial Black"/>
                <a:cs typeface="Arial Black"/>
              </a:rPr>
              <a:t>rive</a:t>
            </a: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Où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marchent</a:t>
            </a:r>
            <a:r>
              <a:rPr lang="en-US" sz="2000" dirty="0" smtClean="0">
                <a:latin typeface="Arial Black"/>
                <a:cs typeface="Arial Black"/>
              </a:rPr>
              <a:t> les </a:t>
            </a:r>
            <a:r>
              <a:rPr lang="en-US" sz="2000" dirty="0" err="1" smtClean="0">
                <a:latin typeface="Arial Black"/>
                <a:cs typeface="Arial Black"/>
              </a:rPr>
              <a:t>piétons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dans</a:t>
            </a:r>
            <a:r>
              <a:rPr lang="en-US" sz="2000" dirty="0" smtClean="0">
                <a:latin typeface="Arial Black"/>
                <a:cs typeface="Arial Black"/>
              </a:rPr>
              <a:t> la rue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sz="2000" dirty="0" err="1">
                <a:solidFill>
                  <a:srgbClr val="FF0000"/>
                </a:solidFill>
                <a:latin typeface="Arial Black"/>
                <a:cs typeface="Arial Black"/>
              </a:rPr>
              <a:t>trottoir</a:t>
            </a:r>
            <a:r>
              <a:rPr lang="en-US" sz="2000" dirty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>
                <a:latin typeface="Arial Black"/>
                <a:cs typeface="Arial Black"/>
              </a:rPr>
              <a:t>		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Changer </a:t>
            </a:r>
            <a:r>
              <a:rPr lang="en-US" sz="2000" dirty="0" err="1" smtClean="0">
                <a:latin typeface="Arial Black"/>
                <a:cs typeface="Arial Black"/>
              </a:rPr>
              <a:t>d’une</a:t>
            </a:r>
            <a:r>
              <a:rPr lang="en-US" sz="2000" dirty="0" smtClean="0">
                <a:latin typeface="Arial Black"/>
                <a:cs typeface="Arial Black"/>
              </a:rPr>
              <a:t> langue à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autre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traduire</a:t>
            </a:r>
            <a:r>
              <a:rPr lang="en-US" sz="2000" dirty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000" dirty="0">
                <a:latin typeface="Arial Black"/>
                <a:cs typeface="Arial Black"/>
              </a:rPr>
              <a:t>	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composition / un </a:t>
            </a:r>
            <a:r>
              <a:rPr lang="en-US" sz="2000" dirty="0" err="1" smtClean="0">
                <a:latin typeface="Arial Black"/>
                <a:cs typeface="Arial Black"/>
              </a:rPr>
              <a:t>essai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Black"/>
                <a:cs typeface="Arial Black"/>
              </a:rPr>
              <a:t>rédaction</a:t>
            </a:r>
            <a:r>
              <a:rPr lang="en-US" sz="2000" dirty="0">
                <a:latin typeface="Arial Black"/>
                <a:cs typeface="Arial Black"/>
              </a:rPr>
              <a:t>		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établir</a:t>
            </a:r>
            <a:r>
              <a:rPr lang="en-US" sz="2000" dirty="0" smtClean="0">
                <a:latin typeface="Arial Black"/>
                <a:cs typeface="Arial Black"/>
              </a:rPr>
              <a:t> / baser / justifier / </a:t>
            </a:r>
            <a:r>
              <a:rPr lang="en-US" sz="2000" dirty="0" err="1" smtClean="0">
                <a:latin typeface="Arial Black"/>
                <a:cs typeface="Arial Black"/>
              </a:rPr>
              <a:t>créer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fonder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La competition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2000" dirty="0">
                <a:solidFill>
                  <a:srgbClr val="FF0000"/>
                </a:solidFill>
                <a:latin typeface="Arial Black"/>
                <a:cs typeface="Arial Black"/>
              </a:rPr>
              <a:t>concurrence</a:t>
            </a:r>
            <a:r>
              <a:rPr lang="en-US" sz="2000" dirty="0">
                <a:latin typeface="Arial Black"/>
                <a:cs typeface="Arial Black"/>
              </a:rPr>
              <a:t>	 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À </a:t>
            </a:r>
            <a:r>
              <a:rPr lang="en-US" sz="2000" dirty="0" err="1" smtClean="0">
                <a:latin typeface="Arial Black"/>
                <a:cs typeface="Arial Black"/>
              </a:rPr>
              <a:t>l’ouest</a:t>
            </a:r>
            <a:r>
              <a:rPr lang="en-US" sz="2000" dirty="0" smtClean="0">
                <a:latin typeface="Arial Black"/>
                <a:cs typeface="Arial Black"/>
              </a:rPr>
              <a:t>  / </a:t>
            </a:r>
            <a:r>
              <a:rPr lang="en-US" sz="2000" dirty="0" err="1" smtClean="0">
                <a:latin typeface="Arial Black"/>
                <a:cs typeface="Arial Black"/>
              </a:rPr>
              <a:t>l’opposé</a:t>
            </a:r>
            <a:r>
              <a:rPr lang="en-US" sz="2000" dirty="0" smtClean="0">
                <a:latin typeface="Arial Black"/>
                <a:cs typeface="Arial Black"/>
              </a:rPr>
              <a:t> de “oriental”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occidental/e</a:t>
            </a:r>
            <a:r>
              <a:rPr lang="en-US" sz="2000" dirty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000" dirty="0">
                <a:latin typeface="Arial Black"/>
                <a:cs typeface="Arial Black"/>
              </a:rPr>
              <a:t>   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À </a:t>
            </a:r>
            <a:r>
              <a:rPr lang="en-US" sz="2000" dirty="0" err="1" smtClean="0">
                <a:latin typeface="Arial Black"/>
                <a:cs typeface="Arial Black"/>
              </a:rPr>
              <a:t>l’est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l’opposé</a:t>
            </a:r>
            <a:r>
              <a:rPr lang="en-US" sz="2000" dirty="0" smtClean="0">
                <a:latin typeface="Arial Black"/>
                <a:cs typeface="Arial Black"/>
              </a:rPr>
              <a:t> de “occidental”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oriental/e</a:t>
            </a:r>
            <a:r>
              <a:rPr lang="en-US" sz="2000" dirty="0">
                <a:solidFill>
                  <a:srgbClr val="FF0000"/>
                </a:solidFill>
                <a:latin typeface="Arial Black"/>
                <a:cs typeface="Arial Black"/>
              </a:rPr>
              <a:t>	 </a:t>
            </a:r>
            <a:endParaRPr lang="en-US" sz="20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“</a:t>
            </a:r>
            <a:r>
              <a:rPr lang="en-US" sz="2000" dirty="0" err="1" smtClean="0">
                <a:latin typeface="Arial Black"/>
                <a:cs typeface="Arial Black"/>
              </a:rPr>
              <a:t>imperméable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totalement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résistant</a:t>
            </a:r>
            <a:r>
              <a:rPr lang="en-US" sz="2000" dirty="0" smtClean="0">
                <a:latin typeface="Arial Black"/>
                <a:cs typeface="Arial Black"/>
              </a:rPr>
              <a:t> à </a:t>
            </a:r>
            <a:r>
              <a:rPr lang="en-US" sz="2000" dirty="0" err="1" smtClean="0">
                <a:latin typeface="Arial Black"/>
                <a:cs typeface="Arial Black"/>
              </a:rPr>
              <a:t>l’eau</a:t>
            </a:r>
            <a:r>
              <a:rPr lang="en-US" sz="2000" dirty="0" smtClean="0">
                <a:latin typeface="Arial Black"/>
                <a:cs typeface="Arial Black"/>
              </a:rPr>
              <a:t> / </a:t>
            </a:r>
            <a:r>
              <a:rPr lang="en-US" sz="2000" dirty="0" err="1" smtClean="0">
                <a:latin typeface="Arial Black"/>
                <a:cs typeface="Arial Black"/>
              </a:rPr>
              <a:t>séparation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absolue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=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étanchéité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5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274638"/>
            <a:ext cx="8931965" cy="6583362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Le </a:t>
            </a:r>
            <a:r>
              <a:rPr lang="en-US" sz="2000" dirty="0" err="1" smtClean="0">
                <a:latin typeface="Arial Black"/>
                <a:cs typeface="Arial Black"/>
              </a:rPr>
              <a:t>langage</a:t>
            </a:r>
            <a:r>
              <a:rPr lang="en-US" sz="2000" dirty="0" smtClean="0">
                <a:latin typeface="Arial Black"/>
                <a:cs typeface="Arial Black"/>
              </a:rPr>
              <a:t> de communication en </a:t>
            </a:r>
            <a:r>
              <a:rPr lang="en-US" sz="2000" dirty="0" err="1" smtClean="0">
                <a:latin typeface="Arial Black"/>
                <a:cs typeface="Arial Black"/>
              </a:rPr>
              <a:t>commun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la langue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véhiculaire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			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Ce qui </a:t>
            </a:r>
            <a:r>
              <a:rPr lang="en-US" sz="2000" dirty="0" err="1" smtClean="0">
                <a:latin typeface="Arial Black"/>
                <a:cs typeface="Arial Black"/>
              </a:rPr>
              <a:t>est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considéré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comme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propriété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culturelle</a:t>
            </a:r>
            <a:r>
              <a:rPr lang="en-US" sz="2000" dirty="0" smtClean="0">
                <a:latin typeface="Arial Black"/>
                <a:cs typeface="Arial Black"/>
              </a:rPr>
              <a:t> d’un pays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sz="2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patrimoine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67</Words>
  <Application>Microsoft Office PowerPoint</Application>
  <PresentationFormat>On-screen Show (4:3)</PresentationFormat>
  <Paragraphs>174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Les Définitions La Quête de Soi L’identité Linguistique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Vie Contemporaine Les Rites de Passage</dc:title>
  <dc:creator>Office 2004 Test Drive User</dc:creator>
  <cp:lastModifiedBy>Oliver, Robin</cp:lastModifiedBy>
  <cp:revision>16</cp:revision>
  <dcterms:created xsi:type="dcterms:W3CDTF">2016-07-19T18:21:36Z</dcterms:created>
  <dcterms:modified xsi:type="dcterms:W3CDTF">2017-03-15T20:50:40Z</dcterms:modified>
</cp:coreProperties>
</file>