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5E00-1641-0849-8D0D-71041086760F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33" b="1" dirty="0" smtClean="0">
                <a:solidFill>
                  <a:srgbClr val="000000"/>
                </a:solidFill>
                <a:latin typeface="Arial Black"/>
                <a:cs typeface="Arial Black"/>
              </a:rPr>
              <a:t>Les </a:t>
            </a:r>
            <a:r>
              <a:rPr lang="en-US" sz="5333" b="1" dirty="0" err="1" smtClean="0">
                <a:solidFill>
                  <a:srgbClr val="000000"/>
                </a:solidFill>
                <a:latin typeface="Arial Black"/>
                <a:cs typeface="Arial Black"/>
              </a:rPr>
              <a:t>Définitions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Quête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Soi</a:t>
            </a:r>
            <a:r>
              <a:rPr lang="en-US" b="1" dirty="0" smtClean="0">
                <a:latin typeface="Arial Black"/>
                <a:cs typeface="Arial Black"/>
              </a:rPr>
              <a:t/>
            </a:r>
            <a:br>
              <a:rPr lang="en-US" b="1" dirty="0" smtClean="0">
                <a:latin typeface="Arial Black"/>
                <a:cs typeface="Arial Black"/>
              </a:rPr>
            </a:br>
            <a:r>
              <a:rPr lang="en-US" b="1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Pluriculturalisme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1506"/>
            <a:ext cx="6400800" cy="686032"/>
          </a:xfrm>
        </p:spPr>
        <p:txBody>
          <a:bodyPr/>
          <a:lstStyle/>
          <a:p>
            <a:r>
              <a:rPr lang="en-US" sz="2400" b="1" dirty="0" smtClean="0"/>
              <a:t>Fr4 – </a:t>
            </a:r>
            <a:r>
              <a:rPr lang="en-US" sz="2400" b="1" dirty="0" err="1" smtClean="0"/>
              <a:t>T’es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branché</a:t>
            </a:r>
            <a:r>
              <a:rPr lang="en-US" sz="2400" b="1" dirty="0" smtClean="0"/>
              <a:t>? 4 </a:t>
            </a:r>
            <a:r>
              <a:rPr lang="en-US" sz="2400" b="1" dirty="0" err="1" smtClean="0"/>
              <a:t>Unité</a:t>
            </a:r>
            <a:r>
              <a:rPr lang="en-US" sz="2400" b="1" dirty="0" smtClean="0"/>
              <a:t> 3B p.308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65"/>
            <a:ext cx="8686800" cy="676523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“ensemble /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r>
              <a:rPr lang="en-US" dirty="0" smtClean="0">
                <a:latin typeface="Arial Black"/>
                <a:cs typeface="Arial Black"/>
              </a:rPr>
              <a:t> le </a:t>
            </a:r>
            <a:r>
              <a:rPr lang="en-US" dirty="0" err="1" smtClean="0">
                <a:latin typeface="Arial Black"/>
                <a:cs typeface="Arial Black"/>
              </a:rPr>
              <a:t>même</a:t>
            </a:r>
            <a:r>
              <a:rPr lang="en-US" dirty="0" smtClean="0">
                <a:latin typeface="Arial Black"/>
                <a:cs typeface="Arial Black"/>
              </a:rPr>
              <a:t> rang”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de pair	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Substance </a:t>
            </a:r>
            <a:r>
              <a:rPr lang="en-US" dirty="0" err="1" smtClean="0">
                <a:latin typeface="Arial Black"/>
                <a:cs typeface="Arial Black"/>
              </a:rPr>
              <a:t>aromatique</a:t>
            </a:r>
            <a:r>
              <a:rPr lang="en-US" dirty="0" smtClean="0">
                <a:latin typeface="Arial Black"/>
                <a:cs typeface="Arial Black"/>
              </a:rPr>
              <a:t> / condiment pour </a:t>
            </a:r>
            <a:r>
              <a:rPr lang="en-US" dirty="0" err="1" smtClean="0">
                <a:latin typeface="Arial Black"/>
                <a:cs typeface="Arial Black"/>
              </a:rPr>
              <a:t>assaisonner</a:t>
            </a:r>
            <a:r>
              <a:rPr lang="en-US" dirty="0" smtClean="0">
                <a:latin typeface="Arial Black"/>
                <a:cs typeface="Arial Black"/>
              </a:rPr>
              <a:t> les plats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épice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d’un plat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mets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(m)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plante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potagère</a:t>
            </a:r>
            <a:r>
              <a:rPr lang="en-US" dirty="0" smtClean="0">
                <a:latin typeface="Arial Black"/>
                <a:cs typeface="Arial Black"/>
              </a:rPr>
              <a:t> (</a:t>
            </a:r>
            <a:r>
              <a:rPr lang="en-US" dirty="0" err="1" smtClean="0">
                <a:latin typeface="Arial Black"/>
                <a:cs typeface="Arial Black"/>
              </a:rPr>
              <a:t>courgette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citrouille</a:t>
            </a:r>
            <a:r>
              <a:rPr lang="en-US" dirty="0" smtClean="0">
                <a:latin typeface="Arial Black"/>
                <a:cs typeface="Arial Black"/>
              </a:rPr>
              <a:t> etc.)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courge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orgueuil</a:t>
            </a:r>
            <a:r>
              <a:rPr lang="en-US" dirty="0" smtClean="0">
                <a:latin typeface="Arial Black"/>
                <a:cs typeface="Arial Black"/>
              </a:rPr>
              <a:t> / amour-proper”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fierté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Ce qui </a:t>
            </a:r>
            <a:r>
              <a:rPr lang="en-US" dirty="0" err="1" smtClean="0">
                <a:latin typeface="Arial Black"/>
                <a:cs typeface="Arial Black"/>
              </a:rPr>
              <a:t>appartient</a:t>
            </a:r>
            <a:r>
              <a:rPr lang="en-US" dirty="0" smtClean="0">
                <a:latin typeface="Arial Black"/>
                <a:cs typeface="Arial Black"/>
              </a:rPr>
              <a:t> à la </a:t>
            </a:r>
            <a:r>
              <a:rPr lang="en-US" dirty="0" err="1" smtClean="0">
                <a:latin typeface="Arial Black"/>
                <a:cs typeface="Arial Black"/>
              </a:rPr>
              <a:t>terre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du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terroir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endroit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très</a:t>
            </a:r>
            <a:r>
              <a:rPr lang="en-US" dirty="0" smtClean="0">
                <a:latin typeface="Arial Black"/>
                <a:cs typeface="Arial Black"/>
              </a:rPr>
              <a:t> important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haut-lieu</a:t>
            </a:r>
            <a:r>
              <a:rPr lang="en-US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Quitter </a:t>
            </a:r>
            <a:r>
              <a:rPr lang="en-US" dirty="0" err="1" smtClean="0">
                <a:latin typeface="Arial Black"/>
                <a:cs typeface="Arial Black"/>
              </a:rPr>
              <a:t>qqn</a:t>
            </a:r>
            <a:r>
              <a:rPr lang="en-US" dirty="0" smtClean="0">
                <a:latin typeface="Arial Black"/>
                <a:cs typeface="Arial Black"/>
              </a:rPr>
              <a:t>. </a:t>
            </a:r>
            <a:r>
              <a:rPr lang="en-US" dirty="0" err="1">
                <a:latin typeface="Arial Black"/>
                <a:cs typeface="Arial Black"/>
              </a:rPr>
              <a:t>o</a:t>
            </a:r>
            <a:r>
              <a:rPr lang="en-US" dirty="0" err="1" smtClean="0">
                <a:latin typeface="Arial Black"/>
                <a:cs typeface="Arial Black"/>
              </a:rPr>
              <a:t>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qqch</a:t>
            </a:r>
            <a:r>
              <a:rPr lang="en-US" dirty="0" smtClean="0">
                <a:latin typeface="Arial Black"/>
                <a:cs typeface="Arial Black"/>
              </a:rPr>
              <a:t>. de </a:t>
            </a:r>
            <a:r>
              <a:rPr lang="en-US" dirty="0" err="1" smtClean="0">
                <a:latin typeface="Arial Black"/>
                <a:cs typeface="Arial Black"/>
              </a:rPr>
              <a:t>sa</a:t>
            </a:r>
            <a:r>
              <a:rPr lang="en-US" dirty="0" smtClean="0">
                <a:latin typeface="Arial Black"/>
                <a:cs typeface="Arial Black"/>
              </a:rPr>
              <a:t> première position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détrôner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   </a:t>
            </a:r>
            <a:r>
              <a:rPr lang="en-US" dirty="0" smtClean="0">
                <a:latin typeface="Arial Black"/>
                <a:cs typeface="Arial Black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ragoût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viande</a:t>
            </a:r>
            <a:r>
              <a:rPr lang="en-US" dirty="0" smtClean="0">
                <a:latin typeface="Arial Black"/>
                <a:cs typeface="Arial Black"/>
              </a:rPr>
              <a:t> blanche en sauce à base de </a:t>
            </a:r>
            <a:r>
              <a:rPr lang="en-US" dirty="0" err="1" smtClean="0">
                <a:latin typeface="Arial Black"/>
                <a:cs typeface="Arial Black"/>
              </a:rPr>
              <a:t>jaune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d’œuf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blanquette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Donner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valeur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qqch</a:t>
            </a:r>
            <a:r>
              <a:rPr lang="en-US" dirty="0" smtClean="0">
                <a:latin typeface="Arial Black"/>
                <a:cs typeface="Arial Black"/>
              </a:rPr>
              <a:t>.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valoriser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plat de </a:t>
            </a:r>
            <a:r>
              <a:rPr lang="en-US" dirty="0" err="1" smtClean="0">
                <a:latin typeface="Arial Black"/>
                <a:cs typeface="Arial Black"/>
              </a:rPr>
              <a:t>viande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bœuf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bouillie</a:t>
            </a:r>
            <a:r>
              <a:rPr lang="en-US" dirty="0" smtClean="0">
                <a:latin typeface="Arial Black"/>
                <a:cs typeface="Arial Black"/>
              </a:rPr>
              <a:t> avec des </a:t>
            </a:r>
            <a:r>
              <a:rPr lang="en-US" dirty="0" err="1" smtClean="0">
                <a:latin typeface="Arial Black"/>
                <a:cs typeface="Arial Black"/>
              </a:rPr>
              <a:t>légumes</a:t>
            </a:r>
            <a:r>
              <a:rPr lang="en-US" dirty="0" smtClean="0">
                <a:latin typeface="Arial Black"/>
                <a:cs typeface="Arial Black"/>
              </a:rPr>
              <a:t> (</a:t>
            </a:r>
            <a:r>
              <a:rPr lang="en-US" dirty="0" err="1" smtClean="0">
                <a:latin typeface="Arial Black"/>
                <a:cs typeface="Arial Black"/>
              </a:rPr>
              <a:t>carotte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poireaux</a:t>
            </a:r>
            <a:r>
              <a:rPr lang="en-US" dirty="0" smtClean="0">
                <a:latin typeface="Arial Black"/>
                <a:cs typeface="Arial Black"/>
              </a:rPr>
              <a:t> etc.)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pot-au-feu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“à propos de”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en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matière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de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aucun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endroit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nulle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part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ailleurs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“</a:t>
            </a:r>
            <a:r>
              <a:rPr lang="en-US" dirty="0" err="1" smtClean="0">
                <a:latin typeface="Arial Black"/>
                <a:cs typeface="Arial Black"/>
              </a:rPr>
              <a:t>calme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tranquille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pacifique</a:t>
            </a:r>
            <a:r>
              <a:rPr lang="en-US" dirty="0" smtClean="0">
                <a:latin typeface="Arial Black"/>
                <a:cs typeface="Arial Black"/>
              </a:rPr>
              <a:t> / serein”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paisible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17"/>
            <a:ext cx="8686800" cy="67519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gagner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obtenir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acquérir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s’habituer</a:t>
            </a:r>
            <a:r>
              <a:rPr lang="en-US" sz="2000" dirty="0" smtClean="0">
                <a:latin typeface="Arial Black"/>
                <a:cs typeface="Arial Black"/>
              </a:rPr>
              <a:t> à”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s’adapter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(à)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intégration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l’assmiliation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(f)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s’intégrer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s’assimiler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position / posture / aspect / expression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attitude	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attirance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séduction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charme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l’attrait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(m)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‘petit à petit / </a:t>
            </a:r>
            <a:r>
              <a:rPr lang="en-US" sz="2000" dirty="0" err="1" smtClean="0">
                <a:latin typeface="Arial Black"/>
                <a:cs typeface="Arial Black"/>
              </a:rPr>
              <a:t>progressivement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au fur et à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mesure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croître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agrandir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augmenter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devenir</a:t>
            </a:r>
            <a:r>
              <a:rPr lang="en-US" sz="2000" dirty="0" smtClean="0">
                <a:latin typeface="Arial Black"/>
                <a:cs typeface="Arial Black"/>
              </a:rPr>
              <a:t> plus petit / </a:t>
            </a:r>
            <a:r>
              <a:rPr lang="en-US" sz="2000" dirty="0" err="1" smtClean="0">
                <a:latin typeface="Arial Black"/>
                <a:cs typeface="Arial Black"/>
              </a:rPr>
              <a:t>réduire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baisser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l’opposé</a:t>
            </a:r>
            <a:r>
              <a:rPr lang="en-US" sz="2000" dirty="0" smtClean="0">
                <a:latin typeface="Arial Black"/>
                <a:cs typeface="Arial Black"/>
              </a:rPr>
              <a:t> de “augmenter / </a:t>
            </a:r>
            <a:r>
              <a:rPr lang="en-US" sz="2000" dirty="0" err="1" smtClean="0">
                <a:latin typeface="Arial Black"/>
                <a:cs typeface="Arial Black"/>
              </a:rPr>
              <a:t>croître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 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diminuer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séparation</a:t>
            </a:r>
            <a:r>
              <a:rPr lang="en-US" sz="2000" dirty="0" smtClean="0">
                <a:latin typeface="Arial Black"/>
                <a:cs typeface="Arial Black"/>
              </a:rPr>
              <a:t> / un obstacle /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clôture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barrière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“division / </a:t>
            </a:r>
            <a:r>
              <a:rPr lang="en-US" sz="2000" dirty="0" err="1" smtClean="0">
                <a:latin typeface="Arial Black"/>
                <a:cs typeface="Arial Black"/>
              </a:rPr>
              <a:t>séparation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cloisonnement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0"/>
            <a:ext cx="8865704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Quelqu’un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proche</a:t>
            </a:r>
            <a:r>
              <a:rPr lang="en-US" sz="1400" dirty="0" smtClean="0">
                <a:latin typeface="Arial Black"/>
                <a:cs typeface="Arial Black"/>
              </a:rPr>
              <a:t> / </a:t>
            </a:r>
            <a:r>
              <a:rPr lang="en-US" sz="1400" dirty="0" err="1" smtClean="0">
                <a:latin typeface="Arial Black"/>
                <a:cs typeface="Arial Black"/>
              </a:rPr>
              <a:t>ami</a:t>
            </a:r>
            <a:r>
              <a:rPr lang="en-US" sz="1400" dirty="0" smtClean="0">
                <a:latin typeface="Arial Black"/>
                <a:cs typeface="Arial Black"/>
              </a:rPr>
              <a:t>(e)/</a:t>
            </a:r>
            <a:r>
              <a:rPr lang="en-US" sz="1400" dirty="0" err="1" smtClean="0">
                <a:latin typeface="Arial Black"/>
                <a:cs typeface="Arial Black"/>
              </a:rPr>
              <a:t>compréhension</a:t>
            </a:r>
            <a:endParaRPr lang="en-US" sz="14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		=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connaissance</a:t>
            </a:r>
            <a:r>
              <a:rPr lang="en-US" sz="14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“</a:t>
            </a:r>
            <a:r>
              <a:rPr lang="en-US" sz="1400" dirty="0" err="1" smtClean="0">
                <a:latin typeface="Arial Black"/>
                <a:cs typeface="Arial Black"/>
              </a:rPr>
              <a:t>bâtir</a:t>
            </a:r>
            <a:r>
              <a:rPr lang="en-US" sz="14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construire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1400" dirty="0" smtClean="0">
                <a:latin typeface="Arial Black"/>
                <a:cs typeface="Arial Black"/>
              </a:rPr>
              <a:t> 	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“collaboration”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coopération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    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“intersection / </a:t>
            </a:r>
            <a:r>
              <a:rPr lang="en-US" sz="1400" dirty="0" err="1" smtClean="0">
                <a:latin typeface="Arial Black"/>
                <a:cs typeface="Arial Black"/>
              </a:rPr>
              <a:t>carrefour</a:t>
            </a:r>
            <a:r>
              <a:rPr lang="en-US" sz="1400" dirty="0" smtClean="0">
                <a:latin typeface="Arial Black"/>
                <a:cs typeface="Arial Black"/>
              </a:rPr>
              <a:t> / </a:t>
            </a:r>
            <a:r>
              <a:rPr lang="en-US" sz="1400" dirty="0" err="1" smtClean="0">
                <a:latin typeface="Arial Black"/>
                <a:cs typeface="Arial Black"/>
              </a:rPr>
              <a:t>croisée</a:t>
            </a:r>
            <a:r>
              <a:rPr lang="en-US" sz="14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	= 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sz="14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croisement</a:t>
            </a:r>
            <a:endParaRPr lang="en-US" sz="14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Une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tendance</a:t>
            </a:r>
            <a:r>
              <a:rPr lang="en-US" sz="1400" dirty="0" smtClean="0">
                <a:latin typeface="Arial Black"/>
                <a:cs typeface="Arial Black"/>
              </a:rPr>
              <a:t> à </a:t>
            </a:r>
            <a:r>
              <a:rPr lang="en-US" sz="1400" dirty="0" err="1" smtClean="0">
                <a:latin typeface="Arial Black"/>
                <a:cs typeface="Arial Black"/>
              </a:rPr>
              <a:t>connaître</a:t>
            </a:r>
            <a:r>
              <a:rPr lang="en-US" sz="1400" dirty="0" smtClean="0">
                <a:latin typeface="Arial Black"/>
                <a:cs typeface="Arial Black"/>
              </a:rPr>
              <a:t> des choses </a:t>
            </a:r>
            <a:r>
              <a:rPr lang="en-US" sz="1400" dirty="0" err="1" smtClean="0">
                <a:latin typeface="Arial Black"/>
                <a:cs typeface="Arial Black"/>
              </a:rPr>
              <a:t>nouvelles</a:t>
            </a:r>
            <a:endParaRPr lang="en-US" sz="14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curiosité</a:t>
            </a:r>
            <a:r>
              <a:rPr lang="en-US" sz="1400" dirty="0" smtClean="0">
                <a:latin typeface="Arial Black"/>
                <a:cs typeface="Arial Black"/>
              </a:rPr>
              <a:t>	    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Ce </a:t>
            </a:r>
            <a:r>
              <a:rPr lang="en-US" sz="1400" dirty="0" err="1" smtClean="0">
                <a:latin typeface="Arial Black"/>
                <a:cs typeface="Arial Black"/>
              </a:rPr>
              <a:t>qu’on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possède</a:t>
            </a:r>
            <a:r>
              <a:rPr lang="en-US" sz="1400" dirty="0" smtClean="0">
                <a:latin typeface="Arial Black"/>
                <a:cs typeface="Arial Black"/>
              </a:rPr>
              <a:t> qui </a:t>
            </a:r>
            <a:r>
              <a:rPr lang="en-US" sz="1400" dirty="0" err="1" smtClean="0">
                <a:latin typeface="Arial Black"/>
                <a:cs typeface="Arial Black"/>
              </a:rPr>
              <a:t>n’était</a:t>
            </a:r>
            <a:r>
              <a:rPr lang="en-US" sz="1400" dirty="0" smtClean="0">
                <a:latin typeface="Arial Black"/>
                <a:cs typeface="Arial Black"/>
              </a:rPr>
              <a:t> pas le </a:t>
            </a:r>
            <a:r>
              <a:rPr lang="en-US" sz="1400" dirty="0" err="1" smtClean="0">
                <a:latin typeface="Arial Black"/>
                <a:cs typeface="Arial Black"/>
              </a:rPr>
              <a:t>sien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avant</a:t>
            </a:r>
            <a:endParaRPr lang="en-US" sz="14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d’adoption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  	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“de + pays </a:t>
            </a:r>
            <a:r>
              <a:rPr lang="en-US" sz="1400" dirty="0" err="1" smtClean="0">
                <a:latin typeface="Arial Black"/>
                <a:cs typeface="Arial Black"/>
              </a:rPr>
              <a:t>d’origine</a:t>
            </a:r>
            <a:r>
              <a:rPr lang="en-US" sz="1400" dirty="0" smtClean="0">
                <a:latin typeface="Arial Black"/>
                <a:cs typeface="Arial Black"/>
              </a:rPr>
              <a:t>: de </a:t>
            </a:r>
            <a:r>
              <a:rPr lang="en-US" sz="1400" dirty="0" err="1" smtClean="0">
                <a:latin typeface="Arial Black"/>
                <a:cs typeface="Arial Black"/>
              </a:rPr>
              <a:t>souche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anglaise</a:t>
            </a:r>
            <a:r>
              <a:rPr lang="en-US" sz="14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de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souche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 (+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origine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)… 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Action/ fait </a:t>
            </a:r>
            <a:r>
              <a:rPr lang="en-US" sz="1400" dirty="0" err="1" smtClean="0">
                <a:latin typeface="Arial Black"/>
                <a:cs typeface="Arial Black"/>
              </a:rPr>
              <a:t>d’exercer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une</a:t>
            </a:r>
            <a:r>
              <a:rPr lang="en-US" sz="1400" dirty="0" smtClean="0">
                <a:latin typeface="Arial Black"/>
                <a:cs typeface="Arial Black"/>
              </a:rPr>
              <a:t> influence </a:t>
            </a:r>
            <a:r>
              <a:rPr lang="en-US" sz="1400" dirty="0" err="1" smtClean="0">
                <a:latin typeface="Arial Black"/>
                <a:cs typeface="Arial Black"/>
              </a:rPr>
              <a:t>autoritaire</a:t>
            </a:r>
            <a:endParaRPr lang="en-US" sz="14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la domination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</a:t>
            </a:r>
            <a:r>
              <a:rPr lang="en-US" sz="1400" dirty="0" err="1" smtClean="0">
                <a:latin typeface="Arial Black"/>
                <a:cs typeface="Arial Black"/>
              </a:rPr>
              <a:t>habituer</a:t>
            </a:r>
            <a:r>
              <a:rPr lang="en-US" sz="1400" dirty="0" smtClean="0">
                <a:latin typeface="Arial Black"/>
                <a:cs typeface="Arial Black"/>
              </a:rPr>
              <a:t> un animal </a:t>
            </a:r>
            <a:r>
              <a:rPr lang="en-US" sz="1400" dirty="0" err="1" smtClean="0">
                <a:latin typeface="Arial Black"/>
                <a:cs typeface="Arial Black"/>
              </a:rPr>
              <a:t>ou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personne</a:t>
            </a:r>
            <a:r>
              <a:rPr lang="en-US" sz="1400" dirty="0" smtClean="0">
                <a:latin typeface="Arial Black"/>
                <a:cs typeface="Arial Black"/>
              </a:rPr>
              <a:t> à faire </a:t>
            </a:r>
            <a:r>
              <a:rPr lang="en-US" sz="1400" dirty="0" err="1" smtClean="0">
                <a:latin typeface="Arial Black"/>
                <a:cs typeface="Arial Black"/>
              </a:rPr>
              <a:t>qqch</a:t>
            </a:r>
            <a:r>
              <a:rPr lang="en-US" sz="1400" dirty="0" smtClean="0">
                <a:latin typeface="Arial Black"/>
                <a:cs typeface="Arial Black"/>
              </a:rPr>
              <a:t>.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dresser</a:t>
            </a:r>
            <a:r>
              <a:rPr lang="en-US" sz="14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Un couple 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un duo	</a:t>
            </a:r>
            <a:r>
              <a:rPr lang="en-US" sz="1400" dirty="0" smtClean="0">
                <a:latin typeface="Arial Black"/>
                <a:cs typeface="Arial Black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Un prêt (</a:t>
            </a:r>
            <a:r>
              <a:rPr lang="en-US" sz="1400" dirty="0" err="1" smtClean="0">
                <a:latin typeface="Arial Black"/>
                <a:cs typeface="Arial Black"/>
              </a:rPr>
              <a:t>normalement</a:t>
            </a:r>
            <a:r>
              <a:rPr lang="en-US" sz="1400" dirty="0" smtClean="0">
                <a:latin typeface="Arial Black"/>
                <a:cs typeface="Arial Black"/>
              </a:rPr>
              <a:t> financier)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emprunt</a:t>
            </a:r>
            <a:r>
              <a:rPr lang="en-US" sz="14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1400" dirty="0" err="1" smtClean="0">
                <a:latin typeface="Arial Black"/>
                <a:cs typeface="Arial Black"/>
              </a:rPr>
              <a:t>Synonyme</a:t>
            </a:r>
            <a:r>
              <a:rPr lang="en-US" sz="1400" dirty="0" smtClean="0">
                <a:latin typeface="Arial Black"/>
                <a:cs typeface="Arial Black"/>
              </a:rPr>
              <a:t> de “affine </a:t>
            </a:r>
            <a:r>
              <a:rPr lang="en-US" sz="1400" dirty="0" err="1" smtClean="0">
                <a:latin typeface="Arial Black"/>
                <a:cs typeface="Arial Black"/>
              </a:rPr>
              <a:t>que</a:t>
            </a:r>
            <a:r>
              <a:rPr lang="en-US" sz="1400" dirty="0" smtClean="0">
                <a:latin typeface="Arial Black"/>
                <a:cs typeface="Arial Black"/>
              </a:rPr>
              <a:t> / pour </a:t>
            </a:r>
            <a:r>
              <a:rPr lang="en-US" sz="1400" dirty="0" err="1" smtClean="0">
                <a:latin typeface="Arial Black"/>
                <a:cs typeface="Arial Black"/>
              </a:rPr>
              <a:t>que</a:t>
            </a:r>
            <a:r>
              <a:rPr lang="en-US" sz="1400" dirty="0" smtClean="0">
                <a:latin typeface="Arial Black"/>
                <a:cs typeface="Arial Black"/>
              </a:rPr>
              <a:t> + </a:t>
            </a:r>
            <a:r>
              <a:rPr lang="en-US" sz="1400" dirty="0" err="1" smtClean="0">
                <a:latin typeface="Arial Black"/>
                <a:cs typeface="Arial Black"/>
              </a:rPr>
              <a:t>subjonctif</a:t>
            </a:r>
            <a:r>
              <a:rPr lang="en-US" sz="14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1400" dirty="0">
                <a:latin typeface="Arial Black"/>
                <a:cs typeface="Arial Black"/>
              </a:rPr>
              <a:t>	</a:t>
            </a:r>
            <a:r>
              <a:rPr lang="en-US" sz="1400" dirty="0" smtClean="0">
                <a:latin typeface="Arial Black"/>
                <a:cs typeface="Arial Black"/>
              </a:rPr>
              <a:t>= 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en </a:t>
            </a:r>
            <a:r>
              <a:rPr lang="en-US" sz="14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sorte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que</a:t>
            </a:r>
            <a:r>
              <a:rPr lang="en-US" sz="1400" dirty="0" smtClean="0">
                <a:solidFill>
                  <a:srgbClr val="0070C0"/>
                </a:solidFill>
                <a:latin typeface="Arial Black"/>
                <a:cs typeface="Arial Black"/>
              </a:rPr>
              <a:t>…</a:t>
            </a:r>
            <a:r>
              <a:rPr lang="en-US" sz="1400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Ce qui </a:t>
            </a:r>
            <a:r>
              <a:rPr lang="en-US" sz="1400" dirty="0" err="1" smtClean="0">
                <a:latin typeface="Arial Black"/>
                <a:cs typeface="Arial Black"/>
              </a:rPr>
              <a:t>est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  <a:r>
              <a:rPr lang="en-US" sz="1400" dirty="0" err="1" smtClean="0">
                <a:latin typeface="Arial Black"/>
                <a:cs typeface="Arial Black"/>
              </a:rPr>
              <a:t>différent</a:t>
            </a:r>
            <a:r>
              <a:rPr lang="en-US" sz="1400" dirty="0" smtClean="0">
                <a:latin typeface="Arial Black"/>
                <a:cs typeface="Arial Black"/>
              </a:rPr>
              <a:t>/inconnu/ </a:t>
            </a:r>
            <a:r>
              <a:rPr lang="en-US" sz="1400" dirty="0" err="1" smtClean="0">
                <a:latin typeface="Arial Black"/>
                <a:cs typeface="Arial Black"/>
              </a:rPr>
              <a:t>ce</a:t>
            </a:r>
            <a:r>
              <a:rPr lang="en-US" sz="1400" dirty="0" smtClean="0">
                <a:latin typeface="Arial Black"/>
                <a:cs typeface="Arial Black"/>
              </a:rPr>
              <a:t> qui </a:t>
            </a:r>
            <a:r>
              <a:rPr lang="en-US" sz="1400" dirty="0" err="1" smtClean="0">
                <a:latin typeface="Arial Black"/>
                <a:cs typeface="Arial Black"/>
              </a:rPr>
              <a:t>vient</a:t>
            </a:r>
            <a:r>
              <a:rPr lang="en-US" sz="1400" dirty="0" smtClean="0">
                <a:latin typeface="Arial Black"/>
                <a:cs typeface="Arial Black"/>
              </a:rPr>
              <a:t> d’un </a:t>
            </a:r>
            <a:r>
              <a:rPr lang="en-US" sz="1400" dirty="0" err="1" smtClean="0">
                <a:latin typeface="Arial Black"/>
                <a:cs typeface="Arial Black"/>
              </a:rPr>
              <a:t>autre</a:t>
            </a:r>
            <a:r>
              <a:rPr lang="en-US" sz="1400" dirty="0" smtClean="0">
                <a:latin typeface="Arial Black"/>
                <a:cs typeface="Arial Black"/>
              </a:rPr>
              <a:t> pays/culture </a:t>
            </a:r>
          </a:p>
          <a:p>
            <a:pPr>
              <a:buNone/>
            </a:pPr>
            <a:r>
              <a:rPr lang="en-US" sz="1400" dirty="0" smtClean="0">
                <a:latin typeface="Arial Black"/>
                <a:cs typeface="Arial Black"/>
              </a:rPr>
              <a:t>	= 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étranger</a:t>
            </a:r>
            <a:r>
              <a:rPr lang="en-US" sz="1400" dirty="0" smtClean="0">
                <a:solidFill>
                  <a:srgbClr val="FF0000"/>
                </a:solidFill>
                <a:latin typeface="Arial Black"/>
                <a:cs typeface="Arial Black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étrangère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“union/ </a:t>
            </a:r>
            <a:r>
              <a:rPr lang="en-US" dirty="0" err="1" smtClean="0">
                <a:latin typeface="Arial Black"/>
                <a:cs typeface="Arial Black"/>
              </a:rPr>
              <a:t>réunion</a:t>
            </a:r>
            <a:r>
              <a:rPr lang="en-US" dirty="0" smtClean="0">
                <a:latin typeface="Arial Black"/>
                <a:cs typeface="Arial Black"/>
              </a:rPr>
              <a:t>/absorption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fusion	</a:t>
            </a:r>
            <a:r>
              <a:rPr lang="en-US" dirty="0" smtClean="0">
                <a:latin typeface="Arial Black"/>
                <a:cs typeface="Arial Black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suprématie</a:t>
            </a:r>
            <a:r>
              <a:rPr lang="en-US" dirty="0" smtClean="0">
                <a:latin typeface="Arial Black"/>
                <a:cs typeface="Arial Black"/>
              </a:rPr>
              <a:t> d’un pays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r>
              <a:rPr lang="en-US" dirty="0" smtClean="0">
                <a:latin typeface="Arial Black"/>
                <a:cs typeface="Arial Black"/>
              </a:rPr>
              <a:t> un </a:t>
            </a:r>
            <a:r>
              <a:rPr lang="en-US" dirty="0" err="1" smtClean="0">
                <a:latin typeface="Arial Black"/>
                <a:cs typeface="Arial Black"/>
              </a:rPr>
              <a:t>autre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hégémonie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  </a:t>
            </a:r>
            <a:r>
              <a:rPr lang="en-US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“absorption / incorporation / assimilation”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l’intégration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(f)   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Avantage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préjudice</a:t>
            </a:r>
            <a:r>
              <a:rPr lang="en-US" dirty="0" smtClean="0">
                <a:latin typeface="Arial Black"/>
                <a:cs typeface="Arial Black"/>
              </a:rPr>
              <a:t> / attention favorable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l’intérêt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(m)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surgir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monter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lever	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combinaison</a:t>
            </a:r>
            <a:r>
              <a:rPr lang="en-US" dirty="0" smtClean="0">
                <a:latin typeface="Arial Black"/>
                <a:cs typeface="Arial Black"/>
              </a:rPr>
              <a:t> / union / amalgam / assemblage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mélange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Indifférence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dédain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dégoût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haine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mépris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mélange de </a:t>
            </a:r>
            <a:r>
              <a:rPr lang="en-US" dirty="0" err="1" smtClean="0">
                <a:latin typeface="Arial Black"/>
                <a:cs typeface="Arial Black"/>
              </a:rPr>
              <a:t>groupes</a:t>
            </a:r>
            <a:r>
              <a:rPr lang="en-US" dirty="0" smtClean="0">
                <a:latin typeface="Arial Black"/>
                <a:cs typeface="Arial Black"/>
              </a:rPr>
              <a:t> / races </a:t>
            </a:r>
            <a:r>
              <a:rPr lang="en-US" dirty="0" err="1" smtClean="0">
                <a:latin typeface="Arial Black"/>
                <a:cs typeface="Arial Black"/>
              </a:rPr>
              <a:t>ethniques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métissage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nature de </a:t>
            </a:r>
            <a:r>
              <a:rPr lang="en-US" dirty="0" err="1" smtClean="0">
                <a:latin typeface="Arial Black"/>
                <a:cs typeface="Arial Black"/>
              </a:rPr>
              <a:t>ce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est</a:t>
            </a:r>
            <a:r>
              <a:rPr lang="en-US" dirty="0" smtClean="0">
                <a:latin typeface="Arial Black"/>
                <a:cs typeface="Arial Black"/>
              </a:rPr>
              <a:t> mélange / </a:t>
            </a:r>
            <a:r>
              <a:rPr lang="en-US" dirty="0" err="1" smtClean="0">
                <a:latin typeface="Arial Black"/>
                <a:cs typeface="Arial Black"/>
              </a:rPr>
              <a:t>mixte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mixité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Particularité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étrangeté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singularité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ce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est</a:t>
            </a:r>
            <a:r>
              <a:rPr lang="en-US" dirty="0" smtClean="0">
                <a:latin typeface="Arial Black"/>
                <a:cs typeface="Arial Black"/>
              </a:rPr>
              <a:t> unique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l’originalité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(f)</a:t>
            </a:r>
            <a:r>
              <a:rPr lang="en-US" dirty="0" smtClean="0">
                <a:latin typeface="Arial Black"/>
                <a:cs typeface="Arial Black"/>
              </a:rPr>
              <a:t>	  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s’épanouir</a:t>
            </a:r>
            <a:r>
              <a:rPr lang="en-US" dirty="0" smtClean="0">
                <a:latin typeface="Arial Black"/>
                <a:cs typeface="Arial Black"/>
              </a:rPr>
              <a:t> / commencer / </a:t>
            </a:r>
            <a:r>
              <a:rPr lang="en-US" dirty="0" err="1" smtClean="0">
                <a:latin typeface="Arial Black"/>
                <a:cs typeface="Arial Black"/>
              </a:rPr>
              <a:t>devenir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ouver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s’ouvrir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(à)</a:t>
            </a:r>
            <a:r>
              <a:rPr lang="en-US" dirty="0" smtClean="0">
                <a:latin typeface="Arial Black"/>
                <a:cs typeface="Arial Black"/>
              </a:rPr>
              <a:t>	   		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caractéristique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singulier</a:t>
            </a:r>
            <a:r>
              <a:rPr lang="en-US" dirty="0" smtClean="0">
                <a:latin typeface="Arial Black"/>
                <a:cs typeface="Arial Black"/>
              </a:rPr>
              <a:t> / original / </a:t>
            </a:r>
            <a:r>
              <a:rPr lang="en-US" dirty="0" err="1" smtClean="0">
                <a:latin typeface="Arial Black"/>
                <a:cs typeface="Arial Black"/>
              </a:rPr>
              <a:t>étrange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particularité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“</a:t>
            </a:r>
            <a:r>
              <a:rPr lang="en-US" dirty="0" err="1" smtClean="0">
                <a:latin typeface="Arial Black"/>
                <a:cs typeface="Arial Black"/>
              </a:rPr>
              <a:t>singulier</a:t>
            </a:r>
            <a:r>
              <a:rPr lang="en-US" dirty="0" smtClean="0">
                <a:latin typeface="Arial Black"/>
                <a:cs typeface="Arial Black"/>
              </a:rPr>
              <a:t> / original / </a:t>
            </a:r>
            <a:r>
              <a:rPr lang="en-US" dirty="0" err="1" smtClean="0">
                <a:latin typeface="Arial Black"/>
                <a:cs typeface="Arial Black"/>
              </a:rPr>
              <a:t>étrange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particulier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particulière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“beaucoup de”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pas mal de…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pont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étroit</a:t>
            </a:r>
            <a:r>
              <a:rPr lang="en-US" dirty="0" smtClean="0">
                <a:latin typeface="Arial Black"/>
                <a:cs typeface="Arial Black"/>
              </a:rPr>
              <a:t> pour les </a:t>
            </a:r>
            <a:r>
              <a:rPr lang="en-US" dirty="0" err="1" smtClean="0">
                <a:latin typeface="Arial Black"/>
                <a:cs typeface="Arial Black"/>
              </a:rPr>
              <a:t>piétons</a:t>
            </a:r>
            <a:r>
              <a:rPr lang="en-US" dirty="0" smtClean="0">
                <a:latin typeface="Arial Black"/>
                <a:cs typeface="Arial Black"/>
              </a:rPr>
              <a:t> pour </a:t>
            </a:r>
            <a:r>
              <a:rPr lang="en-US" dirty="0" err="1" smtClean="0">
                <a:latin typeface="Arial Black"/>
                <a:cs typeface="Arial Black"/>
              </a:rPr>
              <a:t>accéder</a:t>
            </a:r>
            <a:r>
              <a:rPr lang="en-US" dirty="0" smtClean="0">
                <a:latin typeface="Arial Black"/>
                <a:cs typeface="Arial Black"/>
              </a:rPr>
              <a:t> à un </a:t>
            </a:r>
            <a:r>
              <a:rPr lang="en-US" dirty="0" err="1" smtClean="0">
                <a:latin typeface="Arial Black"/>
                <a:cs typeface="Arial Black"/>
              </a:rPr>
              <a:t>navire</a:t>
            </a:r>
            <a:r>
              <a:rPr lang="en-US" dirty="0" smtClean="0">
                <a:latin typeface="Arial Black"/>
                <a:cs typeface="Arial Black"/>
              </a:rPr>
              <a:t> /</a:t>
            </a:r>
            <a:r>
              <a:rPr lang="en-US" dirty="0" err="1" smtClean="0">
                <a:latin typeface="Arial Black"/>
                <a:cs typeface="Arial Black"/>
              </a:rPr>
              <a:t>avion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passerelle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nouvelle nation </a:t>
            </a:r>
            <a:r>
              <a:rPr lang="en-US" dirty="0" err="1" smtClean="0">
                <a:latin typeface="Arial Black"/>
                <a:cs typeface="Arial Black"/>
              </a:rPr>
              <a:t>adoptée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pays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d’accueil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nation de </a:t>
            </a:r>
            <a:r>
              <a:rPr lang="en-US" dirty="0" err="1" smtClean="0">
                <a:latin typeface="Arial Black"/>
                <a:cs typeface="Arial Black"/>
              </a:rPr>
              <a:t>souche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d’où</a:t>
            </a:r>
            <a:r>
              <a:rPr lang="en-US" dirty="0" smtClean="0">
                <a:latin typeface="Arial Black"/>
                <a:cs typeface="Arial Black"/>
              </a:rPr>
              <a:t> on </a:t>
            </a:r>
            <a:r>
              <a:rPr lang="en-US" dirty="0" err="1" smtClean="0">
                <a:latin typeface="Arial Black"/>
                <a:cs typeface="Arial Black"/>
              </a:rPr>
              <a:t>vient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pays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d’origine</a:t>
            </a:r>
            <a:r>
              <a:rPr lang="en-US" dirty="0" smtClean="0">
                <a:latin typeface="Arial Black"/>
                <a:cs typeface="Arial Black"/>
              </a:rPr>
              <a:t>	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“petit à petit”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peu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à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peu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</a:t>
            </a:r>
            <a:r>
              <a:rPr lang="en-US" dirty="0" err="1" smtClean="0">
                <a:latin typeface="Arial Black"/>
                <a:cs typeface="Arial Black"/>
              </a:rPr>
              <a:t>superlatif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positif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plus (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adj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 possible…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Sûr</a:t>
            </a:r>
            <a:r>
              <a:rPr lang="en-US" dirty="0" smtClean="0">
                <a:latin typeface="Arial Black"/>
                <a:cs typeface="Arial Black"/>
              </a:rPr>
              <a:t> / certain / </a:t>
            </a:r>
            <a:r>
              <a:rPr lang="en-US" dirty="0" err="1" smtClean="0">
                <a:latin typeface="Arial Black"/>
                <a:cs typeface="Arial Black"/>
              </a:rPr>
              <a:t>évident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concret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l’opposé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négatif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positif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/positive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Très</a:t>
            </a:r>
            <a:r>
              <a:rPr lang="en-US" dirty="0" smtClean="0">
                <a:latin typeface="Arial Black"/>
                <a:cs typeface="Arial Black"/>
              </a:rPr>
              <a:t> loin de la surface / </a:t>
            </a:r>
            <a:r>
              <a:rPr lang="en-US" dirty="0" err="1" smtClean="0">
                <a:latin typeface="Arial Black"/>
                <a:cs typeface="Arial Black"/>
              </a:rPr>
              <a:t>foncé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soutenu</a:t>
            </a:r>
            <a:r>
              <a:rPr lang="en-US" dirty="0" smtClean="0">
                <a:latin typeface="Arial Black"/>
                <a:cs typeface="Arial Black"/>
              </a:rPr>
              <a:t> / grave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profond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/e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partie</a:t>
            </a:r>
            <a:r>
              <a:rPr lang="en-US" dirty="0" smtClean="0">
                <a:latin typeface="Arial Black"/>
                <a:cs typeface="Arial Black"/>
              </a:rPr>
              <a:t> qui fixe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plante</a:t>
            </a:r>
            <a:r>
              <a:rPr lang="en-US" dirty="0" smtClean="0">
                <a:latin typeface="Arial Black"/>
                <a:cs typeface="Arial Black"/>
              </a:rPr>
              <a:t> au sol / </a:t>
            </a:r>
            <a:r>
              <a:rPr lang="en-US" dirty="0" err="1" smtClean="0">
                <a:latin typeface="Arial Black"/>
                <a:cs typeface="Arial Black"/>
              </a:rPr>
              <a:t>origine</a:t>
            </a:r>
            <a:r>
              <a:rPr lang="en-US" dirty="0" smtClean="0">
                <a:latin typeface="Arial Black"/>
                <a:cs typeface="Arial Black"/>
              </a:rPr>
              <a:t> / à la base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les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racines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(f)	</a:t>
            </a:r>
            <a:r>
              <a:rPr lang="en-US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Ce qui a </a:t>
            </a:r>
            <a:r>
              <a:rPr lang="en-US" dirty="0" err="1" smtClean="0">
                <a:latin typeface="Arial Black"/>
                <a:cs typeface="Arial Black"/>
              </a:rPr>
              <a:t>été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abandonné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rejet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pour “</a:t>
            </a:r>
            <a:r>
              <a:rPr lang="en-US" dirty="0" err="1" smtClean="0">
                <a:latin typeface="Arial Black"/>
                <a:cs typeface="Arial Black"/>
              </a:rPr>
              <a:t>reculer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rentrer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soi-même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se replier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soi</a:t>
            </a:r>
            <a:r>
              <a:rPr lang="en-US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diviser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partage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</a:t>
            </a:r>
            <a:r>
              <a:rPr lang="en-US" dirty="0" err="1" smtClean="0">
                <a:latin typeface="Arial Black"/>
                <a:cs typeface="Arial Black"/>
              </a:rPr>
              <a:t>refus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d’obéir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</a:t>
            </a:r>
            <a:r>
              <a:rPr lang="en-US" dirty="0" err="1" smtClean="0">
                <a:latin typeface="Arial Black"/>
                <a:cs typeface="Arial Black"/>
              </a:rPr>
              <a:t>’acte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d’oppose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résistance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rejoindre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être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situé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retrouver</a:t>
            </a:r>
            <a:r>
              <a:rPr lang="en-US" dirty="0" smtClean="0">
                <a:latin typeface="Arial Black"/>
                <a:cs typeface="Arial Black"/>
              </a:rPr>
              <a:t>	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relatif</a:t>
            </a:r>
            <a:r>
              <a:rPr lang="en-US" dirty="0" smtClean="0">
                <a:latin typeface="Arial Black"/>
                <a:cs typeface="Arial Black"/>
              </a:rPr>
              <a:t> aux </a:t>
            </a:r>
            <a:r>
              <a:rPr lang="en-US" dirty="0" err="1" smtClean="0">
                <a:latin typeface="Arial Black"/>
                <a:cs typeface="Arial Black"/>
              </a:rPr>
              <a:t>écoles</a:t>
            </a:r>
            <a:r>
              <a:rPr lang="en-US" dirty="0" smtClean="0">
                <a:latin typeface="Arial Black"/>
                <a:cs typeface="Arial Black"/>
              </a:rPr>
              <a:t> / à </a:t>
            </a:r>
            <a:r>
              <a:rPr lang="en-US" dirty="0" err="1" smtClean="0">
                <a:latin typeface="Arial Black"/>
                <a:cs typeface="Arial Black"/>
              </a:rPr>
              <a:t>l’éducation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scolaire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séparation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imposée</a:t>
            </a:r>
            <a:r>
              <a:rPr lang="en-US" dirty="0" smtClean="0">
                <a:latin typeface="Arial Black"/>
                <a:cs typeface="Arial Black"/>
              </a:rPr>
              <a:t> / discrimination / division 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ségrégation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pli</a:t>
            </a:r>
            <a:r>
              <a:rPr lang="en-US" dirty="0" smtClean="0">
                <a:latin typeface="Arial Black"/>
                <a:cs typeface="Arial Black"/>
              </a:rPr>
              <a:t> qui se </a:t>
            </a:r>
            <a:r>
              <a:rPr lang="en-US" dirty="0" err="1" smtClean="0">
                <a:latin typeface="Arial Black"/>
                <a:cs typeface="Arial Black"/>
              </a:rPr>
              <a:t>répète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partie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secr</a:t>
            </a:r>
            <a:r>
              <a:rPr lang="en-US" dirty="0" err="1">
                <a:latin typeface="Arial Black"/>
                <a:cs typeface="Arial Black"/>
              </a:rPr>
              <a:t>è</a:t>
            </a:r>
            <a:r>
              <a:rPr lang="en-US" dirty="0" err="1" smtClean="0">
                <a:latin typeface="Arial Black"/>
                <a:cs typeface="Arial Black"/>
              </a:rPr>
              <a:t>te</a:t>
            </a:r>
            <a:r>
              <a:rPr lang="en-US" dirty="0" smtClean="0">
                <a:latin typeface="Arial Black"/>
                <a:cs typeface="Arial Black"/>
              </a:rPr>
              <a:t> / un </a:t>
            </a:r>
            <a:r>
              <a:rPr lang="en-US" dirty="0" err="1" smtClean="0">
                <a:latin typeface="Arial Black"/>
                <a:cs typeface="Arial Black"/>
              </a:rPr>
              <a:t>recul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repli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particularité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l’originalité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l’étrangeté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singularité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“original / </a:t>
            </a:r>
            <a:r>
              <a:rPr lang="en-US" dirty="0" err="1" smtClean="0">
                <a:latin typeface="Arial Black"/>
                <a:cs typeface="Arial Black"/>
              </a:rPr>
              <a:t>particulier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différent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singulier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singulière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“</a:t>
            </a:r>
            <a:r>
              <a:rPr lang="en-US" dirty="0" err="1" smtClean="0">
                <a:latin typeface="Arial Black"/>
                <a:cs typeface="Arial Black"/>
              </a:rPr>
              <a:t>identique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pareil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même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uniforme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L’acte</a:t>
            </a:r>
            <a:r>
              <a:rPr lang="en-US" dirty="0" smtClean="0">
                <a:latin typeface="Arial Black"/>
                <a:cs typeface="Arial Black"/>
              </a:rPr>
              <a:t> de standardizer / </a:t>
            </a:r>
            <a:r>
              <a:rPr lang="en-US" dirty="0" err="1" smtClean="0">
                <a:latin typeface="Arial Black"/>
                <a:cs typeface="Arial Black"/>
              </a:rPr>
              <a:t>rendre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pareil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uniformiser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65"/>
            <a:ext cx="8686800" cy="67652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absence de </a:t>
            </a:r>
            <a:r>
              <a:rPr lang="en-US" dirty="0" err="1" smtClean="0">
                <a:latin typeface="Arial Black"/>
                <a:cs typeface="Arial Black"/>
              </a:rPr>
              <a:t>changement</a:t>
            </a:r>
            <a:r>
              <a:rPr lang="en-US" dirty="0" smtClean="0">
                <a:latin typeface="Arial Black"/>
                <a:cs typeface="Arial Black"/>
              </a:rPr>
              <a:t> / de </a:t>
            </a:r>
            <a:r>
              <a:rPr lang="en-US" dirty="0" err="1" smtClean="0">
                <a:latin typeface="Arial Black"/>
                <a:cs typeface="Arial Black"/>
              </a:rPr>
              <a:t>variété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l’uniformité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(f)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caractère</a:t>
            </a:r>
            <a:r>
              <a:rPr lang="en-US" dirty="0" smtClean="0">
                <a:latin typeface="Arial Black"/>
                <a:cs typeface="Arial Black"/>
              </a:rPr>
              <a:t> de plus </a:t>
            </a:r>
            <a:r>
              <a:rPr lang="en-US" dirty="0" err="1" smtClean="0">
                <a:latin typeface="Arial Black"/>
                <a:cs typeface="Arial Black"/>
              </a:rPr>
              <a:t>grande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généralité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l’universalité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(f)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devant</a:t>
            </a:r>
            <a:r>
              <a:rPr lang="en-US" dirty="0" smtClean="0">
                <a:latin typeface="Arial Black"/>
                <a:cs typeface="Arial Black"/>
              </a:rPr>
              <a:t> / en face de / face à”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vis-à-vis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mondialisation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globalisation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“abjurer / </a:t>
            </a:r>
            <a:r>
              <a:rPr lang="en-US" dirty="0" err="1" smtClean="0">
                <a:latin typeface="Arial Black"/>
                <a:cs typeface="Arial Black"/>
              </a:rPr>
              <a:t>désavouer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racines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renier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ses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origines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“changer de place / </a:t>
            </a:r>
            <a:r>
              <a:rPr lang="en-US" dirty="0" err="1" smtClean="0">
                <a:latin typeface="Arial Black"/>
                <a:cs typeface="Arial Black"/>
              </a:rPr>
              <a:t>bouger</a:t>
            </a:r>
            <a:r>
              <a:rPr lang="en-US" dirty="0" smtClean="0">
                <a:latin typeface="Arial Black"/>
                <a:cs typeface="Arial Black"/>
              </a:rPr>
              <a:t> / voyager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se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déplacer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L’éducation</a:t>
            </a:r>
            <a:r>
              <a:rPr lang="en-US" dirty="0" smtClean="0">
                <a:latin typeface="Arial Black"/>
                <a:cs typeface="Arial Black"/>
              </a:rPr>
              <a:t> au </a:t>
            </a:r>
            <a:r>
              <a:rPr lang="en-US" dirty="0" err="1" smtClean="0">
                <a:latin typeface="Arial Black"/>
                <a:cs typeface="Arial Black"/>
              </a:rPr>
              <a:t>niveau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universitaire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du </a:t>
            </a:r>
            <a:r>
              <a:rPr lang="en-US" dirty="0" err="1" smtClean="0">
                <a:latin typeface="Arial Black"/>
                <a:cs typeface="Arial Black"/>
              </a:rPr>
              <a:t>lycée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l’enseignement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(m)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supérieur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“pendant / Durant”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au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cours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de…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De </a:t>
            </a:r>
            <a:r>
              <a:rPr lang="en-US" dirty="0" err="1" smtClean="0">
                <a:latin typeface="Arial Black"/>
                <a:cs typeface="Arial Black"/>
              </a:rPr>
              <a:t>l’argent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donné</a:t>
            </a:r>
            <a:r>
              <a:rPr lang="en-US" dirty="0" smtClean="0">
                <a:latin typeface="Arial Black"/>
                <a:cs typeface="Arial Black"/>
              </a:rPr>
              <a:t> à un/e </a:t>
            </a:r>
            <a:r>
              <a:rPr lang="en-US" dirty="0" err="1" smtClean="0">
                <a:latin typeface="Arial Black"/>
                <a:cs typeface="Arial Black"/>
              </a:rPr>
              <a:t>étudiant</a:t>
            </a:r>
            <a:r>
              <a:rPr lang="en-US" dirty="0" smtClean="0">
                <a:latin typeface="Arial Black"/>
                <a:cs typeface="Arial Black"/>
              </a:rPr>
              <a:t>/e pour la </a:t>
            </a:r>
            <a:r>
              <a:rPr lang="en-US" dirty="0" err="1" smtClean="0">
                <a:latin typeface="Arial Black"/>
                <a:cs typeface="Arial Black"/>
              </a:rPr>
              <a:t>durée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ses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études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bourse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limite</a:t>
            </a:r>
            <a:r>
              <a:rPr lang="en-US" dirty="0" smtClean="0">
                <a:latin typeface="Arial Black"/>
                <a:cs typeface="Arial Black"/>
              </a:rPr>
              <a:t>… a </a:t>
            </a:r>
            <a:r>
              <a:rPr lang="en-US" dirty="0" err="1" smtClean="0">
                <a:latin typeface="Arial Black"/>
                <a:cs typeface="Arial Black"/>
              </a:rPr>
              <a:t>été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dépassée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cap… 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été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franchi</a:t>
            </a:r>
            <a:r>
              <a:rPr lang="en-US" dirty="0" smtClean="0">
                <a:latin typeface="Arial Black"/>
                <a:cs typeface="Arial Black"/>
              </a:rPr>
              <a:t>	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augmentation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croissance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hausse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92765"/>
            <a:ext cx="9011478" cy="676523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provocation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invitation au combat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bravade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insulte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défi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    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Au </a:t>
            </a:r>
            <a:r>
              <a:rPr lang="en-US" dirty="0" err="1" smtClean="0">
                <a:latin typeface="Arial Black"/>
                <a:cs typeface="Arial Black"/>
              </a:rPr>
              <a:t>rythme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journalier</a:t>
            </a:r>
            <a:r>
              <a:rPr lang="en-US" dirty="0" smtClean="0">
                <a:latin typeface="Arial Black"/>
                <a:cs typeface="Arial Black"/>
              </a:rPr>
              <a:t> / de jour en jour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au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quotidien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Ensemble d</a:t>
            </a:r>
            <a:r>
              <a:rPr lang="en-US" dirty="0" smtClean="0">
                <a:latin typeface="Arial Black"/>
                <a:cs typeface="Arial Black"/>
              </a:rPr>
              <a:t>es pays </a:t>
            </a:r>
            <a:r>
              <a:rPr lang="en-US" dirty="0" err="1" smtClean="0">
                <a:latin typeface="Arial Black"/>
                <a:cs typeface="Arial Black"/>
              </a:rPr>
              <a:t>pauvres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voie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développement</a:t>
            </a:r>
            <a:endParaRPr lang="en-US" dirty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tiers-monde	</a:t>
            </a:r>
            <a:r>
              <a:rPr lang="en-US" dirty="0" smtClean="0">
                <a:latin typeface="Arial Black"/>
                <a:cs typeface="Arial Black"/>
              </a:rPr>
              <a:t>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“avec raison / avec </a:t>
            </a:r>
            <a:r>
              <a:rPr lang="en-US" dirty="0" err="1" smtClean="0">
                <a:latin typeface="Arial Black"/>
                <a:cs typeface="Arial Black"/>
              </a:rPr>
              <a:t>fondement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à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juste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titre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transcription  d’un </a:t>
            </a:r>
            <a:r>
              <a:rPr lang="en-US" dirty="0" err="1" smtClean="0">
                <a:latin typeface="Arial Black"/>
                <a:cs typeface="Arial Black"/>
              </a:rPr>
              <a:t>acte</a:t>
            </a:r>
            <a:r>
              <a:rPr lang="en-US" dirty="0" smtClean="0">
                <a:latin typeface="Arial Black"/>
                <a:cs typeface="Arial Black"/>
              </a:rPr>
              <a:t> fiscal / la </a:t>
            </a:r>
            <a:r>
              <a:rPr lang="en-US" dirty="0" err="1" smtClean="0">
                <a:latin typeface="Arial Black"/>
                <a:cs typeface="Arial Black"/>
              </a:rPr>
              <a:t>sauvegarde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d’informations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musique</a:t>
            </a:r>
            <a:r>
              <a:rPr lang="en-US" dirty="0" smtClean="0">
                <a:latin typeface="Arial Black"/>
                <a:cs typeface="Arial Black"/>
              </a:rPr>
              <a:t>, video </a:t>
            </a:r>
            <a:r>
              <a:rPr lang="en-US" dirty="0" err="1" smtClean="0">
                <a:latin typeface="Arial Black"/>
                <a:cs typeface="Arial Black"/>
              </a:rPr>
              <a:t>etc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enregistrement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joue</a:t>
            </a:r>
            <a:r>
              <a:rPr lang="en-US" dirty="0" smtClean="0">
                <a:latin typeface="Arial Black"/>
                <a:cs typeface="Arial Black"/>
              </a:rPr>
              <a:t> de la </a:t>
            </a:r>
            <a:r>
              <a:rPr lang="en-US" dirty="0" err="1" smtClean="0">
                <a:latin typeface="Arial Black"/>
                <a:cs typeface="Arial Black"/>
              </a:rPr>
              <a:t>batterie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un </a:t>
            </a:r>
            <a:r>
              <a:rPr lang="en-US" dirty="0" err="1" smtClean="0">
                <a:latin typeface="Arial Black"/>
                <a:cs typeface="Arial Black"/>
              </a:rPr>
              <a:t>orchestre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un/e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batteur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/e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latin typeface="Arial Black"/>
                <a:cs typeface="Arial Black"/>
              </a:rPr>
              <a:t>u</a:t>
            </a:r>
            <a:r>
              <a:rPr lang="en-US" dirty="0" err="1" smtClean="0">
                <a:latin typeface="Arial Black"/>
                <a:cs typeface="Arial Black"/>
              </a:rPr>
              <a:t>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ouverture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mène</a:t>
            </a:r>
            <a:r>
              <a:rPr lang="en-US" dirty="0" smtClean="0">
                <a:latin typeface="Arial Black"/>
                <a:cs typeface="Arial Black"/>
              </a:rPr>
              <a:t> à un passage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perspective 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latin typeface="Arial Black"/>
                <a:cs typeface="Arial Black"/>
              </a:rPr>
              <a:t>l’action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percer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trouer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progrès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spectaculaire</a:t>
            </a:r>
            <a:endParaRPr lang="en-US" dirty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percée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latin typeface="Arial Black"/>
                <a:cs typeface="Arial Black"/>
              </a:rPr>
              <a:t>u</a:t>
            </a:r>
            <a:r>
              <a:rPr lang="en-US" dirty="0" err="1" smtClean="0">
                <a:latin typeface="Arial Black"/>
                <a:cs typeface="Arial Black"/>
              </a:rPr>
              <a:t>ne</a:t>
            </a:r>
            <a:r>
              <a:rPr lang="en-US" dirty="0" smtClean="0">
                <a:latin typeface="Arial Black"/>
                <a:cs typeface="Arial Black"/>
              </a:rPr>
              <a:t> vague de </a:t>
            </a:r>
            <a:r>
              <a:rPr lang="en-US" dirty="0" err="1" smtClean="0">
                <a:latin typeface="Arial Black"/>
                <a:cs typeface="Arial Black"/>
              </a:rPr>
              <a:t>popularité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obsession </a:t>
            </a:r>
            <a:r>
              <a:rPr lang="en-US" dirty="0" err="1" smtClean="0">
                <a:latin typeface="Arial Black"/>
                <a:cs typeface="Arial Black"/>
              </a:rPr>
              <a:t>populaire</a:t>
            </a:r>
            <a:endParaRPr lang="en-US" dirty="0" smtClean="0">
              <a:latin typeface="Arial Black"/>
              <a:cs typeface="Arial Black"/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obstruction d’un </a:t>
            </a:r>
            <a:r>
              <a:rPr lang="en-US" dirty="0" err="1" smtClean="0">
                <a:latin typeface="Arial Black"/>
                <a:cs typeface="Arial Black"/>
              </a:rPr>
              <a:t>organe</a:t>
            </a:r>
            <a:r>
              <a:rPr lang="en-US" dirty="0" smtClean="0">
                <a:latin typeface="Arial Black"/>
                <a:cs typeface="Arial Black"/>
              </a:rPr>
              <a:t> / d’un conduit</a:t>
            </a:r>
          </a:p>
          <a:p>
            <a:pPr marL="0" indent="0"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engouement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Cela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veut</a:t>
            </a:r>
            <a:r>
              <a:rPr lang="en-US" dirty="0" smtClean="0">
                <a:latin typeface="Arial Black"/>
                <a:cs typeface="Arial Black"/>
              </a:rPr>
              <a:t> dire “sans articulation / </a:t>
            </a:r>
            <a:r>
              <a:rPr lang="en-US" dirty="0" err="1" smtClean="0">
                <a:latin typeface="Arial Black"/>
                <a:cs typeface="Arial Black"/>
              </a:rPr>
              <a:t>brisé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morceaux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désarticulé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/e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“aux </a:t>
            </a:r>
            <a:r>
              <a:rPr lang="en-US" dirty="0" err="1" smtClean="0">
                <a:latin typeface="Arial Black"/>
                <a:cs typeface="Arial Black"/>
              </a:rPr>
              <a:t>effets</a:t>
            </a:r>
            <a:r>
              <a:rPr lang="en-US" dirty="0" smtClean="0">
                <a:latin typeface="Arial Black"/>
                <a:cs typeface="Arial Black"/>
              </a:rPr>
              <a:t> de…”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sous le coup de…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haleine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l’aire</a:t>
            </a:r>
            <a:r>
              <a:rPr lang="en-US" dirty="0" smtClean="0">
                <a:latin typeface="Arial Black"/>
                <a:cs typeface="Arial Black"/>
              </a:rPr>
              <a:t> qui sort de la bouche”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souffle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recipient pour </a:t>
            </a:r>
            <a:r>
              <a:rPr lang="en-US" dirty="0" err="1" smtClean="0">
                <a:latin typeface="Arial Black"/>
                <a:cs typeface="Arial Black"/>
              </a:rPr>
              <a:t>boire</a:t>
            </a:r>
            <a:r>
              <a:rPr lang="en-US" dirty="0" smtClean="0">
                <a:latin typeface="Arial Black"/>
                <a:cs typeface="Arial Black"/>
              </a:rPr>
              <a:t> / un </a:t>
            </a:r>
            <a:r>
              <a:rPr lang="en-US" dirty="0" err="1" smtClean="0">
                <a:latin typeface="Arial Black"/>
                <a:cs typeface="Arial Black"/>
              </a:rPr>
              <a:t>godet</a:t>
            </a:r>
            <a:r>
              <a:rPr lang="en-US" dirty="0" smtClean="0">
                <a:latin typeface="Arial Black"/>
                <a:cs typeface="Arial Black"/>
              </a:rPr>
              <a:t>/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timbale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gobelet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0"/>
            <a:ext cx="902473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outil</a:t>
            </a:r>
            <a:r>
              <a:rPr lang="en-US" dirty="0" smtClean="0">
                <a:latin typeface="Arial Black"/>
                <a:cs typeface="Arial Black"/>
              </a:rPr>
              <a:t> à lame </a:t>
            </a:r>
            <a:r>
              <a:rPr lang="en-US" dirty="0" err="1" smtClean="0">
                <a:latin typeface="Arial Black"/>
                <a:cs typeface="Arial Black"/>
              </a:rPr>
              <a:t>tranchante</a:t>
            </a:r>
            <a:r>
              <a:rPr lang="en-US" dirty="0" smtClean="0">
                <a:latin typeface="Arial Black"/>
                <a:cs typeface="Arial Black"/>
              </a:rPr>
              <a:t> servant à </a:t>
            </a:r>
            <a:r>
              <a:rPr lang="en-US" dirty="0" err="1" smtClean="0">
                <a:latin typeface="Arial Black"/>
                <a:cs typeface="Arial Black"/>
              </a:rPr>
              <a:t>fendre</a:t>
            </a:r>
            <a:r>
              <a:rPr lang="en-US" dirty="0" smtClean="0">
                <a:latin typeface="Arial Black"/>
                <a:cs typeface="Arial Black"/>
              </a:rPr>
              <a:t> (le bois </a:t>
            </a:r>
            <a:r>
              <a:rPr lang="en-US" dirty="0" err="1" smtClean="0">
                <a:latin typeface="Arial Black"/>
                <a:cs typeface="Arial Black"/>
              </a:rPr>
              <a:t>normalement</a:t>
            </a:r>
            <a:r>
              <a:rPr lang="en-US" dirty="0" smtClean="0">
                <a:latin typeface="Arial Black"/>
                <a:cs typeface="Arial Black"/>
              </a:rPr>
              <a:t>)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hâche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</a:t>
            </a:r>
            <a:r>
              <a:rPr lang="en-US" dirty="0" err="1" smtClean="0">
                <a:latin typeface="Arial Black"/>
                <a:cs typeface="Arial Black"/>
              </a:rPr>
              <a:t>encensoir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brûle-parfum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plumage d’un </a:t>
            </a:r>
            <a:r>
              <a:rPr lang="en-US" dirty="0" err="1" smtClean="0">
                <a:latin typeface="Arial Black"/>
                <a:cs typeface="Arial Black"/>
              </a:rPr>
              <a:t>oiseau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gros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bec</a:t>
            </a:r>
            <a:r>
              <a:rPr lang="en-US" dirty="0" smtClean="0">
                <a:latin typeface="Arial Black"/>
                <a:cs typeface="Arial Black"/>
              </a:rPr>
              <a:t>, capable </a:t>
            </a:r>
            <a:r>
              <a:rPr lang="en-US" dirty="0" err="1" smtClean="0">
                <a:latin typeface="Arial Black"/>
                <a:cs typeface="Arial Black"/>
              </a:rPr>
              <a:t>d’imiter</a:t>
            </a:r>
            <a:r>
              <a:rPr lang="en-US" dirty="0" smtClean="0">
                <a:latin typeface="Arial Black"/>
                <a:cs typeface="Arial Black"/>
              </a:rPr>
              <a:t> la </a:t>
            </a:r>
            <a:r>
              <a:rPr lang="en-US" dirty="0" err="1" smtClean="0">
                <a:latin typeface="Arial Black"/>
                <a:cs typeface="Arial Black"/>
              </a:rPr>
              <a:t>voix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humaine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les plumes (f) de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perroquet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partie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d’une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église</a:t>
            </a:r>
            <a:r>
              <a:rPr lang="en-US" dirty="0" smtClean="0">
                <a:latin typeface="Arial Black"/>
                <a:cs typeface="Arial Black"/>
              </a:rPr>
              <a:t> entre le vestibule et la </a:t>
            </a:r>
            <a:r>
              <a:rPr lang="en-US" dirty="0" err="1" smtClean="0">
                <a:latin typeface="Arial Black"/>
                <a:cs typeface="Arial Black"/>
              </a:rPr>
              <a:t>croisée</a:t>
            </a:r>
            <a:r>
              <a:rPr lang="en-US" dirty="0" smtClean="0">
                <a:latin typeface="Arial Black"/>
                <a:cs typeface="Arial Black"/>
              </a:rPr>
              <a:t> du transept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nef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Envelopper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empaqueter</a:t>
            </a:r>
            <a:r>
              <a:rPr lang="en-US" dirty="0" smtClean="0">
                <a:latin typeface="Arial Black"/>
                <a:cs typeface="Arial Black"/>
              </a:rPr>
              <a:t> un objet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l’emballage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(m)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chargée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fonctions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spéciales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fonctionnaire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commissaire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conviction / la </a:t>
            </a:r>
            <a:r>
              <a:rPr lang="en-US" dirty="0" err="1" smtClean="0">
                <a:latin typeface="Arial Black"/>
                <a:cs typeface="Arial Black"/>
              </a:rPr>
              <a:t>créance</a:t>
            </a:r>
            <a:r>
              <a:rPr lang="en-US" dirty="0" smtClean="0">
                <a:latin typeface="Arial Black"/>
                <a:cs typeface="Arial Black"/>
              </a:rPr>
              <a:t> / le </a:t>
            </a:r>
            <a:r>
              <a:rPr lang="en-US" dirty="0" err="1" smtClean="0">
                <a:latin typeface="Arial Black"/>
                <a:cs typeface="Arial Black"/>
              </a:rPr>
              <a:t>faite</a:t>
            </a:r>
            <a:r>
              <a:rPr lang="en-US" dirty="0" smtClean="0">
                <a:latin typeface="Arial Black"/>
                <a:cs typeface="Arial Black"/>
              </a:rPr>
              <a:t> de </a:t>
            </a:r>
            <a:r>
              <a:rPr lang="en-US" dirty="0" err="1" smtClean="0">
                <a:latin typeface="Arial Black"/>
                <a:cs typeface="Arial Black"/>
              </a:rPr>
              <a:t>croire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croyance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Se multiplier / se </a:t>
            </a:r>
            <a:r>
              <a:rPr lang="en-US" dirty="0" err="1" smtClean="0">
                <a:latin typeface="Arial Black"/>
                <a:cs typeface="Arial Black"/>
              </a:rPr>
              <a:t>répandre</a:t>
            </a:r>
            <a:r>
              <a:rPr lang="en-US" dirty="0" smtClean="0">
                <a:latin typeface="Arial Black"/>
                <a:cs typeface="Arial Black"/>
              </a:rPr>
              <a:t> / diffuser / </a:t>
            </a:r>
            <a:r>
              <a:rPr lang="en-US" dirty="0" err="1" smtClean="0">
                <a:latin typeface="Arial Black"/>
                <a:cs typeface="Arial Black"/>
              </a:rPr>
              <a:t>transmettre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se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propager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</a:t>
            </a:r>
            <a:r>
              <a:rPr lang="en-US" dirty="0" err="1" smtClean="0">
                <a:latin typeface="Arial Black"/>
                <a:cs typeface="Arial Black"/>
              </a:rPr>
              <a:t>souveraine</a:t>
            </a:r>
            <a:r>
              <a:rPr lang="en-US" dirty="0" smtClean="0">
                <a:latin typeface="Arial Black"/>
                <a:cs typeface="Arial Black"/>
              </a:rPr>
              <a:t> d’un empire / </a:t>
            </a:r>
            <a:r>
              <a:rPr lang="en-US" dirty="0" err="1" smtClean="0">
                <a:latin typeface="Arial Black"/>
                <a:cs typeface="Arial Black"/>
              </a:rPr>
              <a:t>l’épouse</a:t>
            </a:r>
            <a:r>
              <a:rPr lang="en-US" dirty="0" smtClean="0">
                <a:latin typeface="Arial Black"/>
                <a:cs typeface="Arial Black"/>
              </a:rPr>
              <a:t> d’un </a:t>
            </a:r>
            <a:r>
              <a:rPr lang="en-US" dirty="0" err="1" smtClean="0">
                <a:latin typeface="Arial Black"/>
                <a:cs typeface="Arial Black"/>
              </a:rPr>
              <a:t>empereur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l’impératrice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(f)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dimension </a:t>
            </a:r>
            <a:r>
              <a:rPr lang="en-US" dirty="0" err="1" smtClean="0">
                <a:latin typeface="Arial Black"/>
                <a:cs typeface="Arial Black"/>
              </a:rPr>
              <a:t>dans</a:t>
            </a:r>
            <a:r>
              <a:rPr lang="en-US" dirty="0" smtClean="0">
                <a:latin typeface="Arial Black"/>
                <a:cs typeface="Arial Black"/>
              </a:rPr>
              <a:t> le </a:t>
            </a:r>
            <a:r>
              <a:rPr lang="en-US" dirty="0" err="1" smtClean="0">
                <a:latin typeface="Arial Black"/>
                <a:cs typeface="Arial Black"/>
              </a:rPr>
              <a:t>sens</a:t>
            </a:r>
            <a:r>
              <a:rPr lang="en-US" dirty="0" smtClean="0">
                <a:latin typeface="Arial Black"/>
                <a:cs typeface="Arial Black"/>
              </a:rPr>
              <a:t> vertical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hauteur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Indépendance</a:t>
            </a:r>
            <a:r>
              <a:rPr lang="en-US" dirty="0" smtClean="0">
                <a:latin typeface="Arial Black"/>
                <a:cs typeface="Arial Black"/>
              </a:rPr>
              <a:t> / un </a:t>
            </a:r>
            <a:r>
              <a:rPr lang="en-US" dirty="0" err="1" smtClean="0">
                <a:latin typeface="Arial Black"/>
                <a:cs typeface="Arial Black"/>
              </a:rPr>
              <a:t>état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soumis</a:t>
            </a:r>
            <a:r>
              <a:rPr lang="en-US" dirty="0" smtClean="0">
                <a:latin typeface="Arial Black"/>
                <a:cs typeface="Arial Black"/>
              </a:rPr>
              <a:t> à </a:t>
            </a:r>
            <a:r>
              <a:rPr lang="en-US" dirty="0" err="1" smtClean="0">
                <a:latin typeface="Arial Black"/>
                <a:cs typeface="Arial Black"/>
              </a:rPr>
              <a:t>aucun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autre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autorité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suprême</a:t>
            </a:r>
            <a:r>
              <a:rPr lang="en-US" dirty="0" smtClean="0">
                <a:latin typeface="Arial Black"/>
                <a:cs typeface="Arial Black"/>
              </a:rPr>
              <a:t> d’un </a:t>
            </a:r>
            <a:r>
              <a:rPr lang="en-US" dirty="0" err="1" smtClean="0">
                <a:latin typeface="Arial Black"/>
                <a:cs typeface="Arial Black"/>
              </a:rPr>
              <a:t>souverain</a:t>
            </a:r>
            <a:r>
              <a:rPr lang="en-US" dirty="0" smtClean="0">
                <a:latin typeface="Arial Black"/>
                <a:cs typeface="Arial Black"/>
              </a:rPr>
              <a:t>/</a:t>
            </a:r>
            <a:r>
              <a:rPr lang="en-US" dirty="0" err="1" smtClean="0">
                <a:latin typeface="Arial Black"/>
                <a:cs typeface="Arial Black"/>
              </a:rPr>
              <a:t>d’une</a:t>
            </a:r>
            <a:r>
              <a:rPr lang="en-US" dirty="0" smtClean="0">
                <a:latin typeface="Arial Black"/>
                <a:cs typeface="Arial Black"/>
              </a:rPr>
              <a:t> nation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souveraineté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“beaucoup”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tout un pan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</Words>
  <Application>Microsoft Office PowerPoint</Application>
  <PresentationFormat>On-screen Show (4:3)</PresentationFormat>
  <Paragraphs>220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Les Définitions La Quête de Soi Le Pluriculturalisme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Vie Contemporaine Les Rites de Passage</dc:title>
  <dc:creator>Office 2004 Test Drive User</dc:creator>
  <cp:lastModifiedBy>Oliver, Robin</cp:lastModifiedBy>
  <cp:revision>16</cp:revision>
  <dcterms:created xsi:type="dcterms:W3CDTF">2016-07-20T01:22:11Z</dcterms:created>
  <dcterms:modified xsi:type="dcterms:W3CDTF">2017-03-20T17:19:44Z</dcterms:modified>
</cp:coreProperties>
</file>