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583E-18CB-4BE8-83BF-12570823EF53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F2EB-18A5-4430-A9AF-648A130C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 FUTUR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are </a:t>
            </a:r>
            <a:r>
              <a:rPr lang="en-US" b="1" u="sng" dirty="0" smtClean="0"/>
              <a:t>TWO</a:t>
            </a:r>
            <a:r>
              <a:rPr lang="en-US" dirty="0" smtClean="0"/>
              <a:t> ways of expressing the </a:t>
            </a:r>
            <a:r>
              <a:rPr lang="en-US" b="1" u="sng" dirty="0" smtClean="0"/>
              <a:t>FUTURE</a:t>
            </a:r>
            <a:r>
              <a:rPr lang="en-US" dirty="0" smtClean="0"/>
              <a:t> in English and in French: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rgbClr val="0070C0"/>
                </a:solidFill>
              </a:rPr>
              <a:t>The Immediate Future </a:t>
            </a:r>
            <a:r>
              <a:rPr lang="en-US" dirty="0" smtClean="0"/>
              <a:t>(</a:t>
            </a:r>
            <a:r>
              <a:rPr lang="en-US" i="1" dirty="0" smtClean="0"/>
              <a:t>something </a:t>
            </a:r>
            <a:r>
              <a:rPr lang="en-US" b="1" i="1" u="sng" dirty="0" smtClean="0"/>
              <a:t>is going to </a:t>
            </a:r>
            <a:r>
              <a:rPr lang="en-US" i="1" dirty="0" smtClean="0"/>
              <a:t>happen</a:t>
            </a:r>
            <a:r>
              <a:rPr lang="en-US" dirty="0" smtClean="0"/>
              <a:t>)Ex: </a:t>
            </a:r>
            <a:r>
              <a:rPr lang="en-US" b="1" dirty="0" smtClean="0">
                <a:solidFill>
                  <a:srgbClr val="FF0000"/>
                </a:solidFill>
              </a:rPr>
              <a:t>I am going to eat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00B050"/>
                </a:solidFill>
              </a:rPr>
              <a:t>Je </a:t>
            </a:r>
            <a:r>
              <a:rPr lang="en-US" b="1" dirty="0" err="1" smtClean="0">
                <a:solidFill>
                  <a:srgbClr val="00B050"/>
                </a:solidFill>
              </a:rPr>
              <a:t>vais</a:t>
            </a:r>
            <a:r>
              <a:rPr lang="en-US" b="1" dirty="0" smtClean="0">
                <a:solidFill>
                  <a:srgbClr val="00B050"/>
                </a:solidFill>
              </a:rPr>
              <a:t> manger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u="sng" dirty="0" smtClean="0">
                <a:solidFill>
                  <a:srgbClr val="0070C0"/>
                </a:solidFill>
              </a:rPr>
              <a:t>The Simple Future </a:t>
            </a:r>
            <a:r>
              <a:rPr lang="en-US" dirty="0" smtClean="0"/>
              <a:t>(</a:t>
            </a:r>
            <a:r>
              <a:rPr lang="en-US" i="1" dirty="0" smtClean="0"/>
              <a:t>something </a:t>
            </a:r>
            <a:r>
              <a:rPr lang="en-US" b="1" i="1" u="sng" dirty="0" smtClean="0"/>
              <a:t>WILL</a:t>
            </a:r>
            <a:r>
              <a:rPr lang="en-US" i="1" dirty="0" smtClean="0"/>
              <a:t> happen</a:t>
            </a:r>
            <a:r>
              <a:rPr lang="en-US" dirty="0" smtClean="0"/>
              <a:t>) Ex: </a:t>
            </a:r>
            <a:r>
              <a:rPr lang="en-US" b="1" dirty="0" smtClean="0">
                <a:solidFill>
                  <a:srgbClr val="FF0000"/>
                </a:solidFill>
              </a:rPr>
              <a:t>I will eat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00B050"/>
                </a:solidFill>
              </a:rPr>
              <a:t>je </a:t>
            </a:r>
            <a:r>
              <a:rPr lang="en-US" b="1" dirty="0" err="1" smtClean="0">
                <a:solidFill>
                  <a:srgbClr val="00B050"/>
                </a:solidFill>
              </a:rPr>
              <a:t>mangerai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Words that often require FUTURE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Quand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Lorsque</a:t>
            </a:r>
            <a:r>
              <a:rPr lang="en-US" b="1" dirty="0" smtClean="0">
                <a:solidFill>
                  <a:srgbClr val="FF0000"/>
                </a:solidFill>
              </a:rPr>
              <a:t>…			 </a:t>
            </a:r>
            <a:r>
              <a:rPr lang="en-US" b="1" dirty="0" smtClean="0">
                <a:solidFill>
                  <a:srgbClr val="0070C0"/>
                </a:solidFill>
              </a:rPr>
              <a:t>= when…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Au moment </a:t>
            </a:r>
            <a:r>
              <a:rPr lang="en-US" b="1" dirty="0" err="1" smtClean="0">
                <a:solidFill>
                  <a:srgbClr val="FF0000"/>
                </a:solidFill>
              </a:rPr>
              <a:t>où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Dès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que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		</a:t>
            </a:r>
            <a:r>
              <a:rPr lang="en-US" b="1" dirty="0" smtClean="0">
                <a:solidFill>
                  <a:srgbClr val="0070C0"/>
                </a:solidFill>
              </a:rPr>
              <a:t>= as soon as…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Aussitôt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que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Pendant </a:t>
            </a:r>
            <a:r>
              <a:rPr lang="en-US" b="1" dirty="0" err="1" smtClean="0">
                <a:solidFill>
                  <a:srgbClr val="FF0000"/>
                </a:solidFill>
              </a:rPr>
              <a:t>que</a:t>
            </a:r>
            <a:r>
              <a:rPr lang="en-US" b="1" dirty="0" smtClean="0">
                <a:solidFill>
                  <a:srgbClr val="FF0000"/>
                </a:solidFill>
              </a:rPr>
              <a:t>…	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		</a:t>
            </a:r>
            <a:r>
              <a:rPr lang="en-US" b="1" dirty="0" smtClean="0">
                <a:solidFill>
                  <a:srgbClr val="0070C0"/>
                </a:solidFill>
              </a:rPr>
              <a:t>= while / at same time as…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Tandis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que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2743200" y="1600200"/>
            <a:ext cx="1371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743200" y="3124200"/>
            <a:ext cx="1371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2743200" y="4724400"/>
            <a:ext cx="1371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When Peter arrives, I will see him =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As soon as you arrive, we will eat dinner =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While the boy plays the guitar, the girl will sing =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réponses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When Peter arrives, I will see him =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4200" b="1" dirty="0" err="1" smtClean="0"/>
              <a:t>Quand</a:t>
            </a:r>
            <a:r>
              <a:rPr lang="en-US" sz="4200" b="1" dirty="0" smtClean="0"/>
              <a:t> / </a:t>
            </a:r>
            <a:r>
              <a:rPr lang="en-US" sz="4200" b="1" dirty="0" err="1" smtClean="0"/>
              <a:t>Lorsque</a:t>
            </a:r>
            <a:r>
              <a:rPr lang="en-US" sz="4200" b="1" dirty="0" smtClean="0"/>
              <a:t> / Au moment </a:t>
            </a:r>
            <a:r>
              <a:rPr lang="en-US" sz="4200" b="1" dirty="0" err="1" smtClean="0"/>
              <a:t>où</a:t>
            </a:r>
            <a:r>
              <a:rPr lang="en-US" sz="4200" b="1" dirty="0" smtClean="0"/>
              <a:t> Pierre </a:t>
            </a:r>
            <a:r>
              <a:rPr lang="en-US" sz="4200" b="1" u="sng" dirty="0" err="1" smtClean="0">
                <a:solidFill>
                  <a:srgbClr val="0070C0"/>
                </a:solidFill>
              </a:rPr>
              <a:t>arrivera</a:t>
            </a:r>
            <a:r>
              <a:rPr lang="en-US" sz="4200" b="1" dirty="0" smtClean="0"/>
              <a:t>, je le </a:t>
            </a:r>
            <a:r>
              <a:rPr lang="en-US" sz="4200" b="1" u="sng" dirty="0" err="1" smtClean="0">
                <a:solidFill>
                  <a:srgbClr val="0070C0"/>
                </a:solidFill>
              </a:rPr>
              <a:t>verrai</a:t>
            </a:r>
            <a:r>
              <a:rPr lang="en-US" sz="4200" b="1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As soon as you arrive, we will eat dinner =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4700" b="1" dirty="0" err="1" smtClean="0"/>
              <a:t>Dès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que</a:t>
            </a:r>
            <a:r>
              <a:rPr lang="en-US" sz="4700" b="1" dirty="0" smtClean="0"/>
              <a:t> / </a:t>
            </a:r>
            <a:r>
              <a:rPr lang="en-US" sz="4700" b="1" dirty="0" err="1" smtClean="0"/>
              <a:t>Aussitôt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que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tu</a:t>
            </a:r>
            <a:r>
              <a:rPr lang="en-US" sz="4700" b="1" dirty="0" smtClean="0"/>
              <a:t> </a:t>
            </a:r>
            <a:r>
              <a:rPr lang="en-US" sz="4700" b="1" u="sng" dirty="0" err="1" smtClean="0">
                <a:solidFill>
                  <a:srgbClr val="0070C0"/>
                </a:solidFill>
              </a:rPr>
              <a:t>arriveras</a:t>
            </a:r>
            <a:r>
              <a:rPr lang="en-US" sz="4700" b="1" dirty="0" smtClean="0"/>
              <a:t>, nous </a:t>
            </a:r>
            <a:r>
              <a:rPr lang="en-US" sz="4700" b="1" u="sng" dirty="0" err="1" smtClean="0">
                <a:solidFill>
                  <a:srgbClr val="0070C0"/>
                </a:solidFill>
              </a:rPr>
              <a:t>dînerons</a:t>
            </a:r>
            <a:r>
              <a:rPr lang="en-US" sz="4700" b="1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While the boy plays the guitar, the girl will sing =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4600" b="1" dirty="0" smtClean="0"/>
              <a:t>Pendant </a:t>
            </a:r>
            <a:r>
              <a:rPr lang="en-US" sz="4600" b="1" dirty="0" err="1" smtClean="0"/>
              <a:t>que</a:t>
            </a:r>
            <a:r>
              <a:rPr lang="en-US" sz="4600" b="1" dirty="0" smtClean="0"/>
              <a:t> / </a:t>
            </a:r>
            <a:r>
              <a:rPr lang="en-US" sz="4600" b="1" dirty="0" err="1" smtClean="0"/>
              <a:t>tandis</a:t>
            </a:r>
            <a:r>
              <a:rPr lang="en-US" sz="4600" b="1" dirty="0" smtClean="0"/>
              <a:t> </a:t>
            </a:r>
            <a:r>
              <a:rPr lang="en-US" sz="4600" b="1" dirty="0" err="1" smtClean="0"/>
              <a:t>que</a:t>
            </a:r>
            <a:r>
              <a:rPr lang="en-US" sz="4600" b="1" dirty="0" smtClean="0"/>
              <a:t> le </a:t>
            </a:r>
            <a:r>
              <a:rPr lang="en-US" sz="4600" b="1" dirty="0" err="1" smtClean="0"/>
              <a:t>garçon</a:t>
            </a:r>
            <a:r>
              <a:rPr lang="en-US" sz="4600" b="1" dirty="0" smtClean="0"/>
              <a:t> </a:t>
            </a:r>
            <a:r>
              <a:rPr lang="en-US" sz="4600" b="1" u="sng" dirty="0" err="1" smtClean="0">
                <a:solidFill>
                  <a:srgbClr val="0070C0"/>
                </a:solidFill>
              </a:rPr>
              <a:t>jouera</a:t>
            </a:r>
            <a:r>
              <a:rPr lang="en-US" sz="4600" b="1" dirty="0" smtClean="0"/>
              <a:t> de la </a:t>
            </a:r>
            <a:r>
              <a:rPr lang="en-US" sz="4600" b="1" dirty="0" err="1" smtClean="0"/>
              <a:t>guitare</a:t>
            </a:r>
            <a:r>
              <a:rPr lang="en-US" sz="4600" b="1" dirty="0" smtClean="0"/>
              <a:t>, la </a:t>
            </a:r>
            <a:r>
              <a:rPr lang="en-US" sz="4600" b="1" dirty="0" err="1" smtClean="0"/>
              <a:t>fille</a:t>
            </a:r>
            <a:r>
              <a:rPr lang="en-US" sz="4600" b="1" dirty="0" smtClean="0"/>
              <a:t> </a:t>
            </a:r>
            <a:r>
              <a:rPr lang="en-US" sz="4600" b="1" u="sng" dirty="0" err="1" smtClean="0">
                <a:solidFill>
                  <a:srgbClr val="0070C0"/>
                </a:solidFill>
              </a:rPr>
              <a:t>chantera</a:t>
            </a:r>
            <a:r>
              <a:rPr lang="en-US" sz="4600" b="1" u="sng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- ER</a:t>
            </a:r>
            <a:r>
              <a:rPr lang="en-US" b="1" dirty="0" smtClean="0"/>
              <a:t>                </a:t>
            </a:r>
            <a:r>
              <a:rPr lang="en-US" b="1" u="sng" dirty="0" smtClean="0"/>
              <a:t>- IR </a:t>
            </a:r>
            <a:r>
              <a:rPr lang="en-US" b="1" dirty="0" smtClean="0"/>
              <a:t>           </a:t>
            </a:r>
            <a:r>
              <a:rPr lang="en-US" b="1" u="sng" dirty="0" smtClean="0"/>
              <a:t>- 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(Ex: </a:t>
            </a:r>
            <a:r>
              <a:rPr lang="en-US" b="1" u="sng" dirty="0" err="1" smtClean="0"/>
              <a:t>Parler</a:t>
            </a:r>
            <a:r>
              <a:rPr lang="en-US" b="1" u="sng" dirty="0" smtClean="0"/>
              <a:t>		       </a:t>
            </a:r>
            <a:r>
              <a:rPr lang="en-US" b="1" u="sng" dirty="0" err="1" smtClean="0"/>
              <a:t>Finir</a:t>
            </a:r>
            <a:r>
              <a:rPr lang="en-US" b="1" u="sng" dirty="0" smtClean="0"/>
              <a:t>		</a:t>
            </a:r>
            <a:r>
              <a:rPr lang="en-US" b="1" u="sng" dirty="0" err="1" smtClean="0"/>
              <a:t>Prendre</a:t>
            </a:r>
            <a:r>
              <a:rPr lang="en-US" b="1" u="sng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Je 		        </a:t>
            </a:r>
            <a:r>
              <a:rPr lang="en-US" dirty="0" err="1" smtClean="0"/>
              <a:t>Parler</a:t>
            </a:r>
            <a:r>
              <a:rPr lang="en-US" b="1" u="sng" dirty="0" err="1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		       </a:t>
            </a:r>
            <a:r>
              <a:rPr lang="en-US" dirty="0" err="1" smtClean="0"/>
              <a:t>Finir</a:t>
            </a:r>
            <a:r>
              <a:rPr lang="en-US" b="1" u="sng" dirty="0" err="1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		</a:t>
            </a:r>
            <a:r>
              <a:rPr lang="en-US" dirty="0" err="1" smtClean="0"/>
              <a:t>Prendr</a:t>
            </a:r>
            <a:r>
              <a:rPr lang="en-US" b="1" u="sng" dirty="0" err="1" smtClean="0">
                <a:solidFill>
                  <a:srgbClr val="FF0000"/>
                </a:solidFill>
              </a:rPr>
              <a:t>ai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	                </a:t>
            </a:r>
            <a:r>
              <a:rPr lang="en-US" dirty="0" err="1" smtClean="0"/>
              <a:t>Parler</a:t>
            </a:r>
            <a:r>
              <a:rPr lang="en-US" b="1" u="sng" dirty="0" err="1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		       </a:t>
            </a:r>
            <a:r>
              <a:rPr lang="en-US" dirty="0" err="1" smtClean="0"/>
              <a:t>Finir</a:t>
            </a:r>
            <a:r>
              <a:rPr lang="en-US" b="1" u="sng" dirty="0" err="1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		</a:t>
            </a:r>
            <a:r>
              <a:rPr lang="en-US" dirty="0" err="1" smtClean="0"/>
              <a:t>Prendr</a:t>
            </a:r>
            <a:r>
              <a:rPr lang="en-US" b="1" u="sng" dirty="0" err="1" smtClean="0">
                <a:solidFill>
                  <a:srgbClr val="FF0000"/>
                </a:solidFill>
              </a:rPr>
              <a:t>as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On</a:t>
            </a:r>
          </a:p>
          <a:p>
            <a:pPr>
              <a:buNone/>
            </a:pPr>
            <a:r>
              <a:rPr lang="en-US" dirty="0" smtClean="0"/>
              <a:t>Il		       </a:t>
            </a:r>
            <a:r>
              <a:rPr lang="en-US" dirty="0" err="1" smtClean="0"/>
              <a:t>Parler</a:t>
            </a:r>
            <a:r>
              <a:rPr lang="en-US" b="1" u="sng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		       </a:t>
            </a:r>
            <a:r>
              <a:rPr lang="en-US" dirty="0" err="1" smtClean="0"/>
              <a:t>Finir</a:t>
            </a:r>
            <a:r>
              <a:rPr lang="en-US" b="1" u="sng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		</a:t>
            </a:r>
            <a:r>
              <a:rPr lang="en-US" dirty="0" err="1" smtClean="0"/>
              <a:t>Prendr</a:t>
            </a:r>
            <a:r>
              <a:rPr lang="en-US" b="1" u="sng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Elle</a:t>
            </a:r>
          </a:p>
          <a:p>
            <a:pPr>
              <a:buNone/>
            </a:pPr>
            <a:r>
              <a:rPr lang="en-US" dirty="0" smtClean="0"/>
              <a:t>Nous           </a:t>
            </a:r>
            <a:r>
              <a:rPr lang="en-US" dirty="0" err="1" smtClean="0"/>
              <a:t>Parler</a:t>
            </a:r>
            <a:r>
              <a:rPr lang="en-US" b="1" u="sng" dirty="0" err="1" smtClean="0">
                <a:solidFill>
                  <a:srgbClr val="FF0000"/>
                </a:solidFill>
              </a:rPr>
              <a:t>ons</a:t>
            </a:r>
            <a:r>
              <a:rPr lang="en-US" dirty="0" smtClean="0"/>
              <a:t>		       </a:t>
            </a:r>
            <a:r>
              <a:rPr lang="en-US" dirty="0" err="1" smtClean="0"/>
              <a:t>Finir</a:t>
            </a:r>
            <a:r>
              <a:rPr lang="en-US" b="1" u="sng" dirty="0" err="1" smtClean="0">
                <a:solidFill>
                  <a:srgbClr val="FF0000"/>
                </a:solidFill>
              </a:rPr>
              <a:t>ons</a:t>
            </a:r>
            <a:r>
              <a:rPr lang="en-US" dirty="0" smtClean="0"/>
              <a:t>		</a:t>
            </a:r>
            <a:r>
              <a:rPr lang="en-US" dirty="0" err="1" smtClean="0"/>
              <a:t>Prendr</a:t>
            </a:r>
            <a:r>
              <a:rPr lang="en-US" b="1" u="sng" dirty="0" err="1" smtClean="0">
                <a:solidFill>
                  <a:srgbClr val="FF0000"/>
                </a:solidFill>
              </a:rPr>
              <a:t>ons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          </a:t>
            </a:r>
            <a:r>
              <a:rPr lang="en-US" dirty="0" err="1" smtClean="0"/>
              <a:t>Parler</a:t>
            </a:r>
            <a:r>
              <a:rPr lang="en-US" b="1" u="sng" dirty="0" err="1" smtClean="0">
                <a:solidFill>
                  <a:srgbClr val="FF0000"/>
                </a:solidFill>
              </a:rPr>
              <a:t>ez</a:t>
            </a:r>
            <a:r>
              <a:rPr lang="en-US" dirty="0" smtClean="0"/>
              <a:t>		       </a:t>
            </a:r>
            <a:r>
              <a:rPr lang="en-US" dirty="0" err="1" smtClean="0"/>
              <a:t>Finir</a:t>
            </a:r>
            <a:r>
              <a:rPr lang="en-US" b="1" u="sng" dirty="0" err="1" smtClean="0">
                <a:solidFill>
                  <a:srgbClr val="FF0000"/>
                </a:solidFill>
              </a:rPr>
              <a:t>ez</a:t>
            </a:r>
            <a:r>
              <a:rPr lang="en-US" dirty="0" smtClean="0"/>
              <a:t>		</a:t>
            </a:r>
            <a:r>
              <a:rPr lang="en-US" dirty="0" err="1" smtClean="0"/>
              <a:t>Prendr</a:t>
            </a:r>
            <a:r>
              <a:rPr lang="en-US" b="1" u="sng" dirty="0" err="1" smtClean="0">
                <a:solidFill>
                  <a:srgbClr val="FF0000"/>
                </a:solidFill>
              </a:rPr>
              <a:t>ez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Ils</a:t>
            </a:r>
            <a:r>
              <a:rPr lang="en-US" dirty="0" smtClean="0"/>
              <a:t> / </a:t>
            </a:r>
            <a:r>
              <a:rPr lang="en-US" dirty="0" err="1" smtClean="0"/>
              <a:t>Elles</a:t>
            </a:r>
            <a:r>
              <a:rPr lang="en-US" dirty="0" smtClean="0"/>
              <a:t>    </a:t>
            </a:r>
            <a:r>
              <a:rPr lang="en-US" dirty="0" err="1" smtClean="0"/>
              <a:t>Parler</a:t>
            </a:r>
            <a:r>
              <a:rPr lang="en-US" b="1" u="sng" dirty="0" err="1" smtClean="0">
                <a:solidFill>
                  <a:srgbClr val="FF0000"/>
                </a:solidFill>
              </a:rPr>
              <a:t>ont</a:t>
            </a:r>
            <a:r>
              <a:rPr lang="en-US" dirty="0" smtClean="0"/>
              <a:t>		       </a:t>
            </a:r>
            <a:r>
              <a:rPr lang="en-US" dirty="0" err="1" smtClean="0"/>
              <a:t>Finir</a:t>
            </a:r>
            <a:r>
              <a:rPr lang="en-US" b="1" u="sng" dirty="0" err="1" smtClean="0">
                <a:solidFill>
                  <a:srgbClr val="FF0000"/>
                </a:solidFill>
              </a:rPr>
              <a:t>ont</a:t>
            </a:r>
            <a:r>
              <a:rPr lang="en-US" dirty="0" smtClean="0"/>
              <a:t>		</a:t>
            </a:r>
            <a:r>
              <a:rPr lang="en-US" dirty="0" err="1" smtClean="0"/>
              <a:t>Prendr</a:t>
            </a:r>
            <a:r>
              <a:rPr lang="en-US" b="1" u="sng" dirty="0" err="1" smtClean="0">
                <a:solidFill>
                  <a:srgbClr val="FF0000"/>
                </a:solidFill>
              </a:rPr>
              <a:t>ont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1295400" y="3200400"/>
            <a:ext cx="3810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Oddities: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u="sng" dirty="0" smtClean="0"/>
              <a:t>-YER verbs (</a:t>
            </a:r>
            <a:r>
              <a:rPr lang="en-US" b="1" u="sng" dirty="0" smtClean="0">
                <a:solidFill>
                  <a:srgbClr val="FF0000"/>
                </a:solidFill>
              </a:rPr>
              <a:t>Y</a:t>
            </a:r>
            <a:r>
              <a:rPr lang="en-US" b="1" u="sng" dirty="0" smtClean="0"/>
              <a:t> changes to </a:t>
            </a:r>
            <a:r>
              <a:rPr lang="en-US" b="1" u="sng" dirty="0" smtClean="0">
                <a:solidFill>
                  <a:srgbClr val="0070C0"/>
                </a:solidFill>
              </a:rPr>
              <a:t>I</a:t>
            </a:r>
            <a:r>
              <a:rPr lang="en-US" b="1" u="sng" dirty="0" smtClean="0"/>
              <a:t>)</a:t>
            </a:r>
          </a:p>
          <a:p>
            <a:pPr algn="ctr">
              <a:buNone/>
            </a:pPr>
            <a:r>
              <a:rPr lang="en-US" i="1" dirty="0" smtClean="0"/>
              <a:t> (Ex: </a:t>
            </a:r>
            <a:r>
              <a:rPr lang="en-US" b="1" i="1" dirty="0" smtClean="0"/>
              <a:t>PAYER</a:t>
            </a:r>
            <a:r>
              <a:rPr lang="en-US" i="1" dirty="0" smtClean="0"/>
              <a:t> = </a:t>
            </a:r>
            <a:r>
              <a:rPr lang="en-US" b="1" i="1" dirty="0" smtClean="0"/>
              <a:t>to pay</a:t>
            </a:r>
            <a:r>
              <a:rPr lang="en-US" i="1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Je </a:t>
            </a:r>
            <a:r>
              <a:rPr lang="en-US" b="1" dirty="0" smtClean="0">
                <a:solidFill>
                  <a:srgbClr val="FF0000"/>
                </a:solidFill>
              </a:rPr>
              <a:t>PAIER</a:t>
            </a:r>
            <a:r>
              <a:rPr lang="en-US" b="1" dirty="0" smtClean="0">
                <a:solidFill>
                  <a:srgbClr val="0070C0"/>
                </a:solidFill>
              </a:rPr>
              <a:t>AI</a:t>
            </a:r>
          </a:p>
          <a:p>
            <a:pPr algn="ctr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PAIER</a:t>
            </a:r>
            <a:r>
              <a:rPr lang="en-US" b="1" dirty="0" smtClean="0">
                <a:solidFill>
                  <a:srgbClr val="0070C0"/>
                </a:solidFill>
              </a:rPr>
              <a:t>AS</a:t>
            </a:r>
          </a:p>
          <a:p>
            <a:pPr algn="ctr">
              <a:buNone/>
            </a:pPr>
            <a:r>
              <a:rPr lang="en-US" dirty="0" smtClean="0"/>
              <a:t>IL </a:t>
            </a:r>
            <a:r>
              <a:rPr lang="en-US" b="1" dirty="0" smtClean="0">
                <a:solidFill>
                  <a:srgbClr val="FF0000"/>
                </a:solidFill>
              </a:rPr>
              <a:t>PAIER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</a:p>
          <a:p>
            <a:pPr algn="ctr">
              <a:buNone/>
            </a:pPr>
            <a:r>
              <a:rPr lang="en-US" dirty="0" smtClean="0"/>
              <a:t>Nous </a:t>
            </a:r>
            <a:r>
              <a:rPr lang="en-US" b="1" dirty="0" smtClean="0">
                <a:solidFill>
                  <a:srgbClr val="FF0000"/>
                </a:solidFill>
              </a:rPr>
              <a:t>PAIER</a:t>
            </a:r>
            <a:r>
              <a:rPr lang="en-US" b="1" dirty="0" smtClean="0">
                <a:solidFill>
                  <a:srgbClr val="0070C0"/>
                </a:solidFill>
              </a:rPr>
              <a:t>ONS</a:t>
            </a:r>
          </a:p>
          <a:p>
            <a:pPr algn="ctr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PAIER</a:t>
            </a:r>
            <a:r>
              <a:rPr lang="en-US" b="1" dirty="0" smtClean="0">
                <a:solidFill>
                  <a:srgbClr val="0070C0"/>
                </a:solidFill>
              </a:rPr>
              <a:t>EZ</a:t>
            </a:r>
          </a:p>
          <a:p>
            <a:pPr algn="ctr">
              <a:buNone/>
            </a:pP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PAIER</a:t>
            </a:r>
            <a:r>
              <a:rPr lang="en-US" b="1" dirty="0" smtClean="0">
                <a:solidFill>
                  <a:srgbClr val="0070C0"/>
                </a:solidFill>
              </a:rPr>
              <a:t>ONT</a:t>
            </a:r>
          </a:p>
          <a:p>
            <a:pPr>
              <a:buNone/>
            </a:pPr>
            <a:r>
              <a:rPr lang="en-US" dirty="0" smtClean="0"/>
              <a:t>Similar verbs:</a:t>
            </a:r>
          </a:p>
          <a:p>
            <a:pPr algn="ctr">
              <a:buNone/>
            </a:pPr>
            <a:r>
              <a:rPr lang="en-US" b="1" dirty="0" smtClean="0"/>
              <a:t>EMPLO</a:t>
            </a:r>
            <a:r>
              <a:rPr lang="en-US" b="1" u="sng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ER</a:t>
            </a:r>
            <a:r>
              <a:rPr lang="en-US" dirty="0" smtClean="0"/>
              <a:t> = to use / employ</a:t>
            </a:r>
          </a:p>
          <a:p>
            <a:pPr algn="ctr">
              <a:buNone/>
            </a:pPr>
            <a:r>
              <a:rPr lang="en-US" b="1" dirty="0" smtClean="0"/>
              <a:t>ENNU</a:t>
            </a:r>
            <a:r>
              <a:rPr lang="en-US" b="1" u="sng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ER</a:t>
            </a:r>
            <a:r>
              <a:rPr lang="en-US" dirty="0" smtClean="0"/>
              <a:t> = to bore / get bored</a:t>
            </a:r>
          </a:p>
          <a:p>
            <a:pPr algn="ctr">
              <a:buNone/>
            </a:pPr>
            <a:r>
              <a:rPr lang="en-US" b="1" dirty="0" smtClean="0"/>
              <a:t>ESSA</a:t>
            </a:r>
            <a:r>
              <a:rPr lang="en-US" b="1" u="sng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ER</a:t>
            </a:r>
            <a:r>
              <a:rPr lang="en-US" dirty="0" smtClean="0"/>
              <a:t> = to try / attempt</a:t>
            </a:r>
          </a:p>
          <a:p>
            <a:pPr algn="ctr">
              <a:buNone/>
            </a:pPr>
            <a:r>
              <a:rPr lang="en-US" b="1" dirty="0" smtClean="0"/>
              <a:t>ESSU</a:t>
            </a:r>
            <a:r>
              <a:rPr lang="en-US" b="1" u="sng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ER</a:t>
            </a:r>
            <a:r>
              <a:rPr lang="en-US" dirty="0" smtClean="0"/>
              <a:t> = to wipe</a:t>
            </a:r>
          </a:p>
          <a:p>
            <a:pPr algn="ctr">
              <a:buNone/>
            </a:pPr>
            <a:r>
              <a:rPr lang="en-US" b="1" dirty="0" smtClean="0"/>
              <a:t>NETTO</a:t>
            </a:r>
            <a:r>
              <a:rPr lang="en-US" b="1" u="sng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ER</a:t>
            </a:r>
            <a:r>
              <a:rPr lang="en-US" dirty="0" smtClean="0"/>
              <a:t> = to clean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u="sng" dirty="0" smtClean="0"/>
              <a:t>Accents: (</a:t>
            </a:r>
            <a:r>
              <a:rPr lang="en-US" b="1" u="sng" dirty="0" smtClean="0">
                <a:solidFill>
                  <a:srgbClr val="FF0000"/>
                </a:solidFill>
              </a:rPr>
              <a:t>e</a:t>
            </a:r>
            <a:r>
              <a:rPr lang="en-US" b="1" u="sng" dirty="0" smtClean="0"/>
              <a:t> – </a:t>
            </a:r>
            <a:r>
              <a:rPr lang="en-US" b="1" u="sng" dirty="0" smtClean="0">
                <a:solidFill>
                  <a:srgbClr val="0070C0"/>
                </a:solidFill>
              </a:rPr>
              <a:t>è</a:t>
            </a:r>
            <a:r>
              <a:rPr lang="en-US" b="1" u="sng" dirty="0" smtClean="0"/>
              <a:t>)</a:t>
            </a:r>
          </a:p>
          <a:p>
            <a:pPr algn="ctr">
              <a:buNone/>
            </a:pPr>
            <a:endParaRPr lang="en-US" b="1" u="sng" dirty="0" smtClean="0"/>
          </a:p>
          <a:p>
            <a:pPr algn="ctr">
              <a:buNone/>
            </a:pPr>
            <a:r>
              <a:rPr lang="en-US" b="1" dirty="0" smtClean="0"/>
              <a:t>ACH</a:t>
            </a:r>
            <a:r>
              <a:rPr lang="en-US" b="1" u="sng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TER</a:t>
            </a:r>
            <a:r>
              <a:rPr lang="en-US" dirty="0" smtClean="0"/>
              <a:t> (= to buy) – </a:t>
            </a:r>
            <a:r>
              <a:rPr lang="en-US" dirty="0" err="1" smtClean="0"/>
              <a:t>j’</a:t>
            </a:r>
            <a:r>
              <a:rPr lang="en-US" b="1" dirty="0" err="1" smtClean="0">
                <a:solidFill>
                  <a:srgbClr val="FF0000"/>
                </a:solidFill>
              </a:rPr>
              <a:t>ACHÈTER</a:t>
            </a:r>
            <a:r>
              <a:rPr lang="en-US" b="1" dirty="0" err="1" smtClean="0">
                <a:solidFill>
                  <a:srgbClr val="0070C0"/>
                </a:solidFill>
              </a:rPr>
              <a:t>AI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/>
              <a:t>L</a:t>
            </a:r>
            <a:r>
              <a:rPr lang="en-US" b="1" u="sng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VER</a:t>
            </a:r>
            <a:r>
              <a:rPr lang="en-US" dirty="0" smtClean="0"/>
              <a:t> ( = to raise) – Je </a:t>
            </a:r>
            <a:r>
              <a:rPr lang="en-US" b="1" dirty="0" smtClean="0">
                <a:solidFill>
                  <a:srgbClr val="FF0000"/>
                </a:solidFill>
              </a:rPr>
              <a:t>LÈVER</a:t>
            </a:r>
            <a:r>
              <a:rPr lang="en-US" b="1" dirty="0" smtClean="0">
                <a:solidFill>
                  <a:srgbClr val="0070C0"/>
                </a:solidFill>
              </a:rPr>
              <a:t>AI</a:t>
            </a:r>
          </a:p>
          <a:p>
            <a:pPr algn="ctr">
              <a:buNone/>
            </a:pPr>
            <a:r>
              <a:rPr lang="en-US" b="1" dirty="0" smtClean="0"/>
              <a:t>M</a:t>
            </a:r>
            <a:r>
              <a:rPr lang="en-US" b="1" u="sng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NER</a:t>
            </a:r>
            <a:r>
              <a:rPr lang="en-US" dirty="0" smtClean="0"/>
              <a:t> (= to lead) – je </a:t>
            </a:r>
            <a:r>
              <a:rPr lang="en-US" b="1" dirty="0" smtClean="0">
                <a:solidFill>
                  <a:srgbClr val="FF0000"/>
                </a:solidFill>
              </a:rPr>
              <a:t>MÈNER</a:t>
            </a:r>
            <a:r>
              <a:rPr lang="en-US" b="1" dirty="0" smtClean="0">
                <a:solidFill>
                  <a:srgbClr val="0070C0"/>
                </a:solidFill>
              </a:rPr>
              <a:t>AI</a:t>
            </a:r>
          </a:p>
          <a:p>
            <a:pPr algn="ctr">
              <a:buNone/>
            </a:pPr>
            <a:r>
              <a:rPr lang="en-US" b="1" dirty="0" smtClean="0"/>
              <a:t>P</a:t>
            </a:r>
            <a:r>
              <a:rPr lang="en-US" b="1" u="sng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SER</a:t>
            </a:r>
            <a:r>
              <a:rPr lang="en-US" dirty="0" smtClean="0"/>
              <a:t> (= to weigh) – je </a:t>
            </a:r>
            <a:r>
              <a:rPr lang="en-US" b="1" dirty="0" smtClean="0">
                <a:solidFill>
                  <a:srgbClr val="FF0000"/>
                </a:solidFill>
              </a:rPr>
              <a:t>PÈSER</a:t>
            </a:r>
            <a:r>
              <a:rPr lang="en-US" b="1" dirty="0" smtClean="0">
                <a:solidFill>
                  <a:srgbClr val="0070C0"/>
                </a:solidFill>
              </a:rPr>
              <a:t>AI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Double consonants: (</a:t>
            </a:r>
            <a:r>
              <a:rPr lang="en-US" b="1" u="sng" dirty="0" smtClean="0">
                <a:solidFill>
                  <a:srgbClr val="FF0000"/>
                </a:solidFill>
              </a:rPr>
              <a:t>l</a:t>
            </a:r>
            <a:r>
              <a:rPr lang="en-US" b="1" u="sng" dirty="0" smtClean="0"/>
              <a:t> – </a:t>
            </a:r>
            <a:r>
              <a:rPr lang="en-US" b="1" u="sng" dirty="0" err="1" smtClean="0">
                <a:solidFill>
                  <a:srgbClr val="0070C0"/>
                </a:solidFill>
              </a:rPr>
              <a:t>ll</a:t>
            </a:r>
            <a:r>
              <a:rPr lang="en-US" b="1" u="sng" dirty="0" smtClean="0"/>
              <a:t> / </a:t>
            </a:r>
            <a:r>
              <a:rPr lang="en-US" b="1" u="sng" dirty="0" smtClean="0">
                <a:solidFill>
                  <a:srgbClr val="FF0000"/>
                </a:solidFill>
              </a:rPr>
              <a:t>t</a:t>
            </a:r>
            <a:r>
              <a:rPr lang="en-US" b="1" u="sng" dirty="0" smtClean="0"/>
              <a:t> – </a:t>
            </a:r>
            <a:r>
              <a:rPr lang="en-US" b="1" u="sng" dirty="0" err="1" smtClean="0">
                <a:solidFill>
                  <a:srgbClr val="0070C0"/>
                </a:solidFill>
              </a:rPr>
              <a:t>tt</a:t>
            </a:r>
            <a:r>
              <a:rPr lang="en-US" b="1" u="sng" dirty="0" smtClean="0"/>
              <a:t>)</a:t>
            </a:r>
          </a:p>
          <a:p>
            <a:pPr algn="ctr">
              <a:buNone/>
            </a:pPr>
            <a:endParaRPr lang="en-US" b="1" u="sng" dirty="0" smtClean="0"/>
          </a:p>
          <a:p>
            <a:pPr algn="ctr">
              <a:buNone/>
            </a:pPr>
            <a:r>
              <a:rPr lang="en-US" b="1" dirty="0" smtClean="0"/>
              <a:t>APPE</a:t>
            </a:r>
            <a:r>
              <a:rPr lang="en-US" b="1" u="sng" dirty="0" smtClean="0">
                <a:solidFill>
                  <a:srgbClr val="FF0000"/>
                </a:solidFill>
              </a:rPr>
              <a:t>L</a:t>
            </a:r>
            <a:r>
              <a:rPr lang="en-US" b="1" dirty="0" smtClean="0"/>
              <a:t>ER</a:t>
            </a:r>
            <a:r>
              <a:rPr lang="en-US" dirty="0" smtClean="0"/>
              <a:t> (= to call) – </a:t>
            </a:r>
            <a:r>
              <a:rPr lang="en-US" dirty="0" err="1" smtClean="0"/>
              <a:t>j’</a:t>
            </a:r>
            <a:r>
              <a:rPr lang="en-US" b="1" dirty="0" err="1" smtClean="0">
                <a:solidFill>
                  <a:srgbClr val="FF0000"/>
                </a:solidFill>
              </a:rPr>
              <a:t>APPELLER</a:t>
            </a:r>
            <a:r>
              <a:rPr lang="en-US" b="1" dirty="0" err="1" smtClean="0">
                <a:solidFill>
                  <a:srgbClr val="0070C0"/>
                </a:solidFill>
              </a:rPr>
              <a:t>AI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/>
              <a:t>JE</a:t>
            </a:r>
            <a:r>
              <a:rPr lang="en-US" b="1" u="sng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ER</a:t>
            </a:r>
            <a:r>
              <a:rPr lang="en-US" dirty="0" smtClean="0"/>
              <a:t> (= to throw) – je </a:t>
            </a:r>
            <a:r>
              <a:rPr lang="en-US" b="1" dirty="0" smtClean="0">
                <a:solidFill>
                  <a:srgbClr val="FF0000"/>
                </a:solidFill>
              </a:rPr>
              <a:t>JETTER</a:t>
            </a:r>
            <a:r>
              <a:rPr lang="en-US" b="1" dirty="0" smtClean="0">
                <a:solidFill>
                  <a:srgbClr val="0070C0"/>
                </a:solidFill>
              </a:rPr>
              <a:t>AI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Irregular Verbs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/>
              <a:t>There are several irregular verbs, but the most important ones are:</a:t>
            </a:r>
          </a:p>
          <a:p>
            <a:pPr>
              <a:buNone/>
            </a:pPr>
            <a:r>
              <a:rPr lang="en-US" b="1" u="sng" dirty="0" smtClean="0"/>
              <a:t>ALLER </a:t>
            </a:r>
            <a:r>
              <a:rPr lang="en-US" dirty="0" smtClean="0"/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>
                <a:solidFill>
                  <a:srgbClr val="FF0000"/>
                </a:solidFill>
              </a:rPr>
              <a:t>AI, </a:t>
            </a:r>
            <a:r>
              <a:rPr lang="en-US" b="1" u="sng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>
                <a:solidFill>
                  <a:srgbClr val="FF0000"/>
                </a:solidFill>
              </a:rPr>
              <a:t>AS, </a:t>
            </a:r>
            <a:r>
              <a:rPr lang="en-US" b="1" u="sng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>
                <a:solidFill>
                  <a:srgbClr val="FF0000"/>
                </a:solidFill>
              </a:rPr>
              <a:t>A, </a:t>
            </a:r>
            <a:r>
              <a:rPr lang="en-US" b="1" u="sng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>
                <a:solidFill>
                  <a:srgbClr val="FF0000"/>
                </a:solidFill>
              </a:rPr>
              <a:t>ONS, </a:t>
            </a:r>
            <a:r>
              <a:rPr lang="en-US" b="1" u="sng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>
                <a:solidFill>
                  <a:srgbClr val="FF0000"/>
                </a:solidFill>
              </a:rPr>
              <a:t>EZ, </a:t>
            </a:r>
            <a:r>
              <a:rPr lang="en-US" b="1" u="sng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>
                <a:solidFill>
                  <a:srgbClr val="FF0000"/>
                </a:solidFill>
              </a:rPr>
              <a:t>ONT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AVOIR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AUR</a:t>
            </a:r>
            <a:r>
              <a:rPr lang="en-US" b="1" dirty="0" smtClean="0">
                <a:solidFill>
                  <a:srgbClr val="0070C0"/>
                </a:solidFill>
              </a:rPr>
              <a:t>AI, </a:t>
            </a:r>
            <a:r>
              <a:rPr lang="en-US" b="1" u="sng" dirty="0" smtClean="0">
                <a:solidFill>
                  <a:srgbClr val="0070C0"/>
                </a:solidFill>
              </a:rPr>
              <a:t>AUR</a:t>
            </a:r>
            <a:r>
              <a:rPr lang="en-US" b="1" dirty="0" smtClean="0">
                <a:solidFill>
                  <a:srgbClr val="0070C0"/>
                </a:solidFill>
              </a:rPr>
              <a:t>AS, </a:t>
            </a:r>
            <a:r>
              <a:rPr lang="en-US" b="1" u="sng" dirty="0" smtClean="0">
                <a:solidFill>
                  <a:srgbClr val="0070C0"/>
                </a:solidFill>
              </a:rPr>
              <a:t>AUR</a:t>
            </a:r>
            <a:r>
              <a:rPr lang="en-US" b="1" dirty="0" smtClean="0">
                <a:solidFill>
                  <a:srgbClr val="0070C0"/>
                </a:solidFill>
              </a:rPr>
              <a:t>A, </a:t>
            </a:r>
            <a:r>
              <a:rPr lang="en-US" b="1" u="sng" dirty="0" smtClean="0">
                <a:solidFill>
                  <a:srgbClr val="0070C0"/>
                </a:solidFill>
              </a:rPr>
              <a:t>AUR</a:t>
            </a:r>
            <a:r>
              <a:rPr lang="en-US" b="1" dirty="0" smtClean="0">
                <a:solidFill>
                  <a:srgbClr val="0070C0"/>
                </a:solidFill>
              </a:rPr>
              <a:t>ONS, </a:t>
            </a:r>
            <a:r>
              <a:rPr lang="en-US" b="1" u="sng" dirty="0" smtClean="0">
                <a:solidFill>
                  <a:srgbClr val="0070C0"/>
                </a:solidFill>
              </a:rPr>
              <a:t>AUR</a:t>
            </a:r>
            <a:r>
              <a:rPr lang="en-US" b="1" dirty="0" smtClean="0">
                <a:solidFill>
                  <a:srgbClr val="0070C0"/>
                </a:solidFill>
              </a:rPr>
              <a:t>EZ, </a:t>
            </a:r>
            <a:r>
              <a:rPr lang="en-US" b="1" u="sng" dirty="0" smtClean="0">
                <a:solidFill>
                  <a:srgbClr val="0070C0"/>
                </a:solidFill>
              </a:rPr>
              <a:t>AUR</a:t>
            </a:r>
            <a:r>
              <a:rPr lang="en-US" b="1" dirty="0" smtClean="0">
                <a:solidFill>
                  <a:srgbClr val="0070C0"/>
                </a:solidFill>
              </a:rPr>
              <a:t>ONT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ÊTRE</a:t>
            </a:r>
            <a:r>
              <a:rPr lang="en-US" dirty="0" smtClean="0"/>
              <a:t>  </a:t>
            </a:r>
            <a:r>
              <a:rPr lang="en-US" b="1" u="sng" dirty="0" smtClean="0">
                <a:solidFill>
                  <a:srgbClr val="00B050"/>
                </a:solidFill>
              </a:rPr>
              <a:t>SER</a:t>
            </a:r>
            <a:r>
              <a:rPr lang="en-US" b="1" dirty="0" smtClean="0">
                <a:solidFill>
                  <a:srgbClr val="00B050"/>
                </a:solidFill>
              </a:rPr>
              <a:t>AI, </a:t>
            </a:r>
            <a:r>
              <a:rPr lang="en-US" b="1" u="sng" dirty="0" smtClean="0">
                <a:solidFill>
                  <a:srgbClr val="00B050"/>
                </a:solidFill>
              </a:rPr>
              <a:t>SER</a:t>
            </a:r>
            <a:r>
              <a:rPr lang="en-US" b="1" dirty="0" smtClean="0">
                <a:solidFill>
                  <a:srgbClr val="00B050"/>
                </a:solidFill>
              </a:rPr>
              <a:t>AS, </a:t>
            </a:r>
            <a:r>
              <a:rPr lang="en-US" b="1" u="sng" dirty="0" smtClean="0">
                <a:solidFill>
                  <a:srgbClr val="00B050"/>
                </a:solidFill>
              </a:rPr>
              <a:t>SER</a:t>
            </a:r>
            <a:r>
              <a:rPr lang="en-US" b="1" dirty="0" smtClean="0">
                <a:solidFill>
                  <a:srgbClr val="00B050"/>
                </a:solidFill>
              </a:rPr>
              <a:t>A, </a:t>
            </a:r>
            <a:r>
              <a:rPr lang="en-US" b="1" u="sng" dirty="0" smtClean="0">
                <a:solidFill>
                  <a:srgbClr val="00B050"/>
                </a:solidFill>
              </a:rPr>
              <a:t>SER</a:t>
            </a:r>
            <a:r>
              <a:rPr lang="en-US" b="1" dirty="0" smtClean="0">
                <a:solidFill>
                  <a:srgbClr val="00B050"/>
                </a:solidFill>
              </a:rPr>
              <a:t>ONS, </a:t>
            </a:r>
            <a:r>
              <a:rPr lang="en-US" b="1" u="sng" dirty="0" smtClean="0">
                <a:solidFill>
                  <a:srgbClr val="00B050"/>
                </a:solidFill>
              </a:rPr>
              <a:t>SER</a:t>
            </a:r>
            <a:r>
              <a:rPr lang="en-US" b="1" dirty="0" smtClean="0">
                <a:solidFill>
                  <a:srgbClr val="00B050"/>
                </a:solidFill>
              </a:rPr>
              <a:t>EZ, </a:t>
            </a:r>
            <a:r>
              <a:rPr lang="en-US" b="1" u="sng" dirty="0" smtClean="0">
                <a:solidFill>
                  <a:srgbClr val="00B050"/>
                </a:solidFill>
              </a:rPr>
              <a:t>SER</a:t>
            </a:r>
            <a:r>
              <a:rPr lang="en-US" b="1" dirty="0" smtClean="0">
                <a:solidFill>
                  <a:srgbClr val="00B050"/>
                </a:solidFill>
              </a:rPr>
              <a:t>ONT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FAIRE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FER</a:t>
            </a:r>
            <a:r>
              <a:rPr lang="en-US" b="1" dirty="0" smtClean="0">
                <a:solidFill>
                  <a:srgbClr val="7030A0"/>
                </a:solidFill>
              </a:rPr>
              <a:t>AI, </a:t>
            </a:r>
            <a:r>
              <a:rPr lang="en-US" b="1" u="sng" dirty="0" smtClean="0">
                <a:solidFill>
                  <a:srgbClr val="7030A0"/>
                </a:solidFill>
              </a:rPr>
              <a:t>FER</a:t>
            </a:r>
            <a:r>
              <a:rPr lang="en-US" b="1" dirty="0" smtClean="0">
                <a:solidFill>
                  <a:srgbClr val="7030A0"/>
                </a:solidFill>
              </a:rPr>
              <a:t>AS, </a:t>
            </a:r>
            <a:r>
              <a:rPr lang="en-US" b="1" u="sng" dirty="0" smtClean="0">
                <a:solidFill>
                  <a:srgbClr val="7030A0"/>
                </a:solidFill>
              </a:rPr>
              <a:t>FER</a:t>
            </a:r>
            <a:r>
              <a:rPr lang="en-US" b="1" dirty="0" smtClean="0">
                <a:solidFill>
                  <a:srgbClr val="7030A0"/>
                </a:solidFill>
              </a:rPr>
              <a:t>A, </a:t>
            </a:r>
            <a:r>
              <a:rPr lang="en-US" b="1" u="sng" dirty="0" smtClean="0">
                <a:solidFill>
                  <a:srgbClr val="7030A0"/>
                </a:solidFill>
              </a:rPr>
              <a:t>FER</a:t>
            </a:r>
            <a:r>
              <a:rPr lang="en-US" b="1" dirty="0" smtClean="0">
                <a:solidFill>
                  <a:srgbClr val="7030A0"/>
                </a:solidFill>
              </a:rPr>
              <a:t>ONS, </a:t>
            </a:r>
            <a:r>
              <a:rPr lang="en-US" b="1" u="sng" dirty="0" smtClean="0">
                <a:solidFill>
                  <a:srgbClr val="7030A0"/>
                </a:solidFill>
              </a:rPr>
              <a:t>FER</a:t>
            </a:r>
            <a:r>
              <a:rPr lang="en-US" b="1" dirty="0" smtClean="0">
                <a:solidFill>
                  <a:srgbClr val="7030A0"/>
                </a:solidFill>
              </a:rPr>
              <a:t>EZ, </a:t>
            </a:r>
            <a:r>
              <a:rPr lang="en-US" b="1" u="sng" dirty="0" smtClean="0">
                <a:solidFill>
                  <a:srgbClr val="7030A0"/>
                </a:solidFill>
              </a:rPr>
              <a:t>FER</a:t>
            </a:r>
            <a:r>
              <a:rPr lang="en-US" b="1" dirty="0" smtClean="0">
                <a:solidFill>
                  <a:srgbClr val="7030A0"/>
                </a:solidFill>
              </a:rPr>
              <a:t>ONT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More irregular verb stems in Future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b="1" dirty="0" smtClean="0"/>
              <a:t>SAVOIR</a:t>
            </a:r>
            <a:r>
              <a:rPr lang="en-US" sz="1800" dirty="0" smtClean="0"/>
              <a:t> (= to know) 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SAUR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CUEILLIR </a:t>
            </a:r>
            <a:r>
              <a:rPr lang="en-US" sz="1800" dirty="0" smtClean="0"/>
              <a:t>(= to pick)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CUEILLER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VOULOIR</a:t>
            </a:r>
            <a:r>
              <a:rPr lang="en-US" sz="1800" dirty="0" smtClean="0"/>
              <a:t> (= to want)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VOUDR</a:t>
            </a:r>
            <a:r>
              <a:rPr lang="en-US" sz="1800" b="1" dirty="0" smtClean="0">
                <a:solidFill>
                  <a:srgbClr val="0070C0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DEVOIR</a:t>
            </a:r>
            <a:r>
              <a:rPr lang="en-US" sz="1800" dirty="0" smtClean="0"/>
              <a:t> (= to have to)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DEVR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APERCEVOIR </a:t>
            </a:r>
            <a:r>
              <a:rPr lang="en-US" sz="1800" dirty="0" smtClean="0"/>
              <a:t>(= to notice) – </a:t>
            </a:r>
            <a:r>
              <a:rPr lang="en-US" sz="1800" dirty="0" err="1" smtClean="0"/>
              <a:t>j’</a:t>
            </a:r>
            <a:r>
              <a:rPr lang="en-US" sz="1800" b="1" u="sng" dirty="0" err="1" smtClean="0">
                <a:solidFill>
                  <a:srgbClr val="FF0000"/>
                </a:solidFill>
              </a:rPr>
              <a:t>APERCEVR</a:t>
            </a:r>
            <a:r>
              <a:rPr lang="en-US" sz="1800" b="1" dirty="0" err="1" smtClean="0">
                <a:solidFill>
                  <a:schemeClr val="accent1"/>
                </a:solidFill>
              </a:rPr>
              <a:t>AI</a:t>
            </a:r>
            <a:endParaRPr lang="en-US" sz="18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1800" b="1" dirty="0" smtClean="0"/>
              <a:t>DÉCEVOIR </a:t>
            </a:r>
            <a:r>
              <a:rPr lang="en-US" sz="1800" dirty="0" smtClean="0"/>
              <a:t>(= to disappoint)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DÉCEVR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RECEVOIR </a:t>
            </a:r>
            <a:r>
              <a:rPr lang="en-US" sz="1800" dirty="0" smtClean="0"/>
              <a:t>(= to receive) – je</a:t>
            </a:r>
            <a:r>
              <a:rPr lang="en-US" sz="1800" b="1" dirty="0" smtClean="0"/>
              <a:t> </a:t>
            </a:r>
            <a:r>
              <a:rPr lang="en-US" sz="1800" b="1" u="sng" dirty="0" smtClean="0">
                <a:solidFill>
                  <a:srgbClr val="FF0000"/>
                </a:solidFill>
              </a:rPr>
              <a:t>RECEVR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S’ASSEOIR</a:t>
            </a:r>
            <a:r>
              <a:rPr lang="en-US" sz="1800" dirty="0" smtClean="0"/>
              <a:t> (= to sit down)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M’ASSIÉR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COURIR</a:t>
            </a:r>
            <a:r>
              <a:rPr lang="en-US" sz="1800" dirty="0" smtClean="0"/>
              <a:t> (= to run)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COURR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SECOURIR </a:t>
            </a:r>
            <a:r>
              <a:rPr lang="en-US" sz="1800" dirty="0" smtClean="0"/>
              <a:t>(= to help)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SECOURR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MOURIR</a:t>
            </a:r>
            <a:r>
              <a:rPr lang="en-US" sz="1800" dirty="0" smtClean="0"/>
              <a:t> (= to die)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MOURR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POUVOIR</a:t>
            </a:r>
            <a:r>
              <a:rPr lang="en-US" sz="1800" dirty="0" smtClean="0"/>
              <a:t> (= to be able) – </a:t>
            </a:r>
            <a:r>
              <a:rPr lang="en-US" sz="1800" b="1" dirty="0" smtClean="0"/>
              <a:t>je </a:t>
            </a:r>
            <a:r>
              <a:rPr lang="en-US" sz="1800" b="1" u="sng" dirty="0" smtClean="0">
                <a:solidFill>
                  <a:srgbClr val="FF0000"/>
                </a:solidFill>
              </a:rPr>
              <a:t>POURR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1800" b="1" dirty="0" smtClean="0"/>
              <a:t>VOIR</a:t>
            </a:r>
            <a:r>
              <a:rPr lang="en-US" sz="1800" dirty="0" smtClean="0"/>
              <a:t> (= to see)  – je </a:t>
            </a:r>
            <a:r>
              <a:rPr lang="en-US" sz="1800" b="1" u="sng" dirty="0" smtClean="0">
                <a:solidFill>
                  <a:srgbClr val="FF0000"/>
                </a:solidFill>
              </a:rPr>
              <a:t>VERR</a:t>
            </a:r>
            <a:r>
              <a:rPr lang="en-US" sz="1800" b="1" dirty="0" smtClean="0">
                <a:solidFill>
                  <a:schemeClr val="accent1"/>
                </a:solidFill>
              </a:rPr>
              <a:t>AI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000" b="1" dirty="0" smtClean="0"/>
              <a:t>ENVOYER </a:t>
            </a:r>
            <a:r>
              <a:rPr lang="en-US" sz="2000" dirty="0" smtClean="0"/>
              <a:t>(= to send) – </a:t>
            </a:r>
            <a:r>
              <a:rPr lang="en-US" sz="2000" dirty="0" err="1" smtClean="0"/>
              <a:t>j’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ENVERR</a:t>
            </a:r>
            <a:r>
              <a:rPr lang="en-US" sz="2000" b="1" dirty="0" err="1" smtClean="0">
                <a:solidFill>
                  <a:schemeClr val="accent1"/>
                </a:solidFill>
              </a:rPr>
              <a:t>AI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2000" b="1" smtClean="0"/>
              <a:t>TENIR </a:t>
            </a:r>
            <a:r>
              <a:rPr lang="en-US" sz="2000" dirty="0" smtClean="0"/>
              <a:t>(= to hold) – je</a:t>
            </a:r>
            <a:r>
              <a:rPr lang="en-US" sz="2000" b="1" dirty="0" smtClean="0"/>
              <a:t> </a:t>
            </a:r>
            <a:r>
              <a:rPr lang="en-US" sz="2000" b="1" u="sng" dirty="0" smtClean="0">
                <a:solidFill>
                  <a:srgbClr val="FF0000"/>
                </a:solidFill>
              </a:rPr>
              <a:t>TIENDR</a:t>
            </a:r>
            <a:r>
              <a:rPr lang="en-US" sz="20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r>
              <a:rPr lang="en-US" sz="2000" b="1" dirty="0" smtClean="0"/>
              <a:t>VENIR</a:t>
            </a:r>
            <a:r>
              <a:rPr lang="en-US" sz="2000" dirty="0" smtClean="0"/>
              <a:t> (= to come) – je </a:t>
            </a:r>
            <a:r>
              <a:rPr lang="en-US" sz="2000" b="1" u="sng" dirty="0" smtClean="0">
                <a:solidFill>
                  <a:srgbClr val="FF0000"/>
                </a:solidFill>
              </a:rPr>
              <a:t>VIENDR</a:t>
            </a:r>
            <a:r>
              <a:rPr lang="en-US" sz="2000" b="1" dirty="0" smtClean="0">
                <a:solidFill>
                  <a:schemeClr val="accent1"/>
                </a:solidFill>
              </a:rPr>
              <a:t>AI</a:t>
            </a:r>
          </a:p>
          <a:p>
            <a:pPr algn="ctr">
              <a:buNone/>
            </a:pPr>
            <a:endParaRPr lang="en-US" sz="2000" i="1" dirty="0" smtClean="0"/>
          </a:p>
          <a:p>
            <a:pPr algn="ctr">
              <a:buNone/>
            </a:pPr>
            <a:r>
              <a:rPr lang="en-US" sz="2000" i="1" dirty="0" smtClean="0"/>
              <a:t>The following 3 are really only ever used in IL form: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VALOIR</a:t>
            </a:r>
            <a:r>
              <a:rPr lang="en-US" dirty="0" smtClean="0"/>
              <a:t> (= to be worth)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VAUDR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</a:p>
          <a:p>
            <a:pPr algn="ctr">
              <a:buNone/>
            </a:pPr>
            <a:r>
              <a:rPr lang="en-US" b="1" dirty="0" smtClean="0"/>
              <a:t>FALLOIR</a:t>
            </a:r>
            <a:r>
              <a:rPr lang="en-US" dirty="0" smtClean="0"/>
              <a:t> (= to be necessary)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FAUDR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</a:p>
          <a:p>
            <a:pPr algn="ctr">
              <a:buNone/>
            </a:pPr>
            <a:r>
              <a:rPr lang="en-US" b="1" dirty="0" smtClean="0"/>
              <a:t>PLEUVOIR</a:t>
            </a:r>
            <a:r>
              <a:rPr lang="en-US" dirty="0" smtClean="0"/>
              <a:t> (= to rain)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PLEUVR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Essential verbs you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MUST</a:t>
            </a:r>
            <a:r>
              <a:rPr lang="en-US" sz="2800" dirty="0" smtClean="0">
                <a:latin typeface="Arial Black" panose="020B0A04020102020204" pitchFamily="34" charset="0"/>
              </a:rPr>
              <a:t> know in Future: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Remember, you already know the Future Tense endings: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-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ai</a:t>
            </a:r>
            <a:r>
              <a:rPr lang="en-US" dirty="0" smtClean="0">
                <a:latin typeface="Arial Black" panose="020B0A04020102020204" pitchFamily="34" charset="0"/>
              </a:rPr>
              <a:t>, -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as</a:t>
            </a:r>
            <a:r>
              <a:rPr lang="en-US" dirty="0" smtClean="0">
                <a:latin typeface="Arial Black" panose="020B0A04020102020204" pitchFamily="34" charset="0"/>
              </a:rPr>
              <a:t>, -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</a:t>
            </a:r>
            <a:r>
              <a:rPr lang="en-US" dirty="0" smtClean="0">
                <a:latin typeface="Arial Black" panose="020B0A04020102020204" pitchFamily="34" charset="0"/>
              </a:rPr>
              <a:t>, -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ons</a:t>
            </a:r>
            <a:r>
              <a:rPr lang="en-US" dirty="0" smtClean="0">
                <a:latin typeface="Arial Black" panose="020B0A04020102020204" pitchFamily="34" charset="0"/>
              </a:rPr>
              <a:t>, -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ez</a:t>
            </a:r>
            <a:r>
              <a:rPr lang="en-US" dirty="0" smtClean="0">
                <a:latin typeface="Arial Black" panose="020B0A04020102020204" pitchFamily="34" charset="0"/>
              </a:rPr>
              <a:t>, -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ont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So, to make our lives easier, if we just learn the </a:t>
            </a: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IRREGULAR STEMS</a:t>
            </a:r>
            <a:r>
              <a:rPr lang="en-US" sz="2800" dirty="0" smtClean="0">
                <a:latin typeface="Arial Black" panose="020B0A04020102020204" pitchFamily="34" charset="0"/>
              </a:rPr>
              <a:t>, then we just plug on the required ending:</a:t>
            </a:r>
          </a:p>
          <a:p>
            <a:pPr marL="0" indent="0">
              <a:buNone/>
            </a:pPr>
            <a:r>
              <a:rPr lang="en-US" i="1" dirty="0" smtClean="0">
                <a:latin typeface="Arial Black" panose="020B0A04020102020204" pitchFamily="34" charset="0"/>
              </a:rPr>
              <a:t>Example:</a:t>
            </a:r>
            <a:r>
              <a:rPr lang="en-US" dirty="0" smtClean="0">
                <a:latin typeface="Arial Black" panose="020B0A04020102020204" pitchFamily="34" charset="0"/>
              </a:rPr>
              <a:t> 		AVOIR (je)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AUR-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  <a:r>
              <a:rPr lang="en-US" dirty="0" err="1" smtClean="0">
                <a:latin typeface="Arial Black" panose="020B0A04020102020204" pitchFamily="34" charset="0"/>
              </a:rPr>
              <a:t>j’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aur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>
            <a:off x="2590800" y="4876800"/>
            <a:ext cx="1143000" cy="83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0" y="5410200"/>
            <a:ext cx="2133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8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Essential verbs you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MUST</a:t>
            </a:r>
            <a:r>
              <a:rPr lang="en-US" dirty="0">
                <a:latin typeface="Arial Black" panose="020B0A04020102020204" pitchFamily="34" charset="0"/>
              </a:rPr>
              <a:t> know in Future: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Aller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Avoir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AUR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Devoir –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DEVR</a:t>
            </a:r>
            <a:r>
              <a:rPr lang="en-US" dirty="0" smtClean="0">
                <a:latin typeface="Arial Black" panose="020B0A04020102020204" pitchFamily="34" charset="0"/>
              </a:rPr>
              <a:t>- 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Être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Faire –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FER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Savoir –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SAUR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Vouloir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VOUDR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S’asseoir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ASSIÉR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Courir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COURR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Envoyer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ENVERR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Mourir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MOURR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Pouvoir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POURR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Voir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VERR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err="1" smtClean="0">
                <a:latin typeface="Arial Black" panose="020B0A04020102020204" pitchFamily="34" charset="0"/>
              </a:rPr>
              <a:t>Tenir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TIENDR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Venir</a:t>
            </a:r>
            <a:r>
              <a:rPr lang="en-US" dirty="0" smtClean="0">
                <a:latin typeface="Arial Black" panose="020B0A04020102020204" pitchFamily="34" charset="0"/>
              </a:rPr>
              <a:t> –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VIENDR</a:t>
            </a:r>
            <a:r>
              <a:rPr lang="en-US" dirty="0" smtClean="0">
                <a:latin typeface="Arial Black" panose="020B0A04020102020204" pitchFamily="34" charset="0"/>
              </a:rPr>
              <a:t>-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faudra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pleuvra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of FUTURE TENSE: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BE CAREFUL</a:t>
            </a:r>
            <a:r>
              <a:rPr lang="en-US" dirty="0" smtClean="0"/>
              <a:t>! English is often very misleading in its tense usage, French is </a:t>
            </a:r>
            <a:r>
              <a:rPr lang="en-US" i="1" dirty="0" smtClean="0"/>
              <a:t>FAR</a:t>
            </a:r>
            <a:r>
              <a:rPr lang="en-US" dirty="0" smtClean="0"/>
              <a:t> more logical!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English Example:</a:t>
            </a:r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b="1" u="sng" dirty="0" smtClean="0">
                <a:solidFill>
                  <a:srgbClr val="FF0000"/>
                </a:solidFill>
              </a:rPr>
              <a:t>I arrive </a:t>
            </a:r>
            <a:r>
              <a:rPr lang="en-US" dirty="0" smtClean="0"/>
              <a:t>at school, </a:t>
            </a:r>
            <a:r>
              <a:rPr lang="en-US" b="1" u="sng" dirty="0" smtClean="0">
                <a:solidFill>
                  <a:srgbClr val="FF0000"/>
                </a:solidFill>
              </a:rPr>
              <a:t>I will eat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	  </a:t>
            </a:r>
            <a:r>
              <a:rPr lang="en-US" b="1" u="sng" dirty="0" smtClean="0">
                <a:solidFill>
                  <a:srgbClr val="7030A0"/>
                </a:solidFill>
              </a:rPr>
              <a:t>Present tense</a:t>
            </a:r>
            <a:r>
              <a:rPr lang="en-US" dirty="0" smtClean="0"/>
              <a:t>	  </a:t>
            </a:r>
            <a:r>
              <a:rPr lang="en-US" b="1" u="sng" dirty="0" smtClean="0">
                <a:solidFill>
                  <a:srgbClr val="00B050"/>
                </a:solidFill>
              </a:rPr>
              <a:t>Future tense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05000" y="44958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029200" y="44958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French Example:</a:t>
            </a:r>
          </a:p>
          <a:p>
            <a:pPr>
              <a:buNone/>
            </a:pP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j’arriverai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  <a:cs typeface="Calibri"/>
              </a:rPr>
              <a:t>à </a:t>
            </a:r>
            <a:r>
              <a:rPr lang="en-US" dirty="0" err="1" smtClean="0">
                <a:latin typeface="Calibri"/>
                <a:cs typeface="Calibri"/>
              </a:rPr>
              <a:t>l’école</a:t>
            </a:r>
            <a:r>
              <a:rPr lang="en-US" dirty="0" smtClean="0">
                <a:latin typeface="Calibri"/>
                <a:cs typeface="Calibri"/>
              </a:rPr>
              <a:t>, je 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  <a:cs typeface="Calibri"/>
              </a:rPr>
              <a:t>mangerai</a:t>
            </a:r>
            <a:endParaRPr lang="en-US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         </a:t>
            </a:r>
            <a:r>
              <a:rPr lang="en-US" b="1" u="sng" dirty="0" smtClean="0">
                <a:solidFill>
                  <a:srgbClr val="7030A0"/>
                </a:solidFill>
                <a:latin typeface="Calibri"/>
                <a:cs typeface="Calibri"/>
              </a:rPr>
              <a:t>Future tense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		</a:t>
            </a:r>
            <a:r>
              <a:rPr lang="en-US" b="1" u="sng" dirty="0" smtClean="0">
                <a:solidFill>
                  <a:srgbClr val="7030A0"/>
                </a:solidFill>
                <a:latin typeface="Calibri"/>
                <a:cs typeface="Calibri"/>
              </a:rPr>
              <a:t>Future tense</a:t>
            </a:r>
          </a:p>
          <a:p>
            <a:pPr>
              <a:buNone/>
            </a:pPr>
            <a:endParaRPr lang="en-US" b="1" u="sng" dirty="0" smtClean="0">
              <a:solidFill>
                <a:srgbClr val="7030A0"/>
              </a:solidFill>
              <a:latin typeface="Calibri"/>
              <a:cs typeface="Calibri"/>
            </a:endParaRPr>
          </a:p>
          <a:p>
            <a:pPr algn="ctr">
              <a:buNone/>
            </a:pPr>
            <a:r>
              <a:rPr lang="en-US" b="1" i="1" dirty="0" smtClean="0">
                <a:latin typeface="Calibri"/>
                <a:cs typeface="Calibri"/>
              </a:rPr>
              <a:t>LOGICALLY</a:t>
            </a:r>
            <a:r>
              <a:rPr lang="en-US" b="1" dirty="0" smtClean="0">
                <a:latin typeface="Calibri"/>
                <a:cs typeface="Calibri"/>
              </a:rPr>
              <a:t>, French puts </a:t>
            </a:r>
            <a:r>
              <a:rPr lang="en-US" b="1" u="sng" dirty="0" smtClean="0">
                <a:latin typeface="Calibri"/>
                <a:cs typeface="Calibri"/>
              </a:rPr>
              <a:t>BOTH</a:t>
            </a:r>
            <a:r>
              <a:rPr lang="en-US" b="1" dirty="0" smtClean="0">
                <a:latin typeface="Calibri"/>
                <a:cs typeface="Calibri"/>
              </a:rPr>
              <a:t> verbs in the </a:t>
            </a:r>
            <a:r>
              <a:rPr lang="en-US" b="1" u="sng" dirty="0" smtClean="0">
                <a:latin typeface="Calibri"/>
                <a:cs typeface="Calibri"/>
              </a:rPr>
              <a:t>FUTURE tense </a:t>
            </a:r>
            <a:r>
              <a:rPr lang="en-US" b="1" dirty="0" smtClean="0">
                <a:latin typeface="Calibri"/>
                <a:cs typeface="Calibri"/>
              </a:rPr>
              <a:t>(obviously, the eating will take place in the future, but ALSO so will the arriving as, at the time of speaking, the speaker will still arrive and eat in the future)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209800" y="14478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91200" y="14478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605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Office Theme</vt:lpstr>
      <vt:lpstr>Le FUTUR</vt:lpstr>
      <vt:lpstr>- ER                - IR            - RE</vt:lpstr>
      <vt:lpstr>Oddities:</vt:lpstr>
      <vt:lpstr>Irregular Verbs</vt:lpstr>
      <vt:lpstr>More irregular verb stems in Future:</vt:lpstr>
      <vt:lpstr>Essential verbs you MUST know in Future:</vt:lpstr>
      <vt:lpstr>Essential verbs you MUST know in Future:</vt:lpstr>
      <vt:lpstr>Use of FUTURE TENSE:</vt:lpstr>
      <vt:lpstr>PowerPoint Presentation</vt:lpstr>
      <vt:lpstr>Words that often require FUTURE:</vt:lpstr>
      <vt:lpstr>Practice:</vt:lpstr>
      <vt:lpstr>Les réponses: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</dc:title>
  <dc:creator>e201101494</dc:creator>
  <cp:lastModifiedBy>Oliver, Robin</cp:lastModifiedBy>
  <cp:revision>14</cp:revision>
  <dcterms:created xsi:type="dcterms:W3CDTF">2012-01-03T19:49:05Z</dcterms:created>
  <dcterms:modified xsi:type="dcterms:W3CDTF">2015-11-02T16:46:21Z</dcterms:modified>
</cp:coreProperties>
</file>