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5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3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9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3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4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2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8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CF9D3-69E3-49B1-AFD5-1641134FCE0B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EFC5-4139-4716-A1B3-231EAED9B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Le Passé </a:t>
            </a:r>
            <a:r>
              <a:rPr lang="en-US" dirty="0" err="1" smtClean="0">
                <a:latin typeface="Arial Black" panose="020B0A04020102020204" pitchFamily="34" charset="0"/>
              </a:rPr>
              <a:t>Composé</a:t>
            </a:r>
            <a:r>
              <a:rPr lang="en-US" dirty="0" smtClean="0">
                <a:latin typeface="Arial Black" panose="020B0A04020102020204" pitchFamily="34" charset="0"/>
              </a:rPr>
              <a:t> help chart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    (Se laver)		       (</a:t>
            </a:r>
            <a:r>
              <a:rPr lang="en-US" dirty="0" err="1" smtClean="0">
                <a:latin typeface="Arial Black" panose="020B0A04020102020204" pitchFamily="34" charset="0"/>
              </a:rPr>
              <a:t>Aller</a:t>
            </a:r>
            <a:r>
              <a:rPr lang="en-US" dirty="0" smtClean="0">
                <a:latin typeface="Arial Black" panose="020B0A04020102020204" pitchFamily="34" charset="0"/>
              </a:rPr>
              <a:t>)		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     (</a:t>
            </a:r>
            <a:r>
              <a:rPr lang="en-US" dirty="0" err="1" smtClean="0">
                <a:latin typeface="Arial Black" panose="020B0A04020102020204" pitchFamily="34" charset="0"/>
              </a:rPr>
              <a:t>Prendre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  </a:t>
            </a: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RÉFLÉCHI?</a:t>
            </a:r>
            <a:r>
              <a:rPr lang="en-US" dirty="0" smtClean="0">
                <a:latin typeface="Arial Black" panose="020B0A04020102020204" pitchFamily="34" charset="0"/>
              </a:rPr>
              <a:t> 		</a:t>
            </a:r>
            <a:r>
              <a:rPr lang="en-US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INTRANSITIF?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  </a:t>
            </a:r>
            <a:r>
              <a:rPr lang="en-US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TRANSITIF?</a:t>
            </a:r>
          </a:p>
          <a:p>
            <a:pPr marL="0" indent="0">
              <a:buNone/>
            </a:pPr>
            <a:r>
              <a:rPr lang="en-US" sz="1400" i="1" dirty="0" err="1" smtClean="0">
                <a:latin typeface="Arial Black" panose="020B0A04020102020204" pitchFamily="34" charset="0"/>
              </a:rPr>
              <a:t>Verbe</a:t>
            </a:r>
            <a:r>
              <a:rPr lang="en-US" sz="1400" i="1" dirty="0" smtClean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latin typeface="Arial Black" panose="020B0A04020102020204" pitchFamily="34" charset="0"/>
              </a:rPr>
              <a:t>		 </a:t>
            </a:r>
            <a:r>
              <a:rPr lang="en-US" sz="1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ÊTRE</a:t>
            </a:r>
            <a:r>
              <a:rPr lang="en-US" sz="1400" dirty="0" smtClean="0">
                <a:latin typeface="Arial Black" panose="020B0A04020102020204" pitchFamily="34" charset="0"/>
              </a:rPr>
              <a:t>				  </a:t>
            </a:r>
            <a:r>
              <a:rPr lang="en-US" sz="1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ÊTRE</a:t>
            </a:r>
            <a:r>
              <a:rPr lang="en-US" sz="1400" dirty="0" smtClean="0">
                <a:latin typeface="Arial Black" panose="020B0A04020102020204" pitchFamily="34" charset="0"/>
              </a:rPr>
              <a:t>				     </a:t>
            </a:r>
            <a:r>
              <a:rPr lang="en-US" sz="1400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AVOIR</a:t>
            </a:r>
          </a:p>
          <a:p>
            <a:pPr marL="0" indent="0">
              <a:buNone/>
            </a:pPr>
            <a:r>
              <a:rPr lang="en-US" sz="1400" i="1" dirty="0" err="1">
                <a:latin typeface="Arial Black" panose="020B0A04020102020204" pitchFamily="34" charset="0"/>
              </a:rPr>
              <a:t>a</a:t>
            </a:r>
            <a:r>
              <a:rPr lang="en-US" sz="1400" i="1" dirty="0" err="1" smtClean="0">
                <a:latin typeface="Arial Black" panose="020B0A04020102020204" pitchFamily="34" charset="0"/>
              </a:rPr>
              <a:t>uxiliaire</a:t>
            </a:r>
            <a:r>
              <a:rPr lang="en-US" sz="1400" i="1" dirty="0" smtClean="0">
                <a:latin typeface="Arial Black" panose="020B0A04020102020204" pitchFamily="34" charset="0"/>
              </a:rPr>
              <a:t>:</a:t>
            </a:r>
          </a:p>
          <a:p>
            <a:pPr marL="0" indent="0">
              <a:buNone/>
            </a:pPr>
            <a:endParaRPr lang="en-US" sz="1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Arial Black" panose="020B0A04020102020204" pitchFamily="34" charset="0"/>
              </a:rPr>
              <a:t>ACCORD?         </a:t>
            </a:r>
            <a:r>
              <a:rPr lang="en-US" sz="1400" dirty="0" smtClean="0">
                <a:latin typeface="Arial Black" panose="020B0A04020102020204" pitchFamily="34" charset="0"/>
              </a:rPr>
              <a:t>Accord du PP		            Accord du PP		      </a:t>
            </a:r>
            <a:r>
              <a:rPr lang="en-US" sz="1400" dirty="0" err="1" smtClean="0">
                <a:latin typeface="Arial Black" panose="020B0A04020102020204" pitchFamily="34" charset="0"/>
              </a:rPr>
              <a:t>Normalement</a:t>
            </a:r>
            <a:r>
              <a:rPr lang="en-US" sz="1400" dirty="0" smtClean="0">
                <a:latin typeface="Arial Black" panose="020B0A04020102020204" pitchFamily="34" charset="0"/>
              </a:rPr>
              <a:t>,</a:t>
            </a:r>
            <a:r>
              <a:rPr lang="en-US" sz="1400" u="sng" dirty="0" smtClean="0">
                <a:latin typeface="Arial Black" panose="020B0A04020102020204" pitchFamily="34" charset="0"/>
              </a:rPr>
              <a:t> PAS </a:t>
            </a:r>
            <a:r>
              <a:rPr lang="en-US" sz="1400" dirty="0" err="1" smtClean="0">
                <a:latin typeface="Arial Black" panose="020B0A04020102020204" pitchFamily="34" charset="0"/>
              </a:rPr>
              <a:t>d’accord</a:t>
            </a:r>
            <a:endParaRPr lang="en-US" sz="1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 Black" panose="020B0A04020102020204" pitchFamily="34" charset="0"/>
              </a:rPr>
              <a:t>	 </a:t>
            </a:r>
            <a:r>
              <a:rPr lang="en-US" sz="1400" dirty="0" smtClean="0">
                <a:latin typeface="Arial Black" panose="020B0A04020102020204" pitchFamily="34" charset="0"/>
              </a:rPr>
              <a:t>avec le </a:t>
            </a:r>
            <a:r>
              <a:rPr lang="en-US" sz="1400" u="sng" dirty="0" smtClean="0">
                <a:latin typeface="Arial Black" panose="020B0A04020102020204" pitchFamily="34" charset="0"/>
              </a:rPr>
              <a:t>PRONOM RÉFLÉCHI</a:t>
            </a:r>
            <a:r>
              <a:rPr lang="en-US" sz="1400" dirty="0" smtClean="0">
                <a:latin typeface="Arial Black" panose="020B0A04020102020204" pitchFamily="34" charset="0"/>
              </a:rPr>
              <a:t>		</a:t>
            </a:r>
            <a:r>
              <a:rPr lang="en-US" sz="1400" dirty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latin typeface="Arial Black" panose="020B0A04020102020204" pitchFamily="34" charset="0"/>
              </a:rPr>
              <a:t>           avec le </a:t>
            </a:r>
            <a:r>
              <a:rPr lang="en-US" sz="1400" u="sng" dirty="0" smtClean="0">
                <a:latin typeface="Arial Black" panose="020B0A04020102020204" pitchFamily="34" charset="0"/>
              </a:rPr>
              <a:t>SUJET</a:t>
            </a:r>
          </a:p>
          <a:p>
            <a:pPr marL="0" indent="0">
              <a:buNone/>
            </a:pPr>
            <a:endParaRPr lang="en-US" sz="1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 Black" panose="020B0A04020102020204" pitchFamily="34" charset="0"/>
              </a:rPr>
              <a:t>                 Ex: la </a:t>
            </a:r>
            <a:r>
              <a:rPr lang="en-US" sz="1400" dirty="0" err="1" smtClean="0">
                <a:latin typeface="Arial Black" panose="020B0A04020102020204" pitchFamily="34" charset="0"/>
              </a:rPr>
              <a:t>fille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s’</a:t>
            </a:r>
            <a:r>
              <a:rPr lang="en-US" sz="1400" dirty="0" err="1" smtClean="0">
                <a:latin typeface="Arial Black" panose="020B0A04020102020204" pitchFamily="34" charset="0"/>
              </a:rPr>
              <a:t>est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lavé</a:t>
            </a:r>
            <a:r>
              <a:rPr lang="en-US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en-US" sz="1400" dirty="0" smtClean="0">
                <a:latin typeface="Arial Black" panose="020B0A04020102020204" pitchFamily="34" charset="0"/>
              </a:rPr>
              <a:t>		      Ex: </a:t>
            </a:r>
            <a:r>
              <a:rPr lang="en-US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</a:t>
            </a:r>
            <a:r>
              <a:rPr lang="en-US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fille</a:t>
            </a:r>
            <a:r>
              <a:rPr lang="en-US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est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allé</a:t>
            </a:r>
            <a:r>
              <a:rPr lang="en-US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en-US" sz="1400" dirty="0" smtClean="0">
                <a:latin typeface="Arial Black" panose="020B0A04020102020204" pitchFamily="34" charset="0"/>
              </a:rPr>
              <a:t>			Ex: La </a:t>
            </a:r>
            <a:r>
              <a:rPr lang="en-US" sz="1400" dirty="0" err="1" smtClean="0">
                <a:latin typeface="Arial Black" panose="020B0A04020102020204" pitchFamily="34" charset="0"/>
              </a:rPr>
              <a:t>fille</a:t>
            </a:r>
            <a:r>
              <a:rPr lang="en-US" sz="1400" dirty="0" smtClean="0">
                <a:latin typeface="Arial Black" panose="020B0A04020102020204" pitchFamily="34" charset="0"/>
              </a:rPr>
              <a:t> a </a:t>
            </a:r>
            <a:r>
              <a:rPr lang="en-US" sz="1400" dirty="0" err="1" smtClean="0">
                <a:latin typeface="Arial Black" panose="020B0A04020102020204" pitchFamily="34" charset="0"/>
              </a:rPr>
              <a:t>pris</a:t>
            </a:r>
            <a:endParaRPr lang="en-US" sz="1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 Black" panose="020B0A04020102020204" pitchFamily="34" charset="0"/>
              </a:rPr>
              <a:t>**************************************************************************************************************************</a:t>
            </a:r>
            <a:endParaRPr lang="en-US" sz="1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Arial Black" panose="020B0A04020102020204" pitchFamily="34" charset="0"/>
              </a:rPr>
              <a:t>EXCEPTIONS:</a:t>
            </a:r>
            <a:endParaRPr lang="en-US" sz="1400" i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 Black" panose="020B0A04020102020204" pitchFamily="34" charset="0"/>
              </a:rPr>
              <a:t>Si le </a:t>
            </a:r>
            <a:r>
              <a:rPr lang="en-US" sz="1400" u="sng" dirty="0" err="1" smtClean="0">
                <a:latin typeface="Arial Black" panose="020B0A04020102020204" pitchFamily="34" charset="0"/>
              </a:rPr>
              <a:t>verbe</a:t>
            </a:r>
            <a:r>
              <a:rPr lang="en-US" sz="1400" u="sng" dirty="0" smtClean="0">
                <a:latin typeface="Arial Black" panose="020B0A04020102020204" pitchFamily="34" charset="0"/>
              </a:rPr>
              <a:t> </a:t>
            </a:r>
            <a:r>
              <a:rPr lang="en-US" sz="1400" u="sng" dirty="0" err="1" smtClean="0">
                <a:latin typeface="Arial Black" panose="020B0A04020102020204" pitchFamily="34" charset="0"/>
              </a:rPr>
              <a:t>réfléchi</a:t>
            </a:r>
            <a:r>
              <a:rPr lang="en-US" sz="1400" u="sng" dirty="0" smtClean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latin typeface="Arial Black" panose="020B0A04020102020204" pitchFamily="34" charset="0"/>
              </a:rPr>
              <a:t>a un </a:t>
            </a:r>
            <a:r>
              <a:rPr lang="en-US" sz="1400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OBJET DIRECTE </a:t>
            </a:r>
            <a:r>
              <a:rPr lang="en-US" sz="1400" dirty="0" smtClean="0">
                <a:latin typeface="Arial Black" panose="020B0A04020102020204" pitchFamily="34" charset="0"/>
              </a:rPr>
              <a:t>qui </a:t>
            </a:r>
            <a:r>
              <a:rPr lang="en-US" sz="1400" dirty="0" err="1" smtClean="0">
                <a:latin typeface="Arial Black" panose="020B0A04020102020204" pitchFamily="34" charset="0"/>
              </a:rPr>
              <a:t>vient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APRÈS</a:t>
            </a:r>
            <a:r>
              <a:rPr lang="en-US" sz="1400" dirty="0" smtClean="0">
                <a:latin typeface="Arial Black" panose="020B0A04020102020204" pitchFamily="34" charset="0"/>
              </a:rPr>
              <a:t> le </a:t>
            </a:r>
            <a:r>
              <a:rPr lang="en-US" sz="1400" dirty="0" err="1" smtClean="0">
                <a:latin typeface="Arial Black" panose="020B0A04020102020204" pitchFamily="34" charset="0"/>
              </a:rPr>
              <a:t>verbe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IL N’ Y A PAS D’ACCORD</a:t>
            </a:r>
          </a:p>
          <a:p>
            <a:pPr marL="0" indent="0">
              <a:buNone/>
            </a:pPr>
            <a:r>
              <a:rPr lang="en-US" sz="1400" dirty="0">
                <a:latin typeface="Arial Black" panose="020B0A04020102020204" pitchFamily="34" charset="0"/>
              </a:rPr>
              <a:t>	</a:t>
            </a:r>
            <a:r>
              <a:rPr lang="en-US" sz="1400" dirty="0" smtClean="0">
                <a:latin typeface="Arial Black" panose="020B0A04020102020204" pitchFamily="34" charset="0"/>
              </a:rPr>
              <a:t>Ex: la </a:t>
            </a:r>
            <a:r>
              <a:rPr lang="en-US" sz="1400" dirty="0" err="1" smtClean="0">
                <a:latin typeface="Arial Black" panose="020B0A04020102020204" pitchFamily="34" charset="0"/>
              </a:rPr>
              <a:t>fille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s’est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lav</a:t>
            </a:r>
            <a:r>
              <a:rPr lang="en-US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é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les mains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 Black" panose="020B0A04020102020204" pitchFamily="34" charset="0"/>
              </a:rPr>
              <a:t>Il y a des </a:t>
            </a:r>
            <a:r>
              <a:rPr lang="en-US" sz="1400" dirty="0" err="1" smtClean="0">
                <a:latin typeface="Arial Black" panose="020B0A04020102020204" pitchFamily="34" charset="0"/>
              </a:rPr>
              <a:t>verbes</a:t>
            </a:r>
            <a:r>
              <a:rPr lang="en-US" sz="1400" dirty="0" smtClean="0">
                <a:latin typeface="Arial Black" panose="020B0A04020102020204" pitchFamily="34" charset="0"/>
              </a:rPr>
              <a:t> (</a:t>
            </a:r>
            <a:r>
              <a:rPr lang="en-US" sz="1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SORTIR</a:t>
            </a:r>
            <a:r>
              <a:rPr lang="en-US" sz="1400" dirty="0" smtClean="0">
                <a:latin typeface="Arial Black" panose="020B0A04020102020204" pitchFamily="34" charset="0"/>
              </a:rPr>
              <a:t>, </a:t>
            </a:r>
            <a:r>
              <a:rPr lang="en-US" sz="1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MONTER</a:t>
            </a:r>
            <a:r>
              <a:rPr lang="en-US" sz="1400" dirty="0" smtClean="0">
                <a:latin typeface="Arial Black" panose="020B0A04020102020204" pitchFamily="34" charset="0"/>
              </a:rPr>
              <a:t>, </a:t>
            </a:r>
            <a:r>
              <a:rPr lang="en-US" sz="1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DESCENDRE</a:t>
            </a:r>
            <a:r>
              <a:rPr lang="en-US" sz="1400" dirty="0" smtClean="0">
                <a:latin typeface="Arial Black" panose="020B0A04020102020204" pitchFamily="34" charset="0"/>
              </a:rPr>
              <a:t>, </a:t>
            </a:r>
            <a:r>
              <a:rPr lang="en-US" sz="1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PASSER</a:t>
            </a:r>
            <a:r>
              <a:rPr lang="en-US" sz="1400" dirty="0" smtClean="0">
                <a:latin typeface="Arial Black" panose="020B0A04020102020204" pitchFamily="34" charset="0"/>
              </a:rPr>
              <a:t>) qui </a:t>
            </a:r>
            <a:r>
              <a:rPr lang="en-US" sz="1400" dirty="0" err="1" smtClean="0">
                <a:latin typeface="Arial Black" panose="020B0A04020102020204" pitchFamily="34" charset="0"/>
              </a:rPr>
              <a:t>sont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TRANSITIFS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ou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INTRANSITIFS</a:t>
            </a:r>
            <a:r>
              <a:rPr lang="en-US" sz="1400" dirty="0" smtClean="0">
                <a:latin typeface="Arial Black" panose="020B0A04020102020204" pitchFamily="34" charset="0"/>
              </a:rPr>
              <a:t>, </a:t>
            </a:r>
            <a:r>
              <a:rPr lang="en-US" sz="1400" dirty="0" err="1" smtClean="0">
                <a:latin typeface="Arial Black" panose="020B0A04020102020204" pitchFamily="34" charset="0"/>
              </a:rPr>
              <a:t>donc</a:t>
            </a:r>
            <a:r>
              <a:rPr lang="en-US" sz="1400" dirty="0" smtClean="0">
                <a:latin typeface="Arial Black" panose="020B0A04020102020204" pitchFamily="34" charset="0"/>
              </a:rPr>
              <a:t> ATTENTION!!</a:t>
            </a:r>
          </a:p>
          <a:p>
            <a:pPr marL="0" indent="0">
              <a:buNone/>
            </a:pPr>
            <a:r>
              <a:rPr lang="en-US" sz="1400" dirty="0">
                <a:latin typeface="Arial Black" panose="020B0A04020102020204" pitchFamily="34" charset="0"/>
              </a:rPr>
              <a:t>	</a:t>
            </a:r>
            <a:r>
              <a:rPr lang="en-US" sz="1400" dirty="0" smtClean="0">
                <a:latin typeface="Arial Black" panose="020B0A04020102020204" pitchFamily="34" charset="0"/>
              </a:rPr>
              <a:t>Ex: SORTIR 	(Ex: </a:t>
            </a:r>
            <a:r>
              <a:rPr lang="en-US" sz="1400" dirty="0" err="1" smtClean="0">
                <a:latin typeface="Arial Black" panose="020B0A04020102020204" pitchFamily="34" charset="0"/>
              </a:rPr>
              <a:t>mes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amis</a:t>
            </a:r>
            <a:r>
              <a:rPr lang="en-US" sz="1400" dirty="0" smtClean="0">
                <a:latin typeface="Arial Black" panose="020B0A04020102020204" pitchFamily="34" charset="0"/>
              </a:rPr>
              <a:t> et </a:t>
            </a:r>
            <a:r>
              <a:rPr lang="en-US" sz="1400" dirty="0" err="1" smtClean="0">
                <a:latin typeface="Arial Black" panose="020B0A04020102020204" pitchFamily="34" charset="0"/>
              </a:rPr>
              <a:t>moi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sommes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sorti</a:t>
            </a:r>
            <a:r>
              <a:rPr lang="en-US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</a:t>
            </a:r>
            <a:r>
              <a:rPr lang="en-US" sz="1400" dirty="0" smtClean="0">
                <a:latin typeface="Arial Black" panose="020B0A04020102020204" pitchFamily="34" charset="0"/>
              </a:rPr>
              <a:t> – </a:t>
            </a:r>
            <a:r>
              <a:rPr lang="en-US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INTRANSITIF</a:t>
            </a:r>
            <a:r>
              <a:rPr lang="en-US" sz="1400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latin typeface="Arial Black" panose="020B0A04020102020204" pitchFamily="34" charset="0"/>
              </a:rPr>
              <a:t>	</a:t>
            </a:r>
            <a:r>
              <a:rPr lang="en-US" sz="1400" dirty="0" smtClean="0">
                <a:latin typeface="Arial Black" panose="020B0A04020102020204" pitchFamily="34" charset="0"/>
              </a:rPr>
              <a:t>		(Ex: ma </a:t>
            </a:r>
            <a:r>
              <a:rPr lang="en-US" sz="1400" dirty="0" err="1" smtClean="0">
                <a:latin typeface="Arial Black" panose="020B0A04020102020204" pitchFamily="34" charset="0"/>
              </a:rPr>
              <a:t>mère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sorti</a:t>
            </a:r>
            <a:r>
              <a:rPr lang="en-US" sz="1400" dirty="0" smtClean="0">
                <a:latin typeface="Arial Black" panose="020B0A04020102020204" pitchFamily="34" charset="0"/>
              </a:rPr>
              <a:t> la </a:t>
            </a:r>
            <a:r>
              <a:rPr lang="en-US" sz="1400" dirty="0" err="1" smtClean="0">
                <a:latin typeface="Arial Black" panose="020B0A04020102020204" pitchFamily="34" charset="0"/>
              </a:rPr>
              <a:t>voiture</a:t>
            </a:r>
            <a:r>
              <a:rPr lang="en-US" sz="1400" dirty="0" smtClean="0">
                <a:latin typeface="Arial Black" panose="020B0A04020102020204" pitchFamily="34" charset="0"/>
              </a:rPr>
              <a:t> du garage – </a:t>
            </a:r>
            <a:r>
              <a:rPr lang="en-US" sz="1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TRANSITIF</a:t>
            </a:r>
            <a:r>
              <a:rPr lang="en-US" sz="1400" dirty="0" smtClean="0">
                <a:latin typeface="Arial Black" panose="020B0A040201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 Black" panose="020B0A04020102020204" pitchFamily="34" charset="0"/>
              </a:rPr>
              <a:t>Avec un </a:t>
            </a:r>
            <a:r>
              <a:rPr lang="en-US" sz="1400" dirty="0" err="1" smtClean="0">
                <a:latin typeface="Arial Black" panose="020B0A04020102020204" pitchFamily="34" charset="0"/>
              </a:rPr>
              <a:t>verbe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TRANSITIF</a:t>
            </a:r>
            <a:r>
              <a:rPr lang="en-US" sz="1400" dirty="0" smtClean="0">
                <a:latin typeface="Arial Black" panose="020B0A04020102020204" pitchFamily="34" charset="0"/>
              </a:rPr>
              <a:t>, </a:t>
            </a:r>
            <a:r>
              <a:rPr lang="en-US" sz="1400" dirty="0" err="1" smtClean="0">
                <a:latin typeface="Arial Black" panose="020B0A04020102020204" pitchFamily="34" charset="0"/>
              </a:rPr>
              <a:t>si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l’OBJET</a:t>
            </a:r>
            <a:r>
              <a:rPr lang="en-US" sz="1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DIRECTE </a:t>
            </a:r>
            <a:r>
              <a:rPr lang="en-US" sz="1400" dirty="0" err="1" smtClean="0">
                <a:latin typeface="Arial Black" panose="020B0A04020102020204" pitchFamily="34" charset="0"/>
              </a:rPr>
              <a:t>vient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AVANT</a:t>
            </a:r>
            <a:r>
              <a:rPr lang="en-US" sz="1400" dirty="0" smtClean="0">
                <a:latin typeface="Arial Black" panose="020B0A04020102020204" pitchFamily="34" charset="0"/>
              </a:rPr>
              <a:t> le </a:t>
            </a:r>
            <a:r>
              <a:rPr lang="en-US" sz="1400" dirty="0" err="1" smtClean="0">
                <a:latin typeface="Arial Black" panose="020B0A04020102020204" pitchFamily="34" charset="0"/>
              </a:rPr>
              <a:t>verbe</a:t>
            </a:r>
            <a:r>
              <a:rPr lang="en-US" sz="1400" dirty="0" smtClean="0">
                <a:latin typeface="Arial Black" panose="020B0A04020102020204" pitchFamily="34" charset="0"/>
              </a:rPr>
              <a:t>, le PP se met en accord avec </a:t>
            </a:r>
            <a:r>
              <a:rPr lang="en-US" sz="1400" dirty="0" err="1" smtClean="0">
                <a:latin typeface="Arial Black" panose="020B0A04020102020204" pitchFamily="34" charset="0"/>
              </a:rPr>
              <a:t>l’object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directe</a:t>
            </a:r>
            <a:endParaRPr lang="en-US" sz="1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 Black" panose="020B0A04020102020204" pitchFamily="34" charset="0"/>
              </a:rPr>
              <a:t>	</a:t>
            </a:r>
            <a:r>
              <a:rPr lang="en-US" sz="1400" dirty="0" smtClean="0">
                <a:latin typeface="Arial Black" panose="020B0A04020102020204" pitchFamily="34" charset="0"/>
              </a:rPr>
              <a:t>Ex: </a:t>
            </a:r>
            <a:r>
              <a:rPr lang="en-US" sz="1400" dirty="0" err="1" smtClean="0">
                <a:latin typeface="Arial Black" panose="020B0A04020102020204" pitchFamily="34" charset="0"/>
              </a:rPr>
              <a:t>Où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sont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les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pommes</a:t>
            </a:r>
            <a:r>
              <a:rPr lang="en-US" sz="1400" dirty="0" smtClean="0">
                <a:latin typeface="Arial Black" panose="020B0A04020102020204" pitchFamily="34" charset="0"/>
              </a:rPr>
              <a:t>? – je </a:t>
            </a:r>
            <a:r>
              <a:rPr lang="en-US" sz="1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LES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ai</a:t>
            </a:r>
            <a:r>
              <a:rPr lang="en-US" sz="1400" dirty="0" smtClean="0">
                <a:latin typeface="Arial Black" panose="020B0A04020102020204" pitchFamily="34" charset="0"/>
              </a:rPr>
              <a:t> </a:t>
            </a:r>
            <a:r>
              <a:rPr lang="en-US" sz="1400" dirty="0" err="1" smtClean="0">
                <a:latin typeface="Arial Black" panose="020B0A04020102020204" pitchFamily="34" charset="0"/>
              </a:rPr>
              <a:t>mangé</a:t>
            </a:r>
            <a:r>
              <a:rPr lang="en-US" sz="1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</a:t>
            </a:r>
            <a:endParaRPr lang="en-US" sz="1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2167003" y="3191003"/>
            <a:ext cx="951978" cy="2630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5574081" y="3090796"/>
            <a:ext cx="1277655" cy="33820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4146115" y="6601216"/>
            <a:ext cx="1089764" cy="1503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167003" y="1941534"/>
            <a:ext cx="200416" cy="501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862181" y="1853852"/>
            <a:ext cx="233819" cy="613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9757775" y="1941534"/>
            <a:ext cx="363255" cy="501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Wingdings</vt:lpstr>
      <vt:lpstr>Office Theme</vt:lpstr>
      <vt:lpstr>Le Passé Composé help chart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 help chart</dc:title>
  <dc:creator>Oliver, Robin</dc:creator>
  <cp:lastModifiedBy>Oliver, Robin</cp:lastModifiedBy>
  <cp:revision>7</cp:revision>
  <dcterms:created xsi:type="dcterms:W3CDTF">2014-09-12T13:11:08Z</dcterms:created>
  <dcterms:modified xsi:type="dcterms:W3CDTF">2014-09-12T15:15:50Z</dcterms:modified>
</cp:coreProperties>
</file>