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71" r:id="rId7"/>
    <p:sldId id="263" r:id="rId8"/>
    <p:sldId id="269" r:id="rId9"/>
    <p:sldId id="270" r:id="rId10"/>
    <p:sldId id="265" r:id="rId11"/>
    <p:sldId id="266" r:id="rId12"/>
    <p:sldId id="267" r:id="rId13"/>
    <p:sldId id="268" r:id="rId14"/>
    <p:sldId id="272" r:id="rId15"/>
    <p:sldId id="257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727-078C-4066-AE33-30F2283FE2FF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FE51-8FBC-4A84-9F15-CFD8811E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5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727-078C-4066-AE33-30F2283FE2FF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FE51-8FBC-4A84-9F15-CFD8811E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57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727-078C-4066-AE33-30F2283FE2FF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FE51-8FBC-4A84-9F15-CFD8811E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01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727-078C-4066-AE33-30F2283FE2FF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FE51-8FBC-4A84-9F15-CFD8811E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4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727-078C-4066-AE33-30F2283FE2FF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FE51-8FBC-4A84-9F15-CFD8811E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9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727-078C-4066-AE33-30F2283FE2FF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FE51-8FBC-4A84-9F15-CFD8811E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48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727-078C-4066-AE33-30F2283FE2FF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FE51-8FBC-4A84-9F15-CFD8811E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1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727-078C-4066-AE33-30F2283FE2FF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FE51-8FBC-4A84-9F15-CFD8811E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34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727-078C-4066-AE33-30F2283FE2FF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FE51-8FBC-4A84-9F15-CFD8811E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22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727-078C-4066-AE33-30F2283FE2FF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FE51-8FBC-4A84-9F15-CFD8811E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59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727-078C-4066-AE33-30F2283FE2FF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FE51-8FBC-4A84-9F15-CFD8811E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3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7A727-078C-4066-AE33-30F2283FE2FF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9FE51-8FBC-4A84-9F15-CFD8811E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65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49012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Le </a:t>
            </a:r>
            <a:r>
              <a:rPr lang="en-US" sz="9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SUBJONCTIF</a:t>
            </a:r>
            <a:endParaRPr lang="en-US" sz="96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72000"/>
            <a:ext cx="9144000" cy="685799"/>
          </a:xfrm>
        </p:spPr>
        <p:txBody>
          <a:bodyPr>
            <a:normAutofit/>
          </a:bodyPr>
          <a:lstStyle/>
          <a:p>
            <a:endParaRPr lang="en-US" sz="4000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" y="4197723"/>
            <a:ext cx="2969341" cy="2494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73" y="306036"/>
            <a:ext cx="2969341" cy="2494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3329" y="306036"/>
            <a:ext cx="2969341" cy="2494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3328" y="4197723"/>
            <a:ext cx="2969341" cy="2494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500" y="126238"/>
            <a:ext cx="1191016" cy="11910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329" y="150805"/>
            <a:ext cx="1191016" cy="11910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667" y="150805"/>
            <a:ext cx="1191016" cy="119101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008" y="4572000"/>
            <a:ext cx="1191016" cy="119101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651" y="4572000"/>
            <a:ext cx="1191016" cy="119101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643" y="4205486"/>
            <a:ext cx="3723996" cy="2124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50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Les 8 situations qui </a:t>
            </a:r>
            <a:r>
              <a:rPr lang="en-US" sz="3200" b="1" dirty="0" err="1">
                <a:latin typeface="Arial Black" panose="020B0A04020102020204" pitchFamily="34" charset="0"/>
              </a:rPr>
              <a:t>obligent</a:t>
            </a:r>
            <a:r>
              <a:rPr lang="en-US" sz="3200" b="1" dirty="0">
                <a:latin typeface="Arial Black" panose="020B0A04020102020204" pitchFamily="34" charset="0"/>
              </a:rPr>
              <a:t> le </a:t>
            </a:r>
            <a:r>
              <a:rPr lang="en-US" sz="3200" b="1" dirty="0" err="1">
                <a:latin typeface="Arial Black" panose="020B0A04020102020204" pitchFamily="34" charset="0"/>
              </a:rPr>
              <a:t>subjonctif</a:t>
            </a:r>
            <a:r>
              <a:rPr lang="en-US" sz="3200" b="1" dirty="0">
                <a:latin typeface="Arial Black" panose="020B0A04020102020204" pitchFamily="34" charset="0"/>
              </a:rPr>
              <a:t> </a:t>
            </a:r>
            <a:r>
              <a:rPr lang="en-US" sz="3200" b="1" dirty="0" smtClean="0">
                <a:latin typeface="Arial Black" panose="020B0A04020102020204" pitchFamily="34" charset="0"/>
              </a:rPr>
              <a:t>(5):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99" y="1302706"/>
            <a:ext cx="11686783" cy="555529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 startAt="5"/>
            </a:pPr>
            <a:endParaRPr lang="en-US" sz="1400" u="sng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 startAt="5"/>
            </a:pPr>
            <a:r>
              <a:rPr lang="en-US" sz="2400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Après </a:t>
            </a:r>
            <a:r>
              <a:rPr lang="en-US" sz="2400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TOUTES les expressions </a:t>
            </a:r>
            <a:r>
              <a:rPr lang="en-US" sz="2400" b="1" u="sng" dirty="0" err="1">
                <a:solidFill>
                  <a:srgbClr val="C00000"/>
                </a:solidFill>
                <a:latin typeface="Arial Black" panose="020B0A04020102020204" pitchFamily="34" charset="0"/>
              </a:rPr>
              <a:t>impersonnelles</a:t>
            </a:r>
            <a:r>
              <a:rPr lang="en-US" sz="2400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endParaRPr lang="en-US" sz="2400" b="1" u="sng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**</a:t>
            </a:r>
            <a:r>
              <a:rPr lang="en-US" sz="2400" dirty="0" err="1" smtClean="0">
                <a:latin typeface="Arial Black" panose="020B0A04020102020204" pitchFamily="34" charset="0"/>
              </a:rPr>
              <a:t>Notez</a:t>
            </a:r>
            <a:r>
              <a:rPr lang="en-US" sz="2400" dirty="0" smtClean="0">
                <a:latin typeface="Arial Black" panose="020B0A04020102020204" pitchFamily="34" charset="0"/>
              </a:rPr>
              <a:t>** les expressions de:</a:t>
            </a:r>
          </a:p>
          <a:p>
            <a:pPr marL="0" indent="0">
              <a:buNone/>
            </a:pP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b="1" dirty="0" smtClean="0">
                <a:latin typeface="Arial Black" panose="020B0A04020102020204" pitchFamily="34" charset="0"/>
              </a:rPr>
              <a:t>CERTAINTÉ, PROBABILITÉ </a:t>
            </a:r>
            <a:r>
              <a:rPr lang="en-US" sz="2400" b="1" dirty="0">
                <a:latin typeface="Arial Black" panose="020B0A04020102020204" pitchFamily="34" charset="0"/>
              </a:rPr>
              <a:t>&amp; </a:t>
            </a:r>
            <a:r>
              <a:rPr lang="en-US" sz="2400" b="1" dirty="0" smtClean="0">
                <a:latin typeface="Arial Black" panose="020B0A04020102020204" pitchFamily="34" charset="0"/>
              </a:rPr>
              <a:t>CERTITUDE </a:t>
            </a:r>
            <a:r>
              <a:rPr lang="en-US" sz="2400" dirty="0" err="1" smtClean="0">
                <a:latin typeface="Arial Black" panose="020B0A04020102020204" pitchFamily="34" charset="0"/>
              </a:rPr>
              <a:t>prennent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l’</a:t>
            </a:r>
            <a:r>
              <a:rPr lang="en-US" sz="2400" b="1" u="sng" dirty="0" err="1" smtClean="0">
                <a:latin typeface="Arial Black" panose="020B0A04020102020204" pitchFamily="34" charset="0"/>
              </a:rPr>
              <a:t>INDICATIF</a:t>
            </a:r>
            <a:endParaRPr lang="en-US" sz="2400" dirty="0">
              <a:latin typeface="Arial Black" panose="020B0A04020102020204" pitchFamily="34" charset="0"/>
            </a:endParaRPr>
          </a:p>
          <a:p>
            <a:pPr marL="1771650" lvl="3" indent="-514350">
              <a:buAutoNum type="arabicPeriod" startAt="5"/>
            </a:pPr>
            <a:endParaRPr lang="en-US" sz="2400" dirty="0"/>
          </a:p>
          <a:p>
            <a:pPr marL="514350" indent="-514350">
              <a:lnSpc>
                <a:spcPct val="110000"/>
              </a:lnSpc>
              <a:buNone/>
            </a:pPr>
            <a:r>
              <a:rPr lang="en-US" sz="2400" dirty="0"/>
              <a:t>	</a:t>
            </a:r>
            <a:r>
              <a:rPr lang="en-US" sz="2400" b="1" dirty="0" err="1">
                <a:latin typeface="Arial Black" panose="020B0A04020102020204" pitchFamily="34" charset="0"/>
              </a:rPr>
              <a:t>il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latin typeface="Arial Black" panose="020B0A04020102020204" pitchFamily="34" charset="0"/>
              </a:rPr>
              <a:t>est</a:t>
            </a:r>
            <a:r>
              <a:rPr lang="en-US" sz="2400" b="1" dirty="0">
                <a:latin typeface="Arial Black" panose="020B0A04020102020204" pitchFamily="34" charset="0"/>
              </a:rPr>
              <a:t> temps </a:t>
            </a:r>
            <a:r>
              <a:rPr lang="en-US" sz="2400" b="1" dirty="0" err="1">
                <a:latin typeface="Arial Black" panose="020B0A04020102020204" pitchFamily="34" charset="0"/>
              </a:rPr>
              <a:t>que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/>
              <a:t>= it’s time that</a:t>
            </a:r>
          </a:p>
          <a:p>
            <a:pPr marL="514350" indent="-514350">
              <a:lnSpc>
                <a:spcPct val="110000"/>
              </a:lnSpc>
              <a:buNone/>
            </a:pPr>
            <a:r>
              <a:rPr lang="en-US" sz="2400" b="1" dirty="0"/>
              <a:t>	</a:t>
            </a:r>
            <a:r>
              <a:rPr lang="en-US" sz="2400" b="1" dirty="0" err="1">
                <a:latin typeface="Arial Black" panose="020B0A04020102020204" pitchFamily="34" charset="0"/>
              </a:rPr>
              <a:t>il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latin typeface="Arial Black" panose="020B0A04020102020204" pitchFamily="34" charset="0"/>
              </a:rPr>
              <a:t>est</a:t>
            </a:r>
            <a:r>
              <a:rPr lang="en-US" sz="2400" b="1" dirty="0">
                <a:latin typeface="Arial Black" panose="020B0A04020102020204" pitchFamily="34" charset="0"/>
              </a:rPr>
              <a:t> possible </a:t>
            </a:r>
            <a:r>
              <a:rPr lang="en-US" sz="2400" b="1" dirty="0" err="1">
                <a:latin typeface="Arial Black" panose="020B0A04020102020204" pitchFamily="34" charset="0"/>
              </a:rPr>
              <a:t>que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/>
              <a:t>= it’s possible that</a:t>
            </a:r>
          </a:p>
          <a:p>
            <a:pPr marL="514350" indent="-514350">
              <a:lnSpc>
                <a:spcPct val="110000"/>
              </a:lnSpc>
              <a:buNone/>
            </a:pPr>
            <a:r>
              <a:rPr lang="en-US" sz="2400" b="1" dirty="0"/>
              <a:t>	</a:t>
            </a:r>
            <a:r>
              <a:rPr lang="en-US" sz="2400" b="1" dirty="0" err="1">
                <a:latin typeface="Arial Black" panose="020B0A04020102020204" pitchFamily="34" charset="0"/>
              </a:rPr>
              <a:t>il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latin typeface="Arial Black" panose="020B0A04020102020204" pitchFamily="34" charset="0"/>
              </a:rPr>
              <a:t>vaut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latin typeface="Arial Black" panose="020B0A04020102020204" pitchFamily="34" charset="0"/>
              </a:rPr>
              <a:t>mieux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latin typeface="Arial Black" panose="020B0A04020102020204" pitchFamily="34" charset="0"/>
              </a:rPr>
              <a:t>que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/>
              <a:t>= it’s better that</a:t>
            </a:r>
          </a:p>
          <a:p>
            <a:pPr marL="514350" indent="-514350">
              <a:lnSpc>
                <a:spcPct val="110000"/>
              </a:lnSpc>
              <a:buNone/>
            </a:pPr>
            <a:r>
              <a:rPr lang="en-US" sz="2400" b="1" dirty="0"/>
              <a:t>	</a:t>
            </a:r>
            <a:r>
              <a:rPr lang="en-US" sz="2400" b="1" dirty="0" err="1">
                <a:latin typeface="Arial Black" panose="020B0A04020102020204" pitchFamily="34" charset="0"/>
              </a:rPr>
              <a:t>il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latin typeface="Arial Black" panose="020B0A04020102020204" pitchFamily="34" charset="0"/>
              </a:rPr>
              <a:t>est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latin typeface="Arial Black" panose="020B0A04020102020204" pitchFamily="34" charset="0"/>
              </a:rPr>
              <a:t>dommage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latin typeface="Arial Black" panose="020B0A04020102020204" pitchFamily="34" charset="0"/>
              </a:rPr>
              <a:t>que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/>
              <a:t>= it’s a pity that</a:t>
            </a:r>
          </a:p>
          <a:p>
            <a:pPr marL="514350" indent="-514350">
              <a:lnSpc>
                <a:spcPct val="110000"/>
              </a:lnSpc>
              <a:buNone/>
            </a:pPr>
            <a:r>
              <a:rPr lang="en-US" sz="2400" b="1" dirty="0"/>
              <a:t>	</a:t>
            </a:r>
            <a:r>
              <a:rPr lang="en-US" sz="2400" b="1" dirty="0" err="1">
                <a:latin typeface="Arial Black" panose="020B0A04020102020204" pitchFamily="34" charset="0"/>
              </a:rPr>
              <a:t>il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latin typeface="Arial Black" panose="020B0A04020102020204" pitchFamily="34" charset="0"/>
              </a:rPr>
              <a:t>est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latin typeface="Arial Black" panose="020B0A04020102020204" pitchFamily="34" charset="0"/>
              </a:rPr>
              <a:t>nécessaire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latin typeface="Arial Black" panose="020B0A04020102020204" pitchFamily="34" charset="0"/>
              </a:rPr>
              <a:t>que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/>
              <a:t>= it’s necessary that</a:t>
            </a:r>
          </a:p>
          <a:p>
            <a:pPr marL="514350" indent="-514350">
              <a:lnSpc>
                <a:spcPct val="110000"/>
              </a:lnSpc>
              <a:buNone/>
            </a:pPr>
            <a:r>
              <a:rPr lang="en-US" sz="2400" b="1" dirty="0"/>
              <a:t>	</a:t>
            </a:r>
            <a:r>
              <a:rPr lang="en-US" sz="2400" b="1" dirty="0" err="1">
                <a:latin typeface="Arial Black" panose="020B0A04020102020204" pitchFamily="34" charset="0"/>
              </a:rPr>
              <a:t>il</a:t>
            </a:r>
            <a:r>
              <a:rPr lang="en-US" sz="2400" b="1" dirty="0">
                <a:latin typeface="Arial Black" panose="020B0A04020102020204" pitchFamily="34" charset="0"/>
              </a:rPr>
              <a:t> se </a:t>
            </a:r>
            <a:r>
              <a:rPr lang="en-US" sz="2400" b="1" dirty="0" err="1">
                <a:latin typeface="Arial Black" panose="020B0A04020102020204" pitchFamily="34" charset="0"/>
              </a:rPr>
              <a:t>peut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latin typeface="Arial Black" panose="020B0A04020102020204" pitchFamily="34" charset="0"/>
              </a:rPr>
              <a:t>que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/>
              <a:t>= it may be that</a:t>
            </a:r>
          </a:p>
          <a:p>
            <a:pPr marL="514350" indent="-514350">
              <a:buNone/>
            </a:pPr>
            <a:endParaRPr lang="en-US" sz="2400" dirty="0"/>
          </a:p>
          <a:p>
            <a:pPr marL="514350" indent="-514350">
              <a:buNone/>
            </a:pPr>
            <a:r>
              <a:rPr lang="en-US" sz="2400" dirty="0">
                <a:latin typeface="Arial Black" panose="020B0A04020102020204" pitchFamily="34" charset="0"/>
              </a:rPr>
              <a:t>Ex: </a:t>
            </a:r>
            <a:r>
              <a:rPr lang="en-US" sz="2400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Il </a:t>
            </a:r>
            <a:r>
              <a:rPr lang="en-US" sz="2400" b="1" u="sng" dirty="0" err="1">
                <a:solidFill>
                  <a:srgbClr val="C00000"/>
                </a:solidFill>
                <a:latin typeface="Arial Black" panose="020B0A04020102020204" pitchFamily="34" charset="0"/>
              </a:rPr>
              <a:t>est</a:t>
            </a:r>
            <a:r>
              <a:rPr lang="en-US" sz="2400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Arial Black" panose="020B0A04020102020204" pitchFamily="34" charset="0"/>
              </a:rPr>
              <a:t>dommage</a:t>
            </a:r>
            <a:r>
              <a:rPr lang="en-US" sz="2400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Arial Black" panose="020B0A04020102020204" pitchFamily="34" charset="0"/>
              </a:rPr>
              <a:t>qu’il</a:t>
            </a:r>
            <a:r>
              <a:rPr lang="en-US" sz="2400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 Black" panose="020B0A04020102020204" pitchFamily="34" charset="0"/>
              </a:rPr>
              <a:t>fasse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mauvais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/>
              <a:t>(= it’s a pity the weather is bad</a:t>
            </a:r>
            <a:r>
              <a:rPr lang="en-US" sz="2400" dirty="0" smtClean="0"/>
              <a:t>)</a:t>
            </a:r>
          </a:p>
          <a:p>
            <a:pPr marL="514350" indent="-514350">
              <a:buNone/>
            </a:pPr>
            <a:endParaRPr lang="en-US" sz="2400" dirty="0"/>
          </a:p>
          <a:p>
            <a:pPr marL="514350" indent="-514350">
              <a:buNone/>
            </a:pPr>
            <a:r>
              <a:rPr lang="en-US" sz="2400" b="1" dirty="0">
                <a:solidFill>
                  <a:srgbClr val="C00000"/>
                </a:solidFill>
              </a:rPr>
              <a:t>       </a:t>
            </a:r>
            <a:r>
              <a:rPr lang="en-US" sz="2400" b="1" u="sng" dirty="0" err="1">
                <a:solidFill>
                  <a:srgbClr val="C00000"/>
                </a:solidFill>
                <a:latin typeface="Arial Black" panose="020B0A04020102020204" pitchFamily="34" charset="0"/>
              </a:rPr>
              <a:t>il</a:t>
            </a:r>
            <a:r>
              <a:rPr lang="en-US" sz="2400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u="sng" dirty="0" err="1">
                <a:solidFill>
                  <a:srgbClr val="C00000"/>
                </a:solidFill>
                <a:latin typeface="Arial Black" panose="020B0A04020102020204" pitchFamily="34" charset="0"/>
              </a:rPr>
              <a:t>est</a:t>
            </a:r>
            <a:r>
              <a:rPr lang="en-US" sz="2400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 probable </a:t>
            </a:r>
            <a:r>
              <a:rPr lang="en-US" sz="2400" b="1" u="sng" dirty="0" err="1">
                <a:solidFill>
                  <a:srgbClr val="C00000"/>
                </a:solidFill>
                <a:latin typeface="Arial Black" panose="020B0A04020102020204" pitchFamily="34" charset="0"/>
              </a:rPr>
              <a:t>qu</a:t>
            </a:r>
            <a:r>
              <a:rPr lang="en-US" sz="2400" dirty="0" err="1">
                <a:latin typeface="Arial Black" panose="020B0A04020102020204" pitchFamily="34" charset="0"/>
              </a:rPr>
              <a:t>’il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fera</a:t>
            </a:r>
            <a:r>
              <a:rPr lang="en-US" sz="2400" dirty="0">
                <a:latin typeface="Arial Black" panose="020B0A04020102020204" pitchFamily="34" charset="0"/>
              </a:rPr>
              <a:t> beau </a:t>
            </a:r>
            <a:r>
              <a:rPr lang="en-US" sz="2400" dirty="0" err="1">
                <a:latin typeface="Arial Black" panose="020B0A04020102020204" pitchFamily="34" charset="0"/>
              </a:rPr>
              <a:t>demain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/>
              <a:t>(= it’s likely that it will be nice weather tomorrow)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10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573" y="365125"/>
            <a:ext cx="11078227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Les 8 situations qui </a:t>
            </a:r>
            <a:r>
              <a:rPr lang="en-US" sz="3200" b="1" dirty="0" err="1">
                <a:latin typeface="Arial Black" panose="020B0A04020102020204" pitchFamily="34" charset="0"/>
              </a:rPr>
              <a:t>obligent</a:t>
            </a:r>
            <a:r>
              <a:rPr lang="en-US" sz="3200" b="1" dirty="0">
                <a:latin typeface="Arial Black" panose="020B0A04020102020204" pitchFamily="34" charset="0"/>
              </a:rPr>
              <a:t> le </a:t>
            </a:r>
            <a:r>
              <a:rPr lang="en-US" sz="3200" b="1" dirty="0" err="1">
                <a:latin typeface="Arial Black" panose="020B0A04020102020204" pitchFamily="34" charset="0"/>
              </a:rPr>
              <a:t>subjonctif</a:t>
            </a:r>
            <a:r>
              <a:rPr lang="en-US" sz="3200" b="1" dirty="0">
                <a:latin typeface="Arial Black" panose="020B0A04020102020204" pitchFamily="34" charset="0"/>
              </a:rPr>
              <a:t> </a:t>
            </a:r>
            <a:r>
              <a:rPr lang="en-US" sz="3200" b="1" dirty="0" smtClean="0">
                <a:latin typeface="Arial Black" panose="020B0A04020102020204" pitchFamily="34" charset="0"/>
              </a:rPr>
              <a:t>(6):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573" y="1825625"/>
            <a:ext cx="11916427" cy="4351338"/>
          </a:xfrm>
        </p:spPr>
        <p:txBody>
          <a:bodyPr/>
          <a:lstStyle/>
          <a:p>
            <a:pPr marL="514350" indent="-514350">
              <a:buAutoNum type="arabicPeriod" startAt="6"/>
            </a:pPr>
            <a:r>
              <a:rPr lang="en-US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Après un </a:t>
            </a:r>
            <a:r>
              <a:rPr lang="en-US" b="1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ANTÉCÉDENT </a:t>
            </a:r>
            <a:r>
              <a:rPr lang="en-US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SUPERLATIF </a:t>
            </a:r>
            <a:r>
              <a:rPr lang="en-US" b="1" dirty="0"/>
              <a:t>(= superlative antecedent)</a:t>
            </a:r>
          </a:p>
          <a:p>
            <a:pPr marL="514350" indent="-514350">
              <a:buAutoNum type="arabicPeriod" startAt="6"/>
            </a:pPr>
            <a:endParaRPr lang="en-US" b="1" dirty="0"/>
          </a:p>
          <a:p>
            <a:pPr marL="514350" indent="-514350">
              <a:buNone/>
            </a:pPr>
            <a:r>
              <a:rPr lang="en-US" b="1" dirty="0"/>
              <a:t>	Ex: </a:t>
            </a:r>
            <a:r>
              <a:rPr lang="en-US" b="1" dirty="0" err="1">
                <a:latin typeface="Arial Black" panose="020B0A04020102020204" pitchFamily="34" charset="0"/>
              </a:rPr>
              <a:t>C’est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le </a:t>
            </a:r>
            <a:r>
              <a:rPr lang="en-US" b="1" u="sng" dirty="0" err="1">
                <a:solidFill>
                  <a:srgbClr val="002060"/>
                </a:solidFill>
                <a:latin typeface="Arial Black" panose="020B0A04020102020204" pitchFamily="34" charset="0"/>
              </a:rPr>
              <a:t>meilleur</a:t>
            </a:r>
            <a:r>
              <a:rPr lang="en-US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>
                <a:latin typeface="Arial Black" panose="020B0A04020102020204" pitchFamily="34" charset="0"/>
              </a:rPr>
              <a:t>film </a:t>
            </a:r>
            <a:r>
              <a:rPr lang="en-US" b="1" dirty="0" err="1">
                <a:latin typeface="Arial Black" panose="020B0A04020102020204" pitchFamily="34" charset="0"/>
              </a:rPr>
              <a:t>que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Arial Black" panose="020B0A04020102020204" pitchFamily="34" charset="0"/>
              </a:rPr>
              <a:t>j’aie</a:t>
            </a:r>
            <a:r>
              <a:rPr lang="en-US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 vu </a:t>
            </a:r>
            <a:endParaRPr lang="en-US" b="1" u="sng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514350" indent="-51435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		</a:t>
            </a:r>
            <a:r>
              <a:rPr lang="en-US" b="1" dirty="0" smtClean="0"/>
              <a:t>(= </a:t>
            </a:r>
            <a:r>
              <a:rPr lang="en-US" b="1" dirty="0"/>
              <a:t>it’s the best movie I’ve seen</a:t>
            </a:r>
            <a:r>
              <a:rPr lang="en-US" b="1" dirty="0" smtClean="0"/>
              <a:t>)</a:t>
            </a:r>
          </a:p>
          <a:p>
            <a:pPr marL="514350" indent="-514350">
              <a:buNone/>
            </a:pPr>
            <a:endParaRPr lang="en-US" b="1" dirty="0"/>
          </a:p>
          <a:p>
            <a:pPr marL="514350" indent="-514350">
              <a:buNone/>
            </a:pPr>
            <a:r>
              <a:rPr lang="en-US" b="1" dirty="0"/>
              <a:t>	</a:t>
            </a:r>
            <a:r>
              <a:rPr lang="en-US" b="1" dirty="0" smtClean="0"/>
              <a:t>      </a:t>
            </a:r>
            <a:r>
              <a:rPr lang="en-US" b="1" dirty="0" err="1" smtClean="0">
                <a:latin typeface="Arial Black" panose="020B0A04020102020204" pitchFamily="34" charset="0"/>
              </a:rPr>
              <a:t>C’est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le </a:t>
            </a:r>
            <a:r>
              <a:rPr lang="en-US" b="1" u="sng" dirty="0" err="1">
                <a:solidFill>
                  <a:srgbClr val="002060"/>
                </a:solidFill>
                <a:latin typeface="Arial Black" panose="020B0A04020102020204" pitchFamily="34" charset="0"/>
              </a:rPr>
              <a:t>pire</a:t>
            </a:r>
            <a:r>
              <a:rPr lang="en-US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repas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que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Arial Black" panose="020B0A04020102020204" pitchFamily="34" charset="0"/>
              </a:rPr>
              <a:t>j’aie</a:t>
            </a:r>
            <a:r>
              <a:rPr lang="en-US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Arial Black" panose="020B0A04020102020204" pitchFamily="34" charset="0"/>
              </a:rPr>
              <a:t>mangé</a:t>
            </a:r>
            <a:r>
              <a:rPr lang="en-US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endParaRPr lang="en-US" b="1" u="sng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514350" indent="-514350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		</a:t>
            </a:r>
            <a:r>
              <a:rPr lang="en-US" b="1" dirty="0" smtClean="0"/>
              <a:t>(= </a:t>
            </a:r>
            <a:r>
              <a:rPr lang="en-US" b="1" dirty="0"/>
              <a:t>it’s the worst meal I’ve eaten)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3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Les 8 situations qui </a:t>
            </a:r>
            <a:r>
              <a:rPr lang="en-US" sz="3200" b="1" dirty="0" err="1">
                <a:latin typeface="Arial Black" panose="020B0A04020102020204" pitchFamily="34" charset="0"/>
              </a:rPr>
              <a:t>obligent</a:t>
            </a:r>
            <a:r>
              <a:rPr lang="en-US" sz="3200" b="1" dirty="0">
                <a:latin typeface="Arial Black" panose="020B0A04020102020204" pitchFamily="34" charset="0"/>
              </a:rPr>
              <a:t> le </a:t>
            </a:r>
            <a:r>
              <a:rPr lang="en-US" sz="3200" b="1" dirty="0" err="1">
                <a:latin typeface="Arial Black" panose="020B0A04020102020204" pitchFamily="34" charset="0"/>
              </a:rPr>
              <a:t>subjonctif</a:t>
            </a:r>
            <a:r>
              <a:rPr lang="en-US" sz="3200" b="1" dirty="0">
                <a:latin typeface="Arial Black" panose="020B0A04020102020204" pitchFamily="34" charset="0"/>
              </a:rPr>
              <a:t> </a:t>
            </a:r>
            <a:r>
              <a:rPr lang="en-US" sz="3200" b="1" dirty="0" smtClean="0">
                <a:latin typeface="Arial Black" panose="020B0A04020102020204" pitchFamily="34" charset="0"/>
              </a:rPr>
              <a:t>(7):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/>
          <a:lstStyle/>
          <a:p>
            <a:pPr marL="514350" indent="-514350">
              <a:buAutoNum type="arabicPeriod" startAt="7"/>
            </a:pPr>
            <a:r>
              <a:rPr lang="en-US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Après un  ANTÉCÉDENT  NÉGATIF </a:t>
            </a:r>
            <a:r>
              <a:rPr lang="en-US" b="1" u="sng" dirty="0"/>
              <a:t>(= negative antecedent)</a:t>
            </a:r>
          </a:p>
          <a:p>
            <a:pPr marL="0" indent="0">
              <a:buNone/>
            </a:pPr>
            <a:endParaRPr lang="en-US" b="1" u="sng" dirty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b="1" dirty="0">
                <a:solidFill>
                  <a:srgbClr val="C00000"/>
                </a:solidFill>
              </a:rPr>
              <a:t>	</a:t>
            </a:r>
            <a:r>
              <a:rPr lang="en-US" b="1" dirty="0"/>
              <a:t>Ex: </a:t>
            </a:r>
            <a:r>
              <a:rPr lang="en-US" b="1" dirty="0" err="1">
                <a:latin typeface="Arial Black" panose="020B0A04020102020204" pitchFamily="34" charset="0"/>
              </a:rPr>
              <a:t>il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n’y</a:t>
            </a:r>
            <a:r>
              <a:rPr lang="en-US" b="1" dirty="0">
                <a:latin typeface="Arial Black" panose="020B0A04020102020204" pitchFamily="34" charset="0"/>
              </a:rPr>
              <a:t> a </a:t>
            </a:r>
            <a:r>
              <a:rPr lang="en-US" b="1" u="sng" dirty="0" err="1">
                <a:latin typeface="Arial Black" panose="020B0A04020102020204" pitchFamily="34" charset="0"/>
              </a:rPr>
              <a:t>rien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que</a:t>
            </a:r>
            <a:r>
              <a:rPr lang="en-US" b="1" dirty="0">
                <a:latin typeface="Arial Black" panose="020B0A04020102020204" pitchFamily="34" charset="0"/>
              </a:rPr>
              <a:t> je </a:t>
            </a:r>
            <a:r>
              <a:rPr lang="en-US" b="1" u="sng" dirty="0" err="1">
                <a:solidFill>
                  <a:srgbClr val="FF0000"/>
                </a:solidFill>
                <a:latin typeface="Arial Black" panose="020B0A04020102020204" pitchFamily="34" charset="0"/>
              </a:rPr>
              <a:t>puisse</a:t>
            </a:r>
            <a:r>
              <a:rPr lang="en-US" b="1" dirty="0">
                <a:latin typeface="Arial Black" panose="020B0A04020102020204" pitchFamily="34" charset="0"/>
              </a:rPr>
              <a:t> faire </a:t>
            </a:r>
            <a:endParaRPr lang="en-US" b="1" dirty="0" smtClean="0">
              <a:latin typeface="Arial Black" panose="020B0A04020102020204" pitchFamily="34" charset="0"/>
            </a:endParaRPr>
          </a:p>
          <a:p>
            <a:pPr marL="514350" indent="-514350">
              <a:buNone/>
            </a:pPr>
            <a:r>
              <a:rPr lang="en-US" b="1" dirty="0">
                <a:latin typeface="Arial Black" panose="020B0A04020102020204" pitchFamily="34" charset="0"/>
              </a:rPr>
              <a:t>	</a:t>
            </a:r>
            <a:r>
              <a:rPr lang="en-US" b="1" dirty="0" smtClean="0">
                <a:latin typeface="Arial Black" panose="020B0A04020102020204" pitchFamily="34" charset="0"/>
              </a:rPr>
              <a:t>				</a:t>
            </a:r>
            <a:r>
              <a:rPr lang="en-US" b="1" dirty="0" smtClean="0"/>
              <a:t>(= </a:t>
            </a:r>
            <a:r>
              <a:rPr lang="en-US" b="1" dirty="0"/>
              <a:t>there’s nothing I can do)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2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Les 8 situations qui </a:t>
            </a:r>
            <a:r>
              <a:rPr lang="en-US" sz="3200" b="1" dirty="0" err="1">
                <a:latin typeface="Arial Black" panose="020B0A04020102020204" pitchFamily="34" charset="0"/>
              </a:rPr>
              <a:t>obligent</a:t>
            </a:r>
            <a:r>
              <a:rPr lang="en-US" sz="3200" b="1" dirty="0">
                <a:latin typeface="Arial Black" panose="020B0A04020102020204" pitchFamily="34" charset="0"/>
              </a:rPr>
              <a:t> le </a:t>
            </a:r>
            <a:r>
              <a:rPr lang="en-US" sz="3200" b="1" dirty="0" err="1">
                <a:latin typeface="Arial Black" panose="020B0A04020102020204" pitchFamily="34" charset="0"/>
              </a:rPr>
              <a:t>subjonctif</a:t>
            </a:r>
            <a:r>
              <a:rPr lang="en-US" sz="3200" b="1" dirty="0">
                <a:latin typeface="Arial Black" panose="020B0A04020102020204" pitchFamily="34" charset="0"/>
              </a:rPr>
              <a:t> </a:t>
            </a:r>
            <a:r>
              <a:rPr lang="en-US" sz="3200" b="1" dirty="0" smtClean="0">
                <a:latin typeface="Arial Black" panose="020B0A04020102020204" pitchFamily="34" charset="0"/>
              </a:rPr>
              <a:t>(8):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259" y="1825625"/>
            <a:ext cx="12003741" cy="4351338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514350" indent="-514350">
              <a:buAutoNum type="arabicPeriod" startAt="8"/>
            </a:pPr>
            <a:r>
              <a:rPr lang="en-US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Après un  ANTÉCÉDENT NON-SPÉCIFIQUE </a:t>
            </a:r>
            <a:endParaRPr lang="en-US" b="1" u="sng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b="1" dirty="0" smtClean="0"/>
              <a:t>		(= </a:t>
            </a:r>
            <a:r>
              <a:rPr lang="en-US" b="1" dirty="0"/>
              <a:t>non-specific antecedent)</a:t>
            </a:r>
          </a:p>
          <a:p>
            <a:pPr marL="514350" indent="-514350">
              <a:buAutoNum type="arabicPeriod" startAt="8"/>
            </a:pPr>
            <a:endParaRPr lang="en-US" b="1" u="sng" dirty="0">
              <a:solidFill>
                <a:srgbClr val="002060"/>
              </a:solidFill>
            </a:endParaRPr>
          </a:p>
          <a:p>
            <a:pPr marL="514350" indent="-514350">
              <a:buNone/>
            </a:pPr>
            <a:r>
              <a:rPr lang="en-US" b="1" dirty="0"/>
              <a:t>	Ex: </a:t>
            </a:r>
            <a:r>
              <a:rPr lang="en-US" b="1" dirty="0">
                <a:latin typeface="Arial Black" panose="020B0A04020102020204" pitchFamily="34" charset="0"/>
              </a:rPr>
              <a:t>Je </a:t>
            </a:r>
            <a:r>
              <a:rPr lang="en-US" b="1" dirty="0" err="1">
                <a:latin typeface="Arial Black" panose="020B0A04020102020204" pitchFamily="34" charset="0"/>
              </a:rPr>
              <a:t>cherche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une</a:t>
            </a:r>
            <a:r>
              <a:rPr lang="en-US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personne</a:t>
            </a:r>
            <a:r>
              <a:rPr lang="en-US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>
                <a:latin typeface="Arial Black" panose="020B0A04020102020204" pitchFamily="34" charset="0"/>
              </a:rPr>
              <a:t>qui </a:t>
            </a:r>
            <a:r>
              <a:rPr lang="en-US" b="1" u="sng" dirty="0" err="1">
                <a:solidFill>
                  <a:srgbClr val="FF0000"/>
                </a:solidFill>
                <a:latin typeface="Arial Black" panose="020B0A04020102020204" pitchFamily="34" charset="0"/>
              </a:rPr>
              <a:t>puisse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parler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allemand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endParaRPr lang="en-US" b="1" dirty="0" smtClean="0">
              <a:latin typeface="Arial Black" panose="020B0A04020102020204" pitchFamily="34" charset="0"/>
            </a:endParaRPr>
          </a:p>
          <a:p>
            <a:pPr marL="514350" indent="-514350">
              <a:buNone/>
            </a:pPr>
            <a:r>
              <a:rPr lang="en-US" b="1" dirty="0" smtClean="0"/>
              <a:t>			(= </a:t>
            </a:r>
            <a:r>
              <a:rPr lang="en-US" b="1" dirty="0"/>
              <a:t>I’m looking for </a:t>
            </a:r>
            <a:r>
              <a:rPr lang="en-US" b="1" i="1" u="sng" dirty="0" smtClean="0"/>
              <a:t>A</a:t>
            </a:r>
            <a:r>
              <a:rPr lang="en-US" b="1" i="1" dirty="0" smtClean="0"/>
              <a:t> </a:t>
            </a:r>
            <a:r>
              <a:rPr lang="en-US" b="1" dirty="0" smtClean="0"/>
              <a:t>person </a:t>
            </a:r>
            <a:r>
              <a:rPr lang="en-US" b="1" dirty="0"/>
              <a:t>who can speak German)</a:t>
            </a:r>
          </a:p>
          <a:p>
            <a:pPr marL="514350" indent="-514350">
              <a:buNone/>
            </a:pPr>
            <a:endParaRPr lang="en-US" b="1" dirty="0"/>
          </a:p>
          <a:p>
            <a:pPr marL="514350" indent="-514350"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b="1" dirty="0" smtClean="0">
                <a:latin typeface="Arial Black" panose="020B0A04020102020204" pitchFamily="34" charset="0"/>
              </a:rPr>
              <a:t>Je </a:t>
            </a:r>
            <a:r>
              <a:rPr lang="en-US" b="1" dirty="0" err="1">
                <a:latin typeface="Arial Black" panose="020B0A04020102020204" pitchFamily="34" charset="0"/>
              </a:rPr>
              <a:t>cherche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i="1" dirty="0">
                <a:solidFill>
                  <a:srgbClr val="00B050"/>
                </a:solidFill>
                <a:latin typeface="Arial Black" panose="020B0A04020102020204" pitchFamily="34" charset="0"/>
              </a:rPr>
              <a:t>la </a:t>
            </a:r>
            <a:r>
              <a:rPr lang="en-US" b="1" i="1" dirty="0" err="1">
                <a:solidFill>
                  <a:srgbClr val="00B050"/>
                </a:solidFill>
                <a:latin typeface="Arial Black" panose="020B0A04020102020204" pitchFamily="34" charset="0"/>
              </a:rPr>
              <a:t>personne</a:t>
            </a:r>
            <a:r>
              <a:rPr lang="en-US" b="1" i="1" dirty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>
                <a:latin typeface="Arial Black" panose="020B0A04020102020204" pitchFamily="34" charset="0"/>
              </a:rPr>
              <a:t>qui </a:t>
            </a:r>
            <a:r>
              <a:rPr lang="en-US" b="1" u="sng" dirty="0" err="1">
                <a:latin typeface="Arial Black" panose="020B0A04020102020204" pitchFamily="34" charset="0"/>
              </a:rPr>
              <a:t>peut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parler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allemand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endParaRPr lang="en-US" b="1" dirty="0" smtClean="0">
              <a:latin typeface="Arial Black" panose="020B0A04020102020204" pitchFamily="34" charset="0"/>
            </a:endParaRPr>
          </a:p>
          <a:p>
            <a:pPr marL="514350" indent="-514350">
              <a:buNone/>
            </a:pPr>
            <a:r>
              <a:rPr lang="en-US" b="1" dirty="0">
                <a:latin typeface="Arial Black" panose="020B0A04020102020204" pitchFamily="34" charset="0"/>
              </a:rPr>
              <a:t>	</a:t>
            </a:r>
            <a:r>
              <a:rPr lang="en-US" b="1" dirty="0" smtClean="0">
                <a:latin typeface="Arial Black" panose="020B0A04020102020204" pitchFamily="34" charset="0"/>
              </a:rPr>
              <a:t>		</a:t>
            </a:r>
            <a:r>
              <a:rPr lang="en-US" b="1" dirty="0" smtClean="0"/>
              <a:t>(= </a:t>
            </a:r>
            <a:r>
              <a:rPr lang="en-US" b="1" dirty="0"/>
              <a:t>I’m looking for </a:t>
            </a:r>
            <a:r>
              <a:rPr lang="en-US" b="1" i="1" u="sng" dirty="0"/>
              <a:t>THE</a:t>
            </a:r>
            <a:r>
              <a:rPr lang="en-US" b="1" dirty="0"/>
              <a:t> person who can speak German)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2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91637"/>
          </a:xfrm>
        </p:spPr>
        <p:txBody>
          <a:bodyPr>
            <a:normAutofit fontScale="90000"/>
          </a:bodyPr>
          <a:lstStyle/>
          <a:p>
            <a:pPr algn="ctr">
              <a:lnSpc>
                <a:spcPct val="120000"/>
              </a:lnSpc>
            </a:pPr>
            <a:r>
              <a:rPr lang="en-US" sz="3200" b="1" u="sng" dirty="0">
                <a:latin typeface="Arial Black" panose="020B0A04020102020204" pitchFamily="34" charset="0"/>
              </a:rPr>
              <a:t>Les </a:t>
            </a:r>
            <a:r>
              <a:rPr lang="en-US" sz="3200" b="1" u="sng" dirty="0" err="1">
                <a:latin typeface="Arial Black" panose="020B0A04020102020204" pitchFamily="34" charset="0"/>
              </a:rPr>
              <a:t>formes</a:t>
            </a:r>
            <a:r>
              <a:rPr lang="en-US" sz="3200" b="1" u="sng" dirty="0">
                <a:latin typeface="Arial Black" panose="020B0A04020102020204" pitchFamily="34" charset="0"/>
              </a:rPr>
              <a:t> </a:t>
            </a:r>
            <a:r>
              <a:rPr lang="en-US" sz="3200" b="1" u="sng" dirty="0" err="1">
                <a:latin typeface="Arial Black" panose="020B0A04020102020204" pitchFamily="34" charset="0"/>
              </a:rPr>
              <a:t>irrégulières</a:t>
            </a:r>
            <a:r>
              <a:rPr lang="en-US" sz="3200" b="1" u="sng" dirty="0">
                <a:latin typeface="Arial Black" panose="020B0A04020102020204" pitchFamily="34" charset="0"/>
              </a:rPr>
              <a:t> du </a:t>
            </a:r>
            <a:r>
              <a:rPr lang="en-US" sz="3200" b="1" u="sng" dirty="0" err="1">
                <a:latin typeface="Arial Black" panose="020B0A04020102020204" pitchFamily="34" charset="0"/>
              </a:rPr>
              <a:t>Présent</a:t>
            </a:r>
            <a:r>
              <a:rPr lang="en-US" sz="3200" b="1" u="sng" dirty="0">
                <a:latin typeface="Arial Black" panose="020B0A04020102020204" pitchFamily="34" charset="0"/>
              </a:rPr>
              <a:t> du </a:t>
            </a:r>
            <a:r>
              <a:rPr lang="en-US" sz="3200" b="1" u="sng" dirty="0" err="1">
                <a:latin typeface="Arial Black" panose="020B0A04020102020204" pitchFamily="34" charset="0"/>
              </a:rPr>
              <a:t>Subjonctif</a:t>
            </a:r>
            <a:r>
              <a:rPr lang="en-US" sz="3200" b="1" u="sng" dirty="0" smtClean="0">
                <a:latin typeface="Arial Black" panose="020B0A04020102020204" pitchFamily="34" charset="0"/>
              </a:rPr>
              <a:t>:</a:t>
            </a:r>
            <a:br>
              <a:rPr lang="en-US" sz="3200" b="1" u="sng" dirty="0" smtClean="0">
                <a:latin typeface="Arial Black" panose="020B0A04020102020204" pitchFamily="34" charset="0"/>
              </a:rPr>
            </a:br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-</a:t>
            </a:r>
            <a:r>
              <a:rPr lang="en-US" sz="2000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ER</a:t>
            </a:r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: </a:t>
            </a:r>
            <a:r>
              <a:rPr lang="en-US" sz="2000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Laver</a:t>
            </a:r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: lave, laves, lave, </a:t>
            </a:r>
            <a:r>
              <a:rPr lang="en-US" sz="20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lavions</a:t>
            </a:r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laviez</a:t>
            </a:r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lavent</a:t>
            </a:r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-</a:t>
            </a:r>
            <a:r>
              <a:rPr lang="en-US" sz="2000" b="1" u="sng" dirty="0">
                <a:solidFill>
                  <a:srgbClr val="0070C0"/>
                </a:solidFill>
                <a:latin typeface="Arial Black" panose="020B0A04020102020204" pitchFamily="34" charset="0"/>
              </a:rPr>
              <a:t>IR</a:t>
            </a:r>
            <a:r>
              <a:rPr lang="en-US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: </a:t>
            </a:r>
            <a:r>
              <a:rPr lang="en-US" sz="2000" b="1" u="sng" dirty="0" err="1">
                <a:solidFill>
                  <a:srgbClr val="0070C0"/>
                </a:solidFill>
                <a:latin typeface="Arial Black" panose="020B0A04020102020204" pitchFamily="34" charset="0"/>
              </a:rPr>
              <a:t>Choisir</a:t>
            </a:r>
            <a:r>
              <a:rPr lang="en-US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: </a:t>
            </a:r>
            <a:r>
              <a:rPr lang="en-US" sz="20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choisisse</a:t>
            </a:r>
            <a:r>
              <a:rPr lang="en-US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, </a:t>
            </a:r>
            <a:r>
              <a:rPr lang="en-US" sz="20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choisisses</a:t>
            </a:r>
            <a:r>
              <a:rPr lang="en-US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, </a:t>
            </a:r>
            <a:r>
              <a:rPr lang="en-US" sz="20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choisisse</a:t>
            </a:r>
            <a:r>
              <a:rPr lang="en-US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, </a:t>
            </a:r>
            <a:r>
              <a:rPr lang="en-US" sz="20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choisissions</a:t>
            </a:r>
            <a:r>
              <a:rPr lang="en-US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, </a:t>
            </a:r>
            <a:r>
              <a:rPr lang="en-US" sz="20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choisissiez</a:t>
            </a:r>
            <a:r>
              <a:rPr lang="en-US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, </a:t>
            </a:r>
            <a:r>
              <a:rPr lang="en-US" sz="20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choisissent</a:t>
            </a:r>
            <a:r>
              <a:rPr lang="en-US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en-US" sz="20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-</a:t>
            </a:r>
            <a:r>
              <a:rPr lang="en-US" sz="2000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RE</a:t>
            </a:r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: </a:t>
            </a:r>
            <a:r>
              <a:rPr lang="en-US" sz="2000" b="1" u="sng" dirty="0" err="1">
                <a:solidFill>
                  <a:srgbClr val="FF0000"/>
                </a:solidFill>
                <a:latin typeface="Arial Black" panose="020B0A04020102020204" pitchFamily="34" charset="0"/>
              </a:rPr>
              <a:t>Vendre</a:t>
            </a:r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: </a:t>
            </a:r>
            <a:r>
              <a:rPr lang="en-US" sz="20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vende</a:t>
            </a:r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vendes</a:t>
            </a:r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vende</a:t>
            </a:r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vendions</a:t>
            </a:r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vendiez</a:t>
            </a:r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vendent</a:t>
            </a: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~~~~~~~~~~~~~~~~~~~~~~~~~~~~~~~~~~~~~~~~~~~~~~~~~~~~~~~~~~~~~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91636"/>
            <a:ext cx="6019800" cy="486636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200" b="1" u="sng" dirty="0" err="1">
                <a:solidFill>
                  <a:srgbClr val="0070C0"/>
                </a:solidFill>
                <a:latin typeface="Arial Black" panose="020B0A04020102020204" pitchFamily="34" charset="0"/>
              </a:rPr>
              <a:t>Aller</a:t>
            </a:r>
            <a:r>
              <a:rPr lang="en-US" sz="2200" b="1" dirty="0">
                <a:solidFill>
                  <a:srgbClr val="0070C0"/>
                </a:solidFill>
              </a:rPr>
              <a:t>: 	</a:t>
            </a:r>
            <a:r>
              <a:rPr lang="en-US" sz="2200" b="1" dirty="0" err="1" smtClean="0">
                <a:solidFill>
                  <a:srgbClr val="0070C0"/>
                </a:solidFill>
              </a:rPr>
              <a:t>aille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ailles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aille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allions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alliez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aillent</a:t>
            </a:r>
            <a:endParaRPr lang="en-US" sz="2200" b="1" dirty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200" b="1" u="sng" dirty="0" err="1">
                <a:solidFill>
                  <a:srgbClr val="FF0000"/>
                </a:solidFill>
                <a:latin typeface="Arial Black" panose="020B0A04020102020204" pitchFamily="34" charset="0"/>
              </a:rPr>
              <a:t>Avoir</a:t>
            </a:r>
            <a:r>
              <a:rPr lang="en-US" sz="2200" b="1" dirty="0">
                <a:solidFill>
                  <a:srgbClr val="FF0000"/>
                </a:solidFill>
              </a:rPr>
              <a:t>: 	</a:t>
            </a:r>
            <a:r>
              <a:rPr lang="en-US" sz="2200" b="1" dirty="0" err="1" smtClean="0">
                <a:solidFill>
                  <a:srgbClr val="FF0000"/>
                </a:solidFill>
              </a:rPr>
              <a:t>aie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aies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ait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ayons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ayez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aient</a:t>
            </a:r>
            <a:endParaRPr lang="en-US" sz="2200" b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200" b="1" u="sng" dirty="0" err="1">
                <a:solidFill>
                  <a:srgbClr val="0070C0"/>
                </a:solidFill>
                <a:latin typeface="Arial Black" panose="020B0A04020102020204" pitchFamily="34" charset="0"/>
              </a:rPr>
              <a:t>Boire</a:t>
            </a:r>
            <a:r>
              <a:rPr lang="en-US" sz="2200" b="1" dirty="0">
                <a:solidFill>
                  <a:srgbClr val="0070C0"/>
                </a:solidFill>
              </a:rPr>
              <a:t>: 	</a:t>
            </a:r>
            <a:r>
              <a:rPr lang="en-US" sz="2200" b="1" dirty="0" err="1" smtClean="0">
                <a:solidFill>
                  <a:srgbClr val="0070C0"/>
                </a:solidFill>
              </a:rPr>
              <a:t>boive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boives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boive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buvions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buviez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boivent</a:t>
            </a:r>
            <a:endParaRPr lang="en-US" sz="2200" b="1" dirty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200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Devoir</a:t>
            </a:r>
            <a:r>
              <a:rPr lang="en-US" sz="2200" b="1" dirty="0">
                <a:solidFill>
                  <a:srgbClr val="FF0000"/>
                </a:solidFill>
              </a:rPr>
              <a:t>: </a:t>
            </a:r>
            <a:r>
              <a:rPr lang="en-US" sz="2200" b="1" dirty="0" err="1" smtClean="0">
                <a:solidFill>
                  <a:srgbClr val="FF0000"/>
                </a:solidFill>
              </a:rPr>
              <a:t>doive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doives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doive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devions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deviez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doivent</a:t>
            </a:r>
            <a:endParaRPr lang="en-US" sz="2200" b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200" b="1" u="sng" dirty="0" err="1">
                <a:solidFill>
                  <a:srgbClr val="0070C0"/>
                </a:solidFill>
                <a:latin typeface="Arial Black" panose="020B0A04020102020204" pitchFamily="34" charset="0"/>
              </a:rPr>
              <a:t>Être</a:t>
            </a:r>
            <a:r>
              <a:rPr lang="en-US" sz="2200" b="1" dirty="0">
                <a:solidFill>
                  <a:srgbClr val="0070C0"/>
                </a:solidFill>
              </a:rPr>
              <a:t>: 	</a:t>
            </a:r>
            <a:r>
              <a:rPr lang="en-US" sz="2200" b="1" dirty="0" err="1" smtClean="0">
                <a:solidFill>
                  <a:srgbClr val="0070C0"/>
                </a:solidFill>
              </a:rPr>
              <a:t>sois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sois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soit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soyons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soyez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soient</a:t>
            </a:r>
            <a:endParaRPr lang="en-US" sz="2200" b="1" dirty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200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Faire</a:t>
            </a:r>
            <a:r>
              <a:rPr lang="en-US" sz="2200" b="1" dirty="0">
                <a:solidFill>
                  <a:srgbClr val="FF0000"/>
                </a:solidFill>
              </a:rPr>
              <a:t>: 	</a:t>
            </a:r>
            <a:r>
              <a:rPr lang="en-US" sz="2200" b="1" dirty="0" err="1" smtClean="0">
                <a:solidFill>
                  <a:srgbClr val="FF0000"/>
                </a:solidFill>
              </a:rPr>
              <a:t>fasse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fasses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fasse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fassions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fassiez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fassent</a:t>
            </a:r>
            <a:endParaRPr lang="en-US" sz="2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91636"/>
            <a:ext cx="6019800" cy="486636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200" b="1" u="sng" dirty="0" err="1">
                <a:solidFill>
                  <a:srgbClr val="0070C0"/>
                </a:solidFill>
                <a:latin typeface="Arial Black" panose="020B0A04020102020204" pitchFamily="34" charset="0"/>
              </a:rPr>
              <a:t>Pouvoir</a:t>
            </a:r>
            <a:r>
              <a:rPr lang="en-US" sz="2200" b="1" dirty="0">
                <a:solidFill>
                  <a:srgbClr val="0070C0"/>
                </a:solidFill>
              </a:rPr>
              <a:t>: </a:t>
            </a:r>
            <a:r>
              <a:rPr lang="en-US" sz="2200" b="1" dirty="0" err="1" smtClean="0">
                <a:solidFill>
                  <a:srgbClr val="0070C0"/>
                </a:solidFill>
              </a:rPr>
              <a:t>puisse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puisses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puisse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puissions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puissiez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puissent</a:t>
            </a:r>
            <a:endParaRPr lang="en-US" sz="2200" b="1" dirty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200" b="1" u="sng" dirty="0" err="1">
                <a:solidFill>
                  <a:srgbClr val="FF0000"/>
                </a:solidFill>
                <a:latin typeface="Arial Black" panose="020B0A04020102020204" pitchFamily="34" charset="0"/>
              </a:rPr>
              <a:t>Prendre</a:t>
            </a:r>
            <a:r>
              <a:rPr lang="en-US" sz="2200" b="1" dirty="0">
                <a:solidFill>
                  <a:srgbClr val="FF0000"/>
                </a:solidFill>
              </a:rPr>
              <a:t>: </a:t>
            </a:r>
            <a:r>
              <a:rPr lang="en-US" sz="2200" b="1" dirty="0" err="1" smtClean="0">
                <a:solidFill>
                  <a:srgbClr val="FF0000"/>
                </a:solidFill>
              </a:rPr>
              <a:t>prenne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prennes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prenne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prenions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preniez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prennent</a:t>
            </a:r>
            <a:endParaRPr lang="en-US" sz="2200" b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200" b="1" u="sng" dirty="0">
                <a:solidFill>
                  <a:srgbClr val="0070C0"/>
                </a:solidFill>
                <a:latin typeface="Arial Black" panose="020B0A04020102020204" pitchFamily="34" charset="0"/>
              </a:rPr>
              <a:t>Savoir</a:t>
            </a:r>
            <a:r>
              <a:rPr lang="en-US" sz="2200" b="1" dirty="0">
                <a:solidFill>
                  <a:srgbClr val="0070C0"/>
                </a:solidFill>
              </a:rPr>
              <a:t>: </a:t>
            </a:r>
            <a:r>
              <a:rPr lang="en-US" sz="2200" b="1" dirty="0" err="1" smtClean="0">
                <a:solidFill>
                  <a:srgbClr val="0070C0"/>
                </a:solidFill>
              </a:rPr>
              <a:t>sache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saches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sache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sachions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sachiez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sachent</a:t>
            </a:r>
            <a:endParaRPr lang="en-US" sz="2200" b="1" dirty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200" b="1" u="sng" dirty="0" err="1">
                <a:solidFill>
                  <a:srgbClr val="FF0000"/>
                </a:solidFill>
                <a:latin typeface="Arial Black" panose="020B0A04020102020204" pitchFamily="34" charset="0"/>
              </a:rPr>
              <a:t>Tenir</a:t>
            </a:r>
            <a:r>
              <a:rPr lang="en-US" sz="2200" b="1" dirty="0">
                <a:solidFill>
                  <a:srgbClr val="FF0000"/>
                </a:solidFill>
              </a:rPr>
              <a:t>: </a:t>
            </a:r>
            <a:r>
              <a:rPr lang="en-US" sz="2200" b="1" dirty="0" err="1" smtClean="0">
                <a:solidFill>
                  <a:srgbClr val="FF0000"/>
                </a:solidFill>
              </a:rPr>
              <a:t>tienne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tiennes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tienne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tenions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teniez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tiennent</a:t>
            </a:r>
            <a:endParaRPr lang="en-US" sz="2200" b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200" b="1" u="sng" dirty="0" err="1">
                <a:solidFill>
                  <a:srgbClr val="0070C0"/>
                </a:solidFill>
                <a:latin typeface="Arial Black" panose="020B0A04020102020204" pitchFamily="34" charset="0"/>
              </a:rPr>
              <a:t>Venir</a:t>
            </a:r>
            <a:r>
              <a:rPr lang="en-US" sz="2200" b="1" dirty="0">
                <a:solidFill>
                  <a:srgbClr val="0070C0"/>
                </a:solidFill>
              </a:rPr>
              <a:t>: </a:t>
            </a:r>
            <a:r>
              <a:rPr lang="en-US" sz="2200" b="1" dirty="0" err="1" smtClean="0">
                <a:solidFill>
                  <a:srgbClr val="0070C0"/>
                </a:solidFill>
              </a:rPr>
              <a:t>vienne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viennes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vienne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venions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veniez</a:t>
            </a:r>
            <a:r>
              <a:rPr lang="en-US" sz="2200" b="1" dirty="0">
                <a:solidFill>
                  <a:srgbClr val="0070C0"/>
                </a:solidFill>
              </a:rPr>
              <a:t>, </a:t>
            </a:r>
            <a:r>
              <a:rPr lang="en-US" sz="2200" b="1" dirty="0" err="1">
                <a:solidFill>
                  <a:srgbClr val="0070C0"/>
                </a:solidFill>
              </a:rPr>
              <a:t>viennent</a:t>
            </a:r>
            <a:endParaRPr lang="en-US" sz="2200" b="1" dirty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200" b="1" u="sng" dirty="0" err="1">
                <a:solidFill>
                  <a:srgbClr val="FF0000"/>
                </a:solidFill>
                <a:latin typeface="Arial Black" panose="020B0A04020102020204" pitchFamily="34" charset="0"/>
              </a:rPr>
              <a:t>Vouloir</a:t>
            </a:r>
            <a:r>
              <a:rPr lang="en-US" sz="2200" b="1" dirty="0">
                <a:solidFill>
                  <a:srgbClr val="FF0000"/>
                </a:solidFill>
              </a:rPr>
              <a:t>: </a:t>
            </a:r>
            <a:r>
              <a:rPr lang="en-US" sz="2200" b="1" dirty="0" err="1" smtClean="0">
                <a:solidFill>
                  <a:srgbClr val="FF0000"/>
                </a:solidFill>
              </a:rPr>
              <a:t>veuille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veuilles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veuille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voulions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vouliez</a:t>
            </a:r>
            <a:r>
              <a:rPr lang="en-US" sz="2200" b="1" dirty="0">
                <a:solidFill>
                  <a:srgbClr val="FF0000"/>
                </a:solidFill>
              </a:rPr>
              <a:t>, </a:t>
            </a:r>
            <a:r>
              <a:rPr lang="en-US" sz="2200" b="1" dirty="0" err="1">
                <a:solidFill>
                  <a:srgbClr val="FF0000"/>
                </a:solidFill>
              </a:rPr>
              <a:t>veuillent</a:t>
            </a:r>
            <a:endParaRPr lang="en-US" sz="2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10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13983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>
                <a:latin typeface="Arial Black" panose="020B0A04020102020204" pitchFamily="34" charset="0"/>
              </a:rPr>
              <a:t>Les </a:t>
            </a:r>
            <a:r>
              <a:rPr lang="en-US" sz="3600" b="1" u="sng" dirty="0" err="1" smtClean="0">
                <a:latin typeface="Arial Black" panose="020B0A04020102020204" pitchFamily="34" charset="0"/>
              </a:rPr>
              <a:t>formes</a:t>
            </a:r>
            <a:r>
              <a:rPr lang="en-US" sz="3600" b="1" u="sng" dirty="0" smtClean="0">
                <a:latin typeface="Arial Black" panose="020B0A04020102020204" pitchFamily="34" charset="0"/>
              </a:rPr>
              <a:t> </a:t>
            </a:r>
            <a:r>
              <a:rPr lang="en-US" sz="3600" b="1" u="sng" dirty="0" err="1" smtClean="0">
                <a:latin typeface="Arial Black" panose="020B0A04020102020204" pitchFamily="34" charset="0"/>
              </a:rPr>
              <a:t>irrégulières</a:t>
            </a:r>
            <a:r>
              <a:rPr lang="en-US" sz="3600" b="1" u="sng" dirty="0" smtClean="0">
                <a:latin typeface="Arial Black" panose="020B0A04020102020204" pitchFamily="34" charset="0"/>
              </a:rPr>
              <a:t> du </a:t>
            </a:r>
            <a:r>
              <a:rPr lang="en-US" sz="3600" b="1" u="sng" dirty="0" err="1" smtClean="0">
                <a:latin typeface="Arial Black" panose="020B0A04020102020204" pitchFamily="34" charset="0"/>
              </a:rPr>
              <a:t>Présent</a:t>
            </a:r>
            <a:r>
              <a:rPr lang="en-US" sz="3600" b="1" u="sng" dirty="0" smtClean="0">
                <a:latin typeface="Arial Black" panose="020B0A04020102020204" pitchFamily="34" charset="0"/>
              </a:rPr>
              <a:t> du </a:t>
            </a:r>
            <a:r>
              <a:rPr lang="en-US" sz="3600" b="1" u="sng" dirty="0" err="1" smtClean="0">
                <a:latin typeface="Arial Black" panose="020B0A04020102020204" pitchFamily="34" charset="0"/>
              </a:rPr>
              <a:t>Subjonctif</a:t>
            </a:r>
            <a:r>
              <a:rPr lang="en-US" sz="3600" b="1" u="sng" dirty="0" smtClean="0">
                <a:latin typeface="Arial Black" panose="020B0A04020102020204" pitchFamily="34" charset="0"/>
              </a:rPr>
              <a:t>: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468" y="713984"/>
            <a:ext cx="11966532" cy="6144015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3300" b="1" dirty="0" smtClean="0">
                <a:solidFill>
                  <a:srgbClr val="FF0000"/>
                </a:solidFill>
              </a:rPr>
              <a:t>-</a:t>
            </a:r>
            <a:r>
              <a:rPr lang="en-US" sz="3300" b="1" u="sng" dirty="0" smtClean="0">
                <a:solidFill>
                  <a:srgbClr val="FF0000"/>
                </a:solidFill>
              </a:rPr>
              <a:t>ER</a:t>
            </a:r>
            <a:r>
              <a:rPr lang="en-US" sz="3300" b="1" dirty="0" smtClean="0">
                <a:solidFill>
                  <a:srgbClr val="FF0000"/>
                </a:solidFill>
              </a:rPr>
              <a:t>: </a:t>
            </a:r>
            <a:r>
              <a:rPr lang="en-US" sz="3300" b="1" u="sng" dirty="0" smtClean="0">
                <a:solidFill>
                  <a:srgbClr val="FF0000"/>
                </a:solidFill>
              </a:rPr>
              <a:t>Laver</a:t>
            </a:r>
            <a:r>
              <a:rPr lang="en-US" sz="3300" b="1" dirty="0" smtClean="0">
                <a:solidFill>
                  <a:srgbClr val="FF0000"/>
                </a:solidFill>
              </a:rPr>
              <a:t>: lave, laves, lave, </a:t>
            </a:r>
            <a:r>
              <a:rPr lang="en-US" sz="3300" b="1" dirty="0" err="1" smtClean="0">
                <a:solidFill>
                  <a:srgbClr val="FF0000"/>
                </a:solidFill>
              </a:rPr>
              <a:t>lavions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laviez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lavent</a:t>
            </a:r>
            <a:endParaRPr lang="en-US" sz="3300" b="1" dirty="0" smtClean="0">
              <a:solidFill>
                <a:srgbClr val="FF0000"/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300" b="1" dirty="0" smtClean="0">
                <a:solidFill>
                  <a:srgbClr val="0070C0"/>
                </a:solidFill>
              </a:rPr>
              <a:t>-</a:t>
            </a:r>
            <a:r>
              <a:rPr lang="en-US" sz="3300" b="1" u="sng" dirty="0" smtClean="0">
                <a:solidFill>
                  <a:srgbClr val="0070C0"/>
                </a:solidFill>
              </a:rPr>
              <a:t>IR</a:t>
            </a:r>
            <a:r>
              <a:rPr lang="en-US" sz="3300" b="1" dirty="0" smtClean="0">
                <a:solidFill>
                  <a:srgbClr val="0070C0"/>
                </a:solidFill>
              </a:rPr>
              <a:t>: </a:t>
            </a:r>
            <a:r>
              <a:rPr lang="en-US" sz="3300" b="1" u="sng" dirty="0" err="1" smtClean="0">
                <a:solidFill>
                  <a:srgbClr val="0070C0"/>
                </a:solidFill>
              </a:rPr>
              <a:t>Choisir</a:t>
            </a:r>
            <a:r>
              <a:rPr lang="en-US" sz="3300" b="1" dirty="0" smtClean="0">
                <a:solidFill>
                  <a:srgbClr val="0070C0"/>
                </a:solidFill>
              </a:rPr>
              <a:t>: </a:t>
            </a:r>
            <a:r>
              <a:rPr lang="en-US" sz="3300" b="1" dirty="0" err="1" smtClean="0">
                <a:solidFill>
                  <a:srgbClr val="0070C0"/>
                </a:solidFill>
              </a:rPr>
              <a:t>choisisse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choisisses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choisisse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choisissions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choisissiez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choisissent</a:t>
            </a:r>
            <a:endParaRPr lang="en-US" sz="3300" b="1" dirty="0" smtClean="0">
              <a:solidFill>
                <a:srgbClr val="0070C0"/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300" b="1" dirty="0" smtClean="0">
                <a:solidFill>
                  <a:srgbClr val="FF0000"/>
                </a:solidFill>
              </a:rPr>
              <a:t>-</a:t>
            </a:r>
            <a:r>
              <a:rPr lang="en-US" sz="3300" b="1" u="sng" dirty="0" smtClean="0">
                <a:solidFill>
                  <a:srgbClr val="FF0000"/>
                </a:solidFill>
              </a:rPr>
              <a:t>RE</a:t>
            </a:r>
            <a:r>
              <a:rPr lang="en-US" sz="3300" b="1" dirty="0" smtClean="0">
                <a:solidFill>
                  <a:srgbClr val="FF0000"/>
                </a:solidFill>
              </a:rPr>
              <a:t>: </a:t>
            </a:r>
            <a:r>
              <a:rPr lang="en-US" sz="3300" b="1" u="sng" dirty="0" err="1" smtClean="0">
                <a:solidFill>
                  <a:srgbClr val="FF0000"/>
                </a:solidFill>
              </a:rPr>
              <a:t>Vendre</a:t>
            </a:r>
            <a:r>
              <a:rPr lang="en-US" sz="3300" b="1" dirty="0" smtClean="0">
                <a:solidFill>
                  <a:srgbClr val="FF0000"/>
                </a:solidFill>
              </a:rPr>
              <a:t>: </a:t>
            </a:r>
            <a:r>
              <a:rPr lang="en-US" sz="3300" b="1" dirty="0" err="1" smtClean="0">
                <a:solidFill>
                  <a:srgbClr val="FF0000"/>
                </a:solidFill>
              </a:rPr>
              <a:t>vende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vendes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vende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vendions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vendiez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vendent</a:t>
            </a:r>
            <a:endParaRPr lang="en-US" sz="33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~~~~~~~~~~~~~~~~~~~~~~~~~~~~~~~~~~~~~~~~~~~~~~~~~~~~~~~~~~~~~~~~~~~~~~~~~~~~~~~~~~~~~~~~~~~~~~~~~~~~~~~~~~~~~~~~~~~~~~~~~~~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300" b="1" u="sng" dirty="0" err="1" smtClean="0">
                <a:solidFill>
                  <a:srgbClr val="0070C0"/>
                </a:solidFill>
              </a:rPr>
              <a:t>Aller</a:t>
            </a:r>
            <a:r>
              <a:rPr lang="en-US" sz="3300" b="1" dirty="0" smtClean="0">
                <a:solidFill>
                  <a:srgbClr val="0070C0"/>
                </a:solidFill>
              </a:rPr>
              <a:t>: 		</a:t>
            </a:r>
            <a:r>
              <a:rPr lang="en-US" sz="3300" b="1" dirty="0" err="1" smtClean="0">
                <a:solidFill>
                  <a:srgbClr val="0070C0"/>
                </a:solidFill>
              </a:rPr>
              <a:t>aille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ailles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aille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allions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alliez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aillent</a:t>
            </a:r>
            <a:endParaRPr lang="en-US" sz="33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300" b="1" u="sng" dirty="0" err="1" smtClean="0">
                <a:solidFill>
                  <a:srgbClr val="FF0000"/>
                </a:solidFill>
              </a:rPr>
              <a:t>Avoir</a:t>
            </a:r>
            <a:r>
              <a:rPr lang="en-US" sz="3300" b="1" dirty="0" smtClean="0">
                <a:solidFill>
                  <a:srgbClr val="FF0000"/>
                </a:solidFill>
              </a:rPr>
              <a:t>: 		</a:t>
            </a:r>
            <a:r>
              <a:rPr lang="en-US" sz="3300" b="1" dirty="0" err="1" smtClean="0">
                <a:solidFill>
                  <a:srgbClr val="FF0000"/>
                </a:solidFill>
              </a:rPr>
              <a:t>aie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aies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ait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ayons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ayez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aient</a:t>
            </a:r>
            <a:endParaRPr lang="en-US" sz="33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300" b="1" u="sng" dirty="0" err="1" smtClean="0">
                <a:solidFill>
                  <a:srgbClr val="0070C0"/>
                </a:solidFill>
              </a:rPr>
              <a:t>Boire</a:t>
            </a:r>
            <a:r>
              <a:rPr lang="en-US" sz="3300" b="1" dirty="0" smtClean="0">
                <a:solidFill>
                  <a:srgbClr val="0070C0"/>
                </a:solidFill>
              </a:rPr>
              <a:t>: 		</a:t>
            </a:r>
            <a:r>
              <a:rPr lang="en-US" sz="3300" b="1" dirty="0" err="1" smtClean="0">
                <a:solidFill>
                  <a:srgbClr val="0070C0"/>
                </a:solidFill>
              </a:rPr>
              <a:t>boive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boives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boive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buvions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buviez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boivent</a:t>
            </a:r>
            <a:endParaRPr lang="en-US" sz="33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300" b="1" u="sng" dirty="0" smtClean="0">
                <a:solidFill>
                  <a:srgbClr val="FF0000"/>
                </a:solidFill>
              </a:rPr>
              <a:t>Devoir</a:t>
            </a:r>
            <a:r>
              <a:rPr lang="en-US" sz="3300" b="1" dirty="0" smtClean="0">
                <a:solidFill>
                  <a:srgbClr val="FF0000"/>
                </a:solidFill>
              </a:rPr>
              <a:t>: 		</a:t>
            </a:r>
            <a:r>
              <a:rPr lang="en-US" sz="3300" b="1" dirty="0" err="1" smtClean="0">
                <a:solidFill>
                  <a:srgbClr val="FF0000"/>
                </a:solidFill>
              </a:rPr>
              <a:t>doive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doives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doive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devions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deviez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doivent</a:t>
            </a:r>
            <a:endParaRPr lang="en-US" sz="33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300" b="1" u="sng" dirty="0" err="1" smtClean="0">
                <a:solidFill>
                  <a:srgbClr val="0070C0"/>
                </a:solidFill>
              </a:rPr>
              <a:t>Être</a:t>
            </a:r>
            <a:r>
              <a:rPr lang="en-US" sz="3300" b="1" dirty="0" smtClean="0">
                <a:solidFill>
                  <a:srgbClr val="0070C0"/>
                </a:solidFill>
              </a:rPr>
              <a:t>: 		</a:t>
            </a:r>
            <a:r>
              <a:rPr lang="en-US" sz="3300" b="1" dirty="0" err="1" smtClean="0">
                <a:solidFill>
                  <a:srgbClr val="0070C0"/>
                </a:solidFill>
              </a:rPr>
              <a:t>sois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sois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soit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soyons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soyez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soient</a:t>
            </a:r>
            <a:endParaRPr lang="en-US" sz="33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300" b="1" u="sng" dirty="0" smtClean="0">
                <a:solidFill>
                  <a:srgbClr val="FF0000"/>
                </a:solidFill>
              </a:rPr>
              <a:t>Faire</a:t>
            </a:r>
            <a:r>
              <a:rPr lang="en-US" sz="3300" b="1" dirty="0" smtClean="0">
                <a:solidFill>
                  <a:srgbClr val="FF0000"/>
                </a:solidFill>
              </a:rPr>
              <a:t>: 		</a:t>
            </a:r>
            <a:r>
              <a:rPr lang="en-US" sz="3300" b="1" dirty="0" err="1" smtClean="0">
                <a:solidFill>
                  <a:srgbClr val="FF0000"/>
                </a:solidFill>
              </a:rPr>
              <a:t>fasse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fasses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fasse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fassions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fassiez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fassent</a:t>
            </a:r>
            <a:endParaRPr lang="en-US" sz="33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300" b="1" u="sng" dirty="0" err="1" smtClean="0">
                <a:solidFill>
                  <a:srgbClr val="0070C0"/>
                </a:solidFill>
              </a:rPr>
              <a:t>Pouvoir</a:t>
            </a:r>
            <a:r>
              <a:rPr lang="en-US" sz="3300" b="1" dirty="0" smtClean="0">
                <a:solidFill>
                  <a:srgbClr val="0070C0"/>
                </a:solidFill>
              </a:rPr>
              <a:t>: 		</a:t>
            </a:r>
            <a:r>
              <a:rPr lang="en-US" sz="3300" b="1" dirty="0" err="1" smtClean="0">
                <a:solidFill>
                  <a:srgbClr val="0070C0"/>
                </a:solidFill>
              </a:rPr>
              <a:t>puisse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puisses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puisse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puissions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puissiez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puissent</a:t>
            </a:r>
            <a:endParaRPr lang="en-US" sz="33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300" b="1" u="sng" dirty="0" err="1" smtClean="0">
                <a:solidFill>
                  <a:srgbClr val="FF0000"/>
                </a:solidFill>
              </a:rPr>
              <a:t>Prendre</a:t>
            </a:r>
            <a:r>
              <a:rPr lang="en-US" sz="3300" b="1" dirty="0" smtClean="0">
                <a:solidFill>
                  <a:srgbClr val="FF0000"/>
                </a:solidFill>
              </a:rPr>
              <a:t>: 		</a:t>
            </a:r>
            <a:r>
              <a:rPr lang="en-US" sz="3300" b="1" dirty="0" err="1" smtClean="0">
                <a:solidFill>
                  <a:srgbClr val="FF0000"/>
                </a:solidFill>
              </a:rPr>
              <a:t>prenne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prennes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prenne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prenions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preniez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prennent</a:t>
            </a:r>
            <a:endParaRPr lang="en-US" sz="33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300" b="1" u="sng" dirty="0" smtClean="0">
                <a:solidFill>
                  <a:srgbClr val="0070C0"/>
                </a:solidFill>
              </a:rPr>
              <a:t>Savoir</a:t>
            </a:r>
            <a:r>
              <a:rPr lang="en-US" sz="3300" b="1" dirty="0" smtClean="0">
                <a:solidFill>
                  <a:srgbClr val="0070C0"/>
                </a:solidFill>
              </a:rPr>
              <a:t>: 		</a:t>
            </a:r>
            <a:r>
              <a:rPr lang="en-US" sz="3300" b="1" dirty="0" err="1" smtClean="0">
                <a:solidFill>
                  <a:srgbClr val="0070C0"/>
                </a:solidFill>
              </a:rPr>
              <a:t>sache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saches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sache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sachions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sachiez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sachent</a:t>
            </a:r>
            <a:endParaRPr lang="en-US" sz="33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300" b="1" u="sng" dirty="0" err="1" smtClean="0">
                <a:solidFill>
                  <a:srgbClr val="FF0000"/>
                </a:solidFill>
              </a:rPr>
              <a:t>Tenir</a:t>
            </a:r>
            <a:r>
              <a:rPr lang="en-US" sz="3300" b="1" dirty="0" smtClean="0">
                <a:solidFill>
                  <a:srgbClr val="FF0000"/>
                </a:solidFill>
              </a:rPr>
              <a:t>: 		</a:t>
            </a:r>
            <a:r>
              <a:rPr lang="en-US" sz="3300" b="1" dirty="0" err="1" smtClean="0">
                <a:solidFill>
                  <a:srgbClr val="FF0000"/>
                </a:solidFill>
              </a:rPr>
              <a:t>tienne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tiennes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tienne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tenions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teniez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tiennent</a:t>
            </a:r>
            <a:endParaRPr lang="en-US" sz="33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300" b="1" u="sng" dirty="0" err="1" smtClean="0">
                <a:solidFill>
                  <a:srgbClr val="0070C0"/>
                </a:solidFill>
              </a:rPr>
              <a:t>Venir</a:t>
            </a:r>
            <a:r>
              <a:rPr lang="en-US" sz="3300" b="1" dirty="0" smtClean="0">
                <a:solidFill>
                  <a:srgbClr val="0070C0"/>
                </a:solidFill>
              </a:rPr>
              <a:t>: 		</a:t>
            </a:r>
            <a:r>
              <a:rPr lang="en-US" sz="3300" b="1" dirty="0" err="1" smtClean="0">
                <a:solidFill>
                  <a:srgbClr val="0070C0"/>
                </a:solidFill>
              </a:rPr>
              <a:t>vienne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viennes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vienne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venions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veniez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viennent</a:t>
            </a:r>
            <a:endParaRPr lang="en-US" sz="33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300" b="1" u="sng" dirty="0" err="1" smtClean="0">
                <a:solidFill>
                  <a:srgbClr val="FF0000"/>
                </a:solidFill>
              </a:rPr>
              <a:t>Vouloir</a:t>
            </a:r>
            <a:r>
              <a:rPr lang="en-US" sz="3300" b="1" dirty="0" smtClean="0">
                <a:solidFill>
                  <a:srgbClr val="FF0000"/>
                </a:solidFill>
              </a:rPr>
              <a:t>: 		</a:t>
            </a:r>
            <a:r>
              <a:rPr lang="en-US" sz="3300" b="1" dirty="0" err="1" smtClean="0">
                <a:solidFill>
                  <a:srgbClr val="FF0000"/>
                </a:solidFill>
              </a:rPr>
              <a:t>veuille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veuilles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veuille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voulions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vouliez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veuillent</a:t>
            </a:r>
            <a:endParaRPr lang="en-US" sz="33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72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60" y="87682"/>
            <a:ext cx="12066740" cy="576197"/>
          </a:xfrm>
        </p:spPr>
        <p:txBody>
          <a:bodyPr>
            <a:normAutofit fontScale="90000"/>
          </a:bodyPr>
          <a:lstStyle/>
          <a:p>
            <a:pPr algn="l"/>
            <a:r>
              <a:rPr lang="en-US" sz="2200" b="1" u="sng" dirty="0" err="1">
                <a:latin typeface="Arial Black" panose="020B0A04020102020204" pitchFamily="34" charset="0"/>
              </a:rPr>
              <a:t>Pratique</a:t>
            </a:r>
            <a:r>
              <a:rPr lang="en-US" sz="2200" b="1" u="sng" dirty="0">
                <a:latin typeface="Arial Black" panose="020B0A04020102020204" pitchFamily="34" charset="0"/>
              </a:rPr>
              <a:t> du  </a:t>
            </a:r>
            <a:r>
              <a:rPr lang="en-US" sz="2200" b="1" u="sng" dirty="0" smtClean="0">
                <a:latin typeface="Arial Black" panose="020B0A04020102020204" pitchFamily="34" charset="0"/>
              </a:rPr>
              <a:t>SUBJONCTIF</a:t>
            </a:r>
            <a:r>
              <a:rPr lang="en-US" sz="2200" b="1" dirty="0" smtClean="0">
                <a:latin typeface="Arial Black" panose="020B0A04020102020204" pitchFamily="34" charset="0"/>
              </a:rPr>
              <a:t>  </a:t>
            </a:r>
            <a:r>
              <a:rPr lang="en-US" sz="1600" b="1" i="1" dirty="0" err="1" smtClean="0"/>
              <a:t>Décidez</a:t>
            </a:r>
            <a:r>
              <a:rPr lang="en-US" sz="1600" b="1" i="1" dirty="0" smtClean="0"/>
              <a:t> </a:t>
            </a:r>
            <a:r>
              <a:rPr lang="en-US" sz="1600" b="1" i="1" dirty="0" err="1"/>
              <a:t>si</a:t>
            </a:r>
            <a:r>
              <a:rPr lang="en-US" sz="1600" b="1" i="1" dirty="0"/>
              <a:t> </a:t>
            </a:r>
            <a:r>
              <a:rPr lang="en-US" sz="1600" b="1" i="1" dirty="0" err="1"/>
              <a:t>vous</a:t>
            </a:r>
            <a:r>
              <a:rPr lang="en-US" sz="1600" b="1" i="1" dirty="0"/>
              <a:t> </a:t>
            </a:r>
            <a:r>
              <a:rPr lang="en-US" sz="1600" b="1" i="1" dirty="0" err="1"/>
              <a:t>avez</a:t>
            </a:r>
            <a:r>
              <a:rPr lang="en-US" sz="1600" b="1" i="1" dirty="0"/>
              <a:t> </a:t>
            </a:r>
            <a:r>
              <a:rPr lang="en-US" sz="1600" b="1" i="1" dirty="0" err="1"/>
              <a:t>besoin</a:t>
            </a:r>
            <a:r>
              <a:rPr lang="en-US" sz="1600" b="1" i="1" dirty="0"/>
              <a:t> du </a:t>
            </a:r>
            <a:r>
              <a:rPr lang="en-US" sz="1600" b="1" i="1" dirty="0" err="1"/>
              <a:t>subjonctif</a:t>
            </a:r>
            <a:r>
              <a:rPr lang="en-US" sz="1600" b="1" i="1" dirty="0"/>
              <a:t> </a:t>
            </a:r>
            <a:r>
              <a:rPr lang="en-US" sz="1600" b="1" i="1" dirty="0" err="1"/>
              <a:t>ou</a:t>
            </a:r>
            <a:r>
              <a:rPr lang="en-US" sz="1600" b="1" i="1" dirty="0"/>
              <a:t> pas et </a:t>
            </a:r>
            <a:r>
              <a:rPr lang="en-US" sz="1600" b="1" i="1" dirty="0" err="1"/>
              <a:t>écrivez</a:t>
            </a:r>
            <a:r>
              <a:rPr lang="en-US" sz="1600" b="1" i="1" dirty="0"/>
              <a:t> la </a:t>
            </a:r>
            <a:r>
              <a:rPr lang="en-US" sz="1600" b="1" i="1" dirty="0" err="1"/>
              <a:t>forme</a:t>
            </a:r>
            <a:r>
              <a:rPr lang="en-US" sz="1600" b="1" i="1" dirty="0"/>
              <a:t> </a:t>
            </a:r>
            <a:r>
              <a:rPr lang="en-US" sz="1600" b="1" i="1" dirty="0" err="1"/>
              <a:t>correcte</a:t>
            </a:r>
            <a:r>
              <a:rPr lang="en-US" sz="1600" b="1" i="1" dirty="0"/>
              <a:t> des </a:t>
            </a:r>
            <a:r>
              <a:rPr lang="en-US" sz="1600" b="1" i="1" dirty="0" err="1" smtClean="0"/>
              <a:t>verbes</a:t>
            </a:r>
            <a:r>
              <a:rPr lang="en-US" sz="1600" b="1" i="1" dirty="0" smtClean="0"/>
              <a:t>: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468" y="501042"/>
            <a:ext cx="11966532" cy="635695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i="1" dirty="0"/>
              <a:t> </a:t>
            </a:r>
            <a:r>
              <a:rPr lang="en-US" dirty="0" smtClean="0"/>
              <a:t>1.       Il </a:t>
            </a:r>
            <a:r>
              <a:rPr lang="en-US" dirty="0" err="1"/>
              <a:t>faut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mes</a:t>
            </a:r>
            <a:r>
              <a:rPr lang="en-US" dirty="0"/>
              <a:t> </a:t>
            </a:r>
            <a:r>
              <a:rPr lang="en-US" dirty="0" err="1"/>
              <a:t>amis</a:t>
            </a:r>
            <a:r>
              <a:rPr lang="en-US" dirty="0"/>
              <a:t> _____________________________ (</a:t>
            </a:r>
            <a:r>
              <a:rPr lang="en-US" dirty="0" err="1"/>
              <a:t>prendre</a:t>
            </a:r>
            <a:r>
              <a:rPr lang="en-US" dirty="0"/>
              <a:t>) du café le </a:t>
            </a:r>
            <a:r>
              <a:rPr lang="en-US" dirty="0" err="1"/>
              <a:t>matin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Arial Black" panose="020B0A04020102020204" pitchFamily="34" charset="0"/>
              </a:rPr>
              <a:t>Il </a:t>
            </a:r>
            <a:r>
              <a:rPr lang="en-US" dirty="0" err="1">
                <a:latin typeface="Arial Black" panose="020B0A04020102020204" pitchFamily="34" charset="0"/>
              </a:rPr>
              <a:t>faut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que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mes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amis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____</a:t>
            </a:r>
            <a:r>
              <a:rPr lang="en-US" dirty="0" err="1">
                <a:solidFill>
                  <a:srgbClr val="FF0000"/>
                </a:solidFill>
                <a:latin typeface="Arial Black" panose="020B0A04020102020204" pitchFamily="34" charset="0"/>
              </a:rPr>
              <a:t>p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rennent</a:t>
            </a:r>
            <a:r>
              <a:rPr lang="en-US" dirty="0" smtClean="0">
                <a:latin typeface="Arial Black" panose="020B0A04020102020204" pitchFamily="34" charset="0"/>
              </a:rPr>
              <a:t>______ </a:t>
            </a:r>
            <a:r>
              <a:rPr lang="en-US" dirty="0">
                <a:latin typeface="Arial Black" panose="020B0A04020102020204" pitchFamily="34" charset="0"/>
              </a:rPr>
              <a:t>(</a:t>
            </a:r>
            <a:r>
              <a:rPr lang="en-US" dirty="0" err="1">
                <a:latin typeface="Arial Black" panose="020B0A04020102020204" pitchFamily="34" charset="0"/>
              </a:rPr>
              <a:t>prendre</a:t>
            </a:r>
            <a:r>
              <a:rPr lang="en-US" dirty="0">
                <a:latin typeface="Arial Black" panose="020B0A04020102020204" pitchFamily="34" charset="0"/>
              </a:rPr>
              <a:t>) du café le </a:t>
            </a:r>
            <a:r>
              <a:rPr lang="en-US" dirty="0" err="1">
                <a:latin typeface="Arial Black" panose="020B0A04020102020204" pitchFamily="34" charset="0"/>
              </a:rPr>
              <a:t>matin</a:t>
            </a:r>
            <a:r>
              <a:rPr lang="en-US" dirty="0" smtClean="0">
                <a:latin typeface="Arial Black" panose="020B0A04020102020204" pitchFamily="34" charset="0"/>
              </a:rPr>
              <a:t>.</a:t>
            </a:r>
            <a:endParaRPr lang="en-US" dirty="0"/>
          </a:p>
          <a:p>
            <a:pPr marL="514350" lvl="0" indent="-514350">
              <a:buAutoNum type="arabicPeriod" startAt="2"/>
            </a:pP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/>
              <a:t>parents </a:t>
            </a:r>
            <a:r>
              <a:rPr lang="en-US" dirty="0" err="1"/>
              <a:t>sont</a:t>
            </a:r>
            <a:r>
              <a:rPr lang="en-US" dirty="0"/>
              <a:t> contents </a:t>
            </a:r>
            <a:r>
              <a:rPr lang="en-US" dirty="0" err="1"/>
              <a:t>que</a:t>
            </a:r>
            <a:r>
              <a:rPr lang="en-US" dirty="0"/>
              <a:t> je __________________________ (</a:t>
            </a:r>
            <a:r>
              <a:rPr lang="en-US" dirty="0" err="1"/>
              <a:t>réussir</a:t>
            </a:r>
            <a:r>
              <a:rPr lang="en-US" dirty="0"/>
              <a:t>) en </a:t>
            </a:r>
            <a:r>
              <a:rPr lang="en-US" dirty="0" err="1"/>
              <a:t>français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latin typeface="Arial Black" panose="020B0A04020102020204" pitchFamily="34" charset="0"/>
              </a:rPr>
              <a:t>Mes</a:t>
            </a:r>
            <a:r>
              <a:rPr lang="en-US" dirty="0">
                <a:latin typeface="Arial Black" panose="020B0A04020102020204" pitchFamily="34" charset="0"/>
              </a:rPr>
              <a:t> parents </a:t>
            </a:r>
            <a:r>
              <a:rPr lang="en-US" dirty="0" err="1">
                <a:latin typeface="Arial Black" panose="020B0A04020102020204" pitchFamily="34" charset="0"/>
              </a:rPr>
              <a:t>sont</a:t>
            </a:r>
            <a:r>
              <a:rPr lang="en-US" dirty="0">
                <a:latin typeface="Arial Black" panose="020B0A04020102020204" pitchFamily="34" charset="0"/>
              </a:rPr>
              <a:t> contents </a:t>
            </a:r>
            <a:r>
              <a:rPr lang="en-US" dirty="0" err="1">
                <a:latin typeface="Arial Black" panose="020B0A04020102020204" pitchFamily="34" charset="0"/>
              </a:rPr>
              <a:t>que</a:t>
            </a:r>
            <a:r>
              <a:rPr lang="en-US" dirty="0">
                <a:latin typeface="Arial Black" panose="020B0A04020102020204" pitchFamily="34" charset="0"/>
              </a:rPr>
              <a:t> je </a:t>
            </a:r>
            <a:r>
              <a:rPr lang="en-US" dirty="0" smtClean="0">
                <a:latin typeface="Arial Black" panose="020B0A04020102020204" pitchFamily="34" charset="0"/>
              </a:rPr>
              <a:t>___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réussisse</a:t>
            </a:r>
            <a:r>
              <a:rPr lang="en-US" dirty="0" smtClean="0">
                <a:latin typeface="Arial Black" panose="020B0A04020102020204" pitchFamily="34" charset="0"/>
              </a:rPr>
              <a:t>___ </a:t>
            </a:r>
            <a:r>
              <a:rPr lang="en-US" dirty="0">
                <a:latin typeface="Arial Black" panose="020B0A04020102020204" pitchFamily="34" charset="0"/>
              </a:rPr>
              <a:t>(</a:t>
            </a:r>
            <a:r>
              <a:rPr lang="en-US" dirty="0" err="1">
                <a:latin typeface="Arial Black" panose="020B0A04020102020204" pitchFamily="34" charset="0"/>
              </a:rPr>
              <a:t>réussir</a:t>
            </a:r>
            <a:r>
              <a:rPr lang="en-US" dirty="0">
                <a:latin typeface="Arial Black" panose="020B0A04020102020204" pitchFamily="34" charset="0"/>
              </a:rPr>
              <a:t>) en </a:t>
            </a:r>
            <a:r>
              <a:rPr lang="en-US" dirty="0" err="1">
                <a:latin typeface="Arial Black" panose="020B0A04020102020204" pitchFamily="34" charset="0"/>
              </a:rPr>
              <a:t>français</a:t>
            </a:r>
            <a:r>
              <a:rPr lang="en-US" dirty="0">
                <a:latin typeface="Arial Black" panose="020B0A04020102020204" pitchFamily="34" charset="0"/>
              </a:rPr>
              <a:t>.</a:t>
            </a:r>
          </a:p>
          <a:p>
            <a:pPr marL="514350" lvl="0" indent="-514350">
              <a:buAutoNum type="arabicPeriod" startAt="3"/>
            </a:pPr>
            <a:r>
              <a:rPr lang="en-US" dirty="0" smtClean="0"/>
              <a:t>Nous </a:t>
            </a:r>
            <a:r>
              <a:rPr lang="en-US" dirty="0" err="1"/>
              <a:t>sommes</a:t>
            </a:r>
            <a:r>
              <a:rPr lang="en-US" dirty="0"/>
              <a:t> </a:t>
            </a:r>
            <a:r>
              <a:rPr lang="en-US" dirty="0" err="1"/>
              <a:t>désolés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ton chat __________________________ (</a:t>
            </a:r>
            <a:r>
              <a:rPr lang="en-US" dirty="0" err="1"/>
              <a:t>être</a:t>
            </a:r>
            <a:r>
              <a:rPr lang="en-US" dirty="0"/>
              <a:t>) mort</a:t>
            </a:r>
            <a:r>
              <a:rPr lang="en-US" dirty="0" smtClean="0"/>
              <a:t>.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>
                <a:latin typeface="Arial Black" panose="020B0A04020102020204" pitchFamily="34" charset="0"/>
              </a:rPr>
              <a:t>Nous </a:t>
            </a:r>
            <a:r>
              <a:rPr lang="en-US" dirty="0" err="1">
                <a:latin typeface="Arial Black" panose="020B0A04020102020204" pitchFamily="34" charset="0"/>
              </a:rPr>
              <a:t>sommes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désolés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que</a:t>
            </a:r>
            <a:r>
              <a:rPr lang="en-US" dirty="0">
                <a:latin typeface="Arial Black" panose="020B0A04020102020204" pitchFamily="34" charset="0"/>
              </a:rPr>
              <a:t> ton chat </a:t>
            </a:r>
            <a:r>
              <a:rPr lang="en-US" dirty="0" smtClean="0">
                <a:latin typeface="Arial Black" panose="020B0A04020102020204" pitchFamily="34" charset="0"/>
              </a:rPr>
              <a:t>______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soit</a:t>
            </a:r>
            <a:r>
              <a:rPr lang="en-US" dirty="0" smtClean="0">
                <a:latin typeface="Arial Black" panose="020B0A04020102020204" pitchFamily="34" charset="0"/>
              </a:rPr>
              <a:t>____ </a:t>
            </a:r>
            <a:r>
              <a:rPr lang="en-US" dirty="0">
                <a:latin typeface="Arial Black" panose="020B0A04020102020204" pitchFamily="34" charset="0"/>
              </a:rPr>
              <a:t>(</a:t>
            </a:r>
            <a:r>
              <a:rPr lang="en-US" dirty="0" err="1">
                <a:latin typeface="Arial Black" panose="020B0A04020102020204" pitchFamily="34" charset="0"/>
              </a:rPr>
              <a:t>être</a:t>
            </a:r>
            <a:r>
              <a:rPr lang="en-US" dirty="0">
                <a:latin typeface="Arial Black" panose="020B0A04020102020204" pitchFamily="34" charset="0"/>
              </a:rPr>
              <a:t>) mort</a:t>
            </a:r>
            <a:r>
              <a:rPr lang="en-US" dirty="0" smtClean="0">
                <a:latin typeface="Arial Black" panose="020B0A04020102020204" pitchFamily="34" charset="0"/>
              </a:rPr>
              <a:t>.</a:t>
            </a:r>
            <a:endParaRPr lang="en-US" dirty="0"/>
          </a:p>
          <a:p>
            <a:pPr marL="514350" lvl="0" indent="-514350">
              <a:buAutoNum type="arabicPeriod" startAt="4"/>
            </a:pPr>
            <a:r>
              <a:rPr lang="en-US" dirty="0" smtClean="0"/>
              <a:t>Il </a:t>
            </a:r>
            <a:r>
              <a:rPr lang="en-US" dirty="0" err="1"/>
              <a:t>est</a:t>
            </a:r>
            <a:r>
              <a:rPr lang="en-US" dirty="0"/>
              <a:t> important </a:t>
            </a:r>
            <a:r>
              <a:rPr lang="en-US" dirty="0" err="1"/>
              <a:t>que</a:t>
            </a:r>
            <a:r>
              <a:rPr lang="en-US" dirty="0"/>
              <a:t> les </a:t>
            </a:r>
            <a:r>
              <a:rPr lang="en-US" dirty="0" err="1"/>
              <a:t>étudiants</a:t>
            </a:r>
            <a:r>
              <a:rPr lang="en-US" dirty="0"/>
              <a:t> ___________________________ (</a:t>
            </a:r>
            <a:r>
              <a:rPr lang="en-US" dirty="0" err="1"/>
              <a:t>vouloir</a:t>
            </a:r>
            <a:r>
              <a:rPr lang="en-US" dirty="0"/>
              <a:t>) </a:t>
            </a:r>
            <a:r>
              <a:rPr lang="en-US" dirty="0" err="1"/>
              <a:t>réussir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Arial Black" panose="020B0A04020102020204" pitchFamily="34" charset="0"/>
              </a:rPr>
              <a:t>Il </a:t>
            </a:r>
            <a:r>
              <a:rPr lang="en-US" dirty="0" err="1">
                <a:latin typeface="Arial Black" panose="020B0A04020102020204" pitchFamily="34" charset="0"/>
              </a:rPr>
              <a:t>est</a:t>
            </a:r>
            <a:r>
              <a:rPr lang="en-US" dirty="0">
                <a:latin typeface="Arial Black" panose="020B0A04020102020204" pitchFamily="34" charset="0"/>
              </a:rPr>
              <a:t> important </a:t>
            </a:r>
            <a:r>
              <a:rPr lang="en-US" dirty="0" err="1">
                <a:latin typeface="Arial Black" panose="020B0A04020102020204" pitchFamily="34" charset="0"/>
              </a:rPr>
              <a:t>que</a:t>
            </a:r>
            <a:r>
              <a:rPr lang="en-US" dirty="0">
                <a:latin typeface="Arial Black" panose="020B0A04020102020204" pitchFamily="34" charset="0"/>
              </a:rPr>
              <a:t> les </a:t>
            </a:r>
            <a:r>
              <a:rPr lang="en-US" dirty="0" err="1">
                <a:latin typeface="Arial Black" panose="020B0A04020102020204" pitchFamily="34" charset="0"/>
              </a:rPr>
              <a:t>étudiants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____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veuillent</a:t>
            </a:r>
            <a:r>
              <a:rPr lang="en-US" dirty="0" smtClean="0">
                <a:latin typeface="Arial Black" panose="020B0A04020102020204" pitchFamily="34" charset="0"/>
              </a:rPr>
              <a:t>____ </a:t>
            </a:r>
            <a:r>
              <a:rPr lang="en-US" dirty="0">
                <a:latin typeface="Arial Black" panose="020B0A04020102020204" pitchFamily="34" charset="0"/>
              </a:rPr>
              <a:t>(</a:t>
            </a:r>
            <a:r>
              <a:rPr lang="en-US" dirty="0" err="1">
                <a:latin typeface="Arial Black" panose="020B0A04020102020204" pitchFamily="34" charset="0"/>
              </a:rPr>
              <a:t>vouloir</a:t>
            </a:r>
            <a:r>
              <a:rPr lang="en-US" dirty="0">
                <a:latin typeface="Arial Black" panose="020B0A04020102020204" pitchFamily="34" charset="0"/>
              </a:rPr>
              <a:t>) </a:t>
            </a:r>
            <a:r>
              <a:rPr lang="en-US" dirty="0" err="1">
                <a:latin typeface="Arial Black" panose="020B0A04020102020204" pitchFamily="34" charset="0"/>
              </a:rPr>
              <a:t>réussir</a:t>
            </a:r>
            <a:r>
              <a:rPr lang="en-US" dirty="0">
                <a:latin typeface="Arial Black" panose="020B0A04020102020204" pitchFamily="34" charset="0"/>
              </a:rPr>
              <a:t>.</a:t>
            </a:r>
          </a:p>
          <a:p>
            <a:pPr marL="514350" lvl="0" indent="-514350">
              <a:buAutoNum type="arabicPeriod" startAt="5"/>
            </a:pPr>
            <a:r>
              <a:rPr lang="en-US" dirty="0" err="1" smtClean="0"/>
              <a:t>Crois-tu</a:t>
            </a:r>
            <a:r>
              <a:rPr lang="en-US" dirty="0" smtClean="0"/>
              <a:t> </a:t>
            </a:r>
            <a:r>
              <a:rPr lang="en-US" dirty="0" err="1"/>
              <a:t>qu’on</a:t>
            </a:r>
            <a:r>
              <a:rPr lang="en-US" dirty="0"/>
              <a:t> __________________________ (devoir) </a:t>
            </a:r>
            <a:r>
              <a:rPr lang="en-US" dirty="0" err="1"/>
              <a:t>danser</a:t>
            </a:r>
            <a:r>
              <a:rPr lang="en-US" dirty="0"/>
              <a:t> en </a:t>
            </a:r>
            <a:r>
              <a:rPr lang="en-US" dirty="0" err="1"/>
              <a:t>classe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>
                <a:latin typeface="Arial Black" panose="020B0A04020102020204" pitchFamily="34" charset="0"/>
              </a:rPr>
              <a:t>Crois-tu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qu’on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_______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doive</a:t>
            </a:r>
            <a:r>
              <a:rPr lang="en-US" dirty="0" smtClean="0">
                <a:latin typeface="Arial Black" panose="020B0A04020102020204" pitchFamily="34" charset="0"/>
              </a:rPr>
              <a:t>_____ </a:t>
            </a:r>
            <a:r>
              <a:rPr lang="en-US" dirty="0">
                <a:latin typeface="Arial Black" panose="020B0A04020102020204" pitchFamily="34" charset="0"/>
              </a:rPr>
              <a:t>(devoir) </a:t>
            </a:r>
            <a:r>
              <a:rPr lang="en-US" dirty="0" err="1">
                <a:latin typeface="Arial Black" panose="020B0A04020102020204" pitchFamily="34" charset="0"/>
              </a:rPr>
              <a:t>danser</a:t>
            </a:r>
            <a:r>
              <a:rPr lang="en-US" dirty="0">
                <a:latin typeface="Arial Black" panose="020B0A04020102020204" pitchFamily="34" charset="0"/>
              </a:rPr>
              <a:t> en </a:t>
            </a:r>
            <a:r>
              <a:rPr lang="en-US" dirty="0" err="1" smtClean="0">
                <a:latin typeface="Arial Black" panose="020B0A04020102020204" pitchFamily="34" charset="0"/>
              </a:rPr>
              <a:t>classe</a:t>
            </a:r>
            <a:r>
              <a:rPr lang="en-US" dirty="0" smtClean="0">
                <a:latin typeface="Arial Black" panose="020B0A04020102020204" pitchFamily="34" charset="0"/>
              </a:rPr>
              <a:t>?</a:t>
            </a:r>
          </a:p>
          <a:p>
            <a:pPr marL="514350" indent="-514350">
              <a:buAutoNum type="arabicPeriod" startAt="6"/>
            </a:pPr>
            <a:r>
              <a:rPr lang="en-US" dirty="0" smtClean="0"/>
              <a:t>Nous </a:t>
            </a:r>
            <a:r>
              <a:rPr lang="en-US" dirty="0"/>
              <a:t>ne </a:t>
            </a:r>
            <a:r>
              <a:rPr lang="en-US" dirty="0" err="1"/>
              <a:t>croyons</a:t>
            </a:r>
            <a:r>
              <a:rPr lang="en-US" dirty="0"/>
              <a:t> pas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test __________________________ (</a:t>
            </a:r>
            <a:r>
              <a:rPr lang="en-US" dirty="0" err="1"/>
              <a:t>être</a:t>
            </a:r>
            <a:r>
              <a:rPr lang="en-US" dirty="0"/>
              <a:t>) </a:t>
            </a:r>
            <a:r>
              <a:rPr lang="en-US" dirty="0" err="1"/>
              <a:t>difficile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Arial Black" panose="020B0A04020102020204" pitchFamily="34" charset="0"/>
              </a:rPr>
              <a:t>Nous ne </a:t>
            </a:r>
            <a:r>
              <a:rPr lang="en-US" dirty="0" err="1">
                <a:latin typeface="Arial Black" panose="020B0A04020102020204" pitchFamily="34" charset="0"/>
              </a:rPr>
              <a:t>croyons</a:t>
            </a:r>
            <a:r>
              <a:rPr lang="en-US" dirty="0">
                <a:latin typeface="Arial Black" panose="020B0A04020102020204" pitchFamily="34" charset="0"/>
              </a:rPr>
              <a:t> pas </a:t>
            </a:r>
            <a:r>
              <a:rPr lang="en-US" dirty="0" err="1">
                <a:latin typeface="Arial Black" panose="020B0A04020102020204" pitchFamily="34" charset="0"/>
              </a:rPr>
              <a:t>que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ce</a:t>
            </a:r>
            <a:r>
              <a:rPr lang="en-US" dirty="0">
                <a:latin typeface="Arial Black" panose="020B0A04020102020204" pitchFamily="34" charset="0"/>
              </a:rPr>
              <a:t> test </a:t>
            </a:r>
            <a:r>
              <a:rPr lang="en-US" dirty="0" smtClean="0">
                <a:latin typeface="Arial Black" panose="020B0A04020102020204" pitchFamily="34" charset="0"/>
              </a:rPr>
              <a:t>______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soit</a:t>
            </a:r>
            <a:r>
              <a:rPr lang="en-US" dirty="0" smtClean="0">
                <a:latin typeface="Arial Black" panose="020B0A04020102020204" pitchFamily="34" charset="0"/>
              </a:rPr>
              <a:t>_____ </a:t>
            </a:r>
            <a:r>
              <a:rPr lang="en-US" dirty="0">
                <a:latin typeface="Arial Black" panose="020B0A04020102020204" pitchFamily="34" charset="0"/>
              </a:rPr>
              <a:t>(</a:t>
            </a:r>
            <a:r>
              <a:rPr lang="en-US" dirty="0" err="1">
                <a:latin typeface="Arial Black" panose="020B0A04020102020204" pitchFamily="34" charset="0"/>
              </a:rPr>
              <a:t>être</a:t>
            </a:r>
            <a:r>
              <a:rPr lang="en-US" dirty="0">
                <a:latin typeface="Arial Black" panose="020B0A04020102020204" pitchFamily="34" charset="0"/>
              </a:rPr>
              <a:t>) </a:t>
            </a:r>
            <a:r>
              <a:rPr lang="en-US" dirty="0" err="1">
                <a:latin typeface="Arial Black" panose="020B0A04020102020204" pitchFamily="34" charset="0"/>
              </a:rPr>
              <a:t>difficile</a:t>
            </a:r>
            <a:r>
              <a:rPr lang="en-US" dirty="0">
                <a:latin typeface="Arial Black" panose="020B0A04020102020204" pitchFamily="34" charset="0"/>
              </a:rPr>
              <a:t>.</a:t>
            </a:r>
          </a:p>
          <a:p>
            <a:pPr marL="514350" lvl="0" indent="-514350">
              <a:buAutoNum type="arabicPeriod" startAt="7"/>
            </a:pPr>
            <a:r>
              <a:rPr lang="en-US" dirty="0" smtClean="0"/>
              <a:t>Les </a:t>
            </a:r>
            <a:r>
              <a:rPr lang="en-US" dirty="0" err="1" smtClean="0"/>
              <a:t>professeurs</a:t>
            </a:r>
            <a:r>
              <a:rPr lang="en-US" dirty="0" smtClean="0"/>
              <a:t> </a:t>
            </a:r>
            <a:r>
              <a:rPr lang="en-US" dirty="0" err="1" smtClean="0"/>
              <a:t>croient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 </a:t>
            </a:r>
            <a:r>
              <a:rPr lang="en-US" dirty="0" err="1" smtClean="0"/>
              <a:t>subjonctif</a:t>
            </a:r>
            <a:r>
              <a:rPr lang="en-US" dirty="0" smtClean="0"/>
              <a:t> ________________ (</a:t>
            </a:r>
            <a:r>
              <a:rPr lang="en-US" dirty="0" err="1" smtClean="0"/>
              <a:t>être</a:t>
            </a:r>
            <a:r>
              <a:rPr lang="en-US" dirty="0" smtClean="0"/>
              <a:t>) facile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Arial Black" panose="020B0A04020102020204" pitchFamily="34" charset="0"/>
              </a:rPr>
              <a:t>Les </a:t>
            </a:r>
            <a:r>
              <a:rPr lang="en-US" dirty="0" err="1">
                <a:latin typeface="Arial Black" panose="020B0A04020102020204" pitchFamily="34" charset="0"/>
              </a:rPr>
              <a:t>professeurs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croient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que</a:t>
            </a:r>
            <a:r>
              <a:rPr lang="en-US" dirty="0">
                <a:latin typeface="Arial Black" panose="020B0A04020102020204" pitchFamily="34" charset="0"/>
              </a:rPr>
              <a:t> le </a:t>
            </a:r>
            <a:r>
              <a:rPr lang="en-US" dirty="0" err="1">
                <a:latin typeface="Arial Black" panose="020B0A04020102020204" pitchFamily="34" charset="0"/>
              </a:rPr>
              <a:t>subjonctif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____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___ </a:t>
            </a:r>
            <a:r>
              <a:rPr lang="en-US" dirty="0">
                <a:latin typeface="Arial Black" panose="020B0A04020102020204" pitchFamily="34" charset="0"/>
              </a:rPr>
              <a:t>(</a:t>
            </a:r>
            <a:r>
              <a:rPr lang="en-US" dirty="0" err="1">
                <a:latin typeface="Arial Black" panose="020B0A04020102020204" pitchFamily="34" charset="0"/>
              </a:rPr>
              <a:t>être</a:t>
            </a:r>
            <a:r>
              <a:rPr lang="en-US" dirty="0">
                <a:latin typeface="Arial Black" panose="020B0A04020102020204" pitchFamily="34" charset="0"/>
              </a:rPr>
              <a:t>) </a:t>
            </a:r>
            <a:r>
              <a:rPr lang="en-US" dirty="0" smtClean="0">
                <a:latin typeface="Arial Black" panose="020B0A04020102020204" pitchFamily="34" charset="0"/>
              </a:rPr>
              <a:t>facile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8.        Mon </a:t>
            </a:r>
            <a:r>
              <a:rPr lang="en-US" dirty="0" err="1"/>
              <a:t>père</a:t>
            </a:r>
            <a:r>
              <a:rPr lang="en-US" dirty="0"/>
              <a:t> </a:t>
            </a:r>
            <a:r>
              <a:rPr lang="en-US" dirty="0" err="1"/>
              <a:t>préfère</a:t>
            </a:r>
            <a:r>
              <a:rPr lang="en-US" dirty="0"/>
              <a:t> _______________________________ (</a:t>
            </a:r>
            <a:r>
              <a:rPr lang="en-US" dirty="0" err="1"/>
              <a:t>courir</a:t>
            </a:r>
            <a:r>
              <a:rPr lang="en-US" dirty="0"/>
              <a:t>) </a:t>
            </a:r>
            <a:r>
              <a:rPr lang="en-US" dirty="0" err="1"/>
              <a:t>dans</a:t>
            </a:r>
            <a:r>
              <a:rPr lang="en-US" dirty="0"/>
              <a:t> le </a:t>
            </a:r>
            <a:r>
              <a:rPr lang="en-US" dirty="0" err="1"/>
              <a:t>parc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Arial Black" panose="020B0A04020102020204" pitchFamily="34" charset="0"/>
              </a:rPr>
              <a:t>Mon </a:t>
            </a:r>
            <a:r>
              <a:rPr lang="en-US" dirty="0" err="1">
                <a:latin typeface="Arial Black" panose="020B0A04020102020204" pitchFamily="34" charset="0"/>
              </a:rPr>
              <a:t>père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préfère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_______</a:t>
            </a:r>
            <a:r>
              <a:rPr lang="en-US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courir</a:t>
            </a:r>
            <a:r>
              <a:rPr lang="en-US" dirty="0" smtClean="0">
                <a:latin typeface="Arial Black" panose="020B0A04020102020204" pitchFamily="34" charset="0"/>
              </a:rPr>
              <a:t>______ </a:t>
            </a:r>
            <a:r>
              <a:rPr lang="en-US" dirty="0">
                <a:latin typeface="Arial Black" panose="020B0A04020102020204" pitchFamily="34" charset="0"/>
              </a:rPr>
              <a:t>(</a:t>
            </a:r>
            <a:r>
              <a:rPr lang="en-US" dirty="0" err="1">
                <a:latin typeface="Arial Black" panose="020B0A04020102020204" pitchFamily="34" charset="0"/>
              </a:rPr>
              <a:t>courir</a:t>
            </a:r>
            <a:r>
              <a:rPr lang="en-US" dirty="0">
                <a:latin typeface="Arial Black" panose="020B0A04020102020204" pitchFamily="34" charset="0"/>
              </a:rPr>
              <a:t>) </a:t>
            </a:r>
            <a:r>
              <a:rPr lang="en-US" dirty="0" err="1">
                <a:latin typeface="Arial Black" panose="020B0A04020102020204" pitchFamily="34" charset="0"/>
              </a:rPr>
              <a:t>dans</a:t>
            </a:r>
            <a:r>
              <a:rPr lang="en-US" dirty="0">
                <a:latin typeface="Arial Black" panose="020B0A04020102020204" pitchFamily="34" charset="0"/>
              </a:rPr>
              <a:t> le </a:t>
            </a:r>
            <a:r>
              <a:rPr lang="en-US" dirty="0" err="1">
                <a:latin typeface="Arial Black" panose="020B0A04020102020204" pitchFamily="34" charset="0"/>
              </a:rPr>
              <a:t>parc</a:t>
            </a:r>
            <a:r>
              <a:rPr lang="en-US" dirty="0" smtClean="0">
                <a:latin typeface="Arial Black" panose="020B0A04020102020204" pitchFamily="34" charset="0"/>
              </a:rPr>
              <a:t>.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9.         Le </a:t>
            </a:r>
            <a:r>
              <a:rPr lang="en-US" dirty="0" err="1"/>
              <a:t>professeur</a:t>
            </a:r>
            <a:r>
              <a:rPr lang="en-US" dirty="0"/>
              <a:t> </a:t>
            </a:r>
            <a:r>
              <a:rPr lang="en-US" dirty="0" err="1"/>
              <a:t>désire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la </a:t>
            </a:r>
            <a:r>
              <a:rPr lang="en-US" dirty="0" err="1"/>
              <a:t>classe</a:t>
            </a:r>
            <a:r>
              <a:rPr lang="en-US" dirty="0"/>
              <a:t> ______________________ (</a:t>
            </a:r>
            <a:r>
              <a:rPr lang="en-US" dirty="0" err="1"/>
              <a:t>pouvoir</a:t>
            </a:r>
            <a:r>
              <a:rPr lang="en-US" dirty="0"/>
              <a:t>) </a:t>
            </a:r>
            <a:r>
              <a:rPr lang="en-US" dirty="0" err="1"/>
              <a:t>comprendre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Arial Black" panose="020B0A04020102020204" pitchFamily="34" charset="0"/>
              </a:rPr>
              <a:t>Le </a:t>
            </a:r>
            <a:r>
              <a:rPr lang="en-US" dirty="0" err="1">
                <a:latin typeface="Arial Black" panose="020B0A04020102020204" pitchFamily="34" charset="0"/>
              </a:rPr>
              <a:t>professeur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désire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que</a:t>
            </a:r>
            <a:r>
              <a:rPr lang="en-US" dirty="0">
                <a:latin typeface="Arial Black" panose="020B0A04020102020204" pitchFamily="34" charset="0"/>
              </a:rPr>
              <a:t> la </a:t>
            </a:r>
            <a:r>
              <a:rPr lang="en-US" dirty="0" err="1">
                <a:latin typeface="Arial Black" panose="020B0A04020102020204" pitchFamily="34" charset="0"/>
              </a:rPr>
              <a:t>classe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_____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puisse</a:t>
            </a:r>
            <a:r>
              <a:rPr lang="en-US" dirty="0" smtClean="0">
                <a:latin typeface="Arial Black" panose="020B0A04020102020204" pitchFamily="34" charset="0"/>
              </a:rPr>
              <a:t>____ </a:t>
            </a:r>
            <a:r>
              <a:rPr lang="en-US" dirty="0">
                <a:latin typeface="Arial Black" panose="020B0A04020102020204" pitchFamily="34" charset="0"/>
              </a:rPr>
              <a:t>(</a:t>
            </a:r>
            <a:r>
              <a:rPr lang="en-US" dirty="0" err="1">
                <a:latin typeface="Arial Black" panose="020B0A04020102020204" pitchFamily="34" charset="0"/>
              </a:rPr>
              <a:t>pouvoir</a:t>
            </a:r>
            <a:r>
              <a:rPr lang="en-US" dirty="0">
                <a:latin typeface="Arial Black" panose="020B0A04020102020204" pitchFamily="34" charset="0"/>
              </a:rPr>
              <a:t>) </a:t>
            </a:r>
            <a:r>
              <a:rPr lang="en-US" dirty="0" err="1">
                <a:latin typeface="Arial Black" panose="020B0A04020102020204" pitchFamily="34" charset="0"/>
              </a:rPr>
              <a:t>comprendre</a:t>
            </a:r>
            <a:r>
              <a:rPr lang="en-US" dirty="0">
                <a:latin typeface="Arial Black" panose="020B0A04020102020204" pitchFamily="34" charset="0"/>
              </a:rPr>
              <a:t>.</a:t>
            </a:r>
          </a:p>
          <a:p>
            <a:pPr marL="514350" lvl="0" indent="-514350">
              <a:buAutoNum type="arabicPeriod" startAt="10"/>
            </a:pP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/>
              <a:t>parents </a:t>
            </a:r>
            <a:r>
              <a:rPr lang="en-US" dirty="0" err="1"/>
              <a:t>doutent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le </a:t>
            </a:r>
            <a:r>
              <a:rPr lang="en-US" dirty="0" err="1"/>
              <a:t>professeur</a:t>
            </a:r>
            <a:r>
              <a:rPr lang="en-US" dirty="0"/>
              <a:t> ________________________ (savoir)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fait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latin typeface="Arial Black" panose="020B0A04020102020204" pitchFamily="34" charset="0"/>
              </a:rPr>
              <a:t>Mes</a:t>
            </a:r>
            <a:r>
              <a:rPr lang="en-US" dirty="0">
                <a:latin typeface="Arial Black" panose="020B0A04020102020204" pitchFamily="34" charset="0"/>
              </a:rPr>
              <a:t> parents </a:t>
            </a:r>
            <a:r>
              <a:rPr lang="en-US" dirty="0" err="1">
                <a:latin typeface="Arial Black" panose="020B0A04020102020204" pitchFamily="34" charset="0"/>
              </a:rPr>
              <a:t>doutent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que</a:t>
            </a:r>
            <a:r>
              <a:rPr lang="en-US" dirty="0">
                <a:latin typeface="Arial Black" panose="020B0A04020102020204" pitchFamily="34" charset="0"/>
              </a:rPr>
              <a:t> le </a:t>
            </a:r>
            <a:r>
              <a:rPr lang="en-US" dirty="0" err="1">
                <a:latin typeface="Arial Black" panose="020B0A04020102020204" pitchFamily="34" charset="0"/>
              </a:rPr>
              <a:t>professeur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____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sache</a:t>
            </a:r>
            <a:r>
              <a:rPr lang="en-US" dirty="0" smtClean="0">
                <a:latin typeface="Arial Black" panose="020B0A04020102020204" pitchFamily="34" charset="0"/>
              </a:rPr>
              <a:t>____ </a:t>
            </a:r>
            <a:r>
              <a:rPr lang="en-US" dirty="0">
                <a:latin typeface="Arial Black" panose="020B0A04020102020204" pitchFamily="34" charset="0"/>
              </a:rPr>
              <a:t>(savoir) </a:t>
            </a:r>
            <a:r>
              <a:rPr lang="en-US" dirty="0" err="1">
                <a:latin typeface="Arial Black" panose="020B0A04020102020204" pitchFamily="34" charset="0"/>
              </a:rPr>
              <a:t>ce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qu’il</a:t>
            </a:r>
            <a:r>
              <a:rPr lang="en-US" dirty="0">
                <a:latin typeface="Arial Black" panose="020B0A04020102020204" pitchFamily="34" charset="0"/>
              </a:rPr>
              <a:t> fait.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18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890" y="100208"/>
            <a:ext cx="12004110" cy="675779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1800" dirty="0" smtClean="0"/>
              <a:t>11. </a:t>
            </a:r>
            <a:r>
              <a:rPr lang="en-US" sz="1800" dirty="0"/>
              <a:t>Les </a:t>
            </a:r>
            <a:r>
              <a:rPr lang="en-US" sz="1800" dirty="0" err="1"/>
              <a:t>étudiants</a:t>
            </a:r>
            <a:r>
              <a:rPr lang="en-US" sz="1800" dirty="0"/>
              <a:t> ne </a:t>
            </a:r>
            <a:r>
              <a:rPr lang="en-US" sz="1800" dirty="0" err="1"/>
              <a:t>doutent</a:t>
            </a:r>
            <a:r>
              <a:rPr lang="en-US" sz="1800" dirty="0"/>
              <a:t> pas </a:t>
            </a:r>
            <a:r>
              <a:rPr lang="en-US" sz="1800" dirty="0" err="1"/>
              <a:t>que</a:t>
            </a:r>
            <a:r>
              <a:rPr lang="en-US" sz="1800" dirty="0"/>
              <a:t> le </a:t>
            </a:r>
            <a:r>
              <a:rPr lang="en-US" sz="1800" dirty="0" err="1"/>
              <a:t>professeur</a:t>
            </a:r>
            <a:r>
              <a:rPr lang="en-US" sz="1800" dirty="0"/>
              <a:t> ______________________ (</a:t>
            </a:r>
            <a:r>
              <a:rPr lang="en-US" sz="1800" dirty="0" err="1"/>
              <a:t>avoir</a:t>
            </a:r>
            <a:r>
              <a:rPr lang="en-US" sz="1800" dirty="0"/>
              <a:t>) raison.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>
                <a:latin typeface="Arial Black" panose="020B0A04020102020204" pitchFamily="34" charset="0"/>
              </a:rPr>
              <a:t>Les </a:t>
            </a:r>
            <a:r>
              <a:rPr lang="en-US" sz="1800" dirty="0" err="1">
                <a:latin typeface="Arial Black" panose="020B0A04020102020204" pitchFamily="34" charset="0"/>
              </a:rPr>
              <a:t>étudiants</a:t>
            </a:r>
            <a:r>
              <a:rPr lang="en-US" sz="1800" dirty="0">
                <a:latin typeface="Arial Black" panose="020B0A04020102020204" pitchFamily="34" charset="0"/>
              </a:rPr>
              <a:t> ne </a:t>
            </a:r>
            <a:r>
              <a:rPr lang="en-US" sz="1800" dirty="0" err="1">
                <a:latin typeface="Arial Black" panose="020B0A04020102020204" pitchFamily="34" charset="0"/>
              </a:rPr>
              <a:t>doutent</a:t>
            </a:r>
            <a:r>
              <a:rPr lang="en-US" sz="1800" dirty="0">
                <a:latin typeface="Arial Black" panose="020B0A04020102020204" pitchFamily="34" charset="0"/>
              </a:rPr>
              <a:t> pas </a:t>
            </a:r>
            <a:r>
              <a:rPr lang="en-US" sz="1800" dirty="0" err="1">
                <a:latin typeface="Arial Black" panose="020B0A04020102020204" pitchFamily="34" charset="0"/>
              </a:rPr>
              <a:t>que</a:t>
            </a:r>
            <a:r>
              <a:rPr lang="en-US" sz="1800" dirty="0">
                <a:latin typeface="Arial Black" panose="020B0A04020102020204" pitchFamily="34" charset="0"/>
              </a:rPr>
              <a:t> le </a:t>
            </a:r>
            <a:r>
              <a:rPr lang="en-US" sz="1800" dirty="0" err="1">
                <a:latin typeface="Arial Black" panose="020B0A04020102020204" pitchFamily="34" charset="0"/>
              </a:rPr>
              <a:t>professeur</a:t>
            </a:r>
            <a:r>
              <a:rPr lang="en-US" sz="1800" dirty="0">
                <a:latin typeface="Arial Black" panose="020B0A04020102020204" pitchFamily="34" charset="0"/>
              </a:rPr>
              <a:t> _____</a:t>
            </a:r>
            <a:r>
              <a:rPr lang="en-US" sz="1800" dirty="0">
                <a:solidFill>
                  <a:srgbClr val="0070C0"/>
                </a:solidFill>
                <a:latin typeface="Arial Black" panose="020B0A04020102020204" pitchFamily="34" charset="0"/>
              </a:rPr>
              <a:t>a</a:t>
            </a:r>
            <a:r>
              <a:rPr lang="en-US" sz="1800" dirty="0">
                <a:latin typeface="Arial Black" panose="020B0A04020102020204" pitchFamily="34" charset="0"/>
              </a:rPr>
              <a:t>____ (</a:t>
            </a:r>
            <a:r>
              <a:rPr lang="en-US" sz="1800" dirty="0" err="1">
                <a:latin typeface="Arial Black" panose="020B0A04020102020204" pitchFamily="34" charset="0"/>
              </a:rPr>
              <a:t>avoir</a:t>
            </a:r>
            <a:r>
              <a:rPr lang="en-US" sz="1800" dirty="0">
                <a:latin typeface="Arial Black" panose="020B0A04020102020204" pitchFamily="34" charset="0"/>
              </a:rPr>
              <a:t>) raison.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12. Les </a:t>
            </a:r>
            <a:r>
              <a:rPr lang="en-US" sz="1800" dirty="0" err="1"/>
              <a:t>élèves</a:t>
            </a:r>
            <a:r>
              <a:rPr lang="en-US" sz="1800" dirty="0"/>
              <a:t> </a:t>
            </a:r>
            <a:r>
              <a:rPr lang="en-US" sz="1800" dirty="0" err="1"/>
              <a:t>savent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le prof ______________________ (savoir) </a:t>
            </a:r>
            <a:r>
              <a:rPr lang="en-US" sz="1800" dirty="0" err="1"/>
              <a:t>ce</a:t>
            </a:r>
            <a:r>
              <a:rPr lang="en-US" sz="1800" dirty="0"/>
              <a:t> </a:t>
            </a:r>
            <a:r>
              <a:rPr lang="en-US" sz="1800" dirty="0" err="1"/>
              <a:t>qu’il</a:t>
            </a:r>
            <a:r>
              <a:rPr lang="en-US" sz="1800" dirty="0"/>
              <a:t> fait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>
                <a:latin typeface="Arial Black" panose="020B0A04020102020204" pitchFamily="34" charset="0"/>
              </a:rPr>
              <a:t>Les </a:t>
            </a:r>
            <a:r>
              <a:rPr lang="en-US" sz="1800" dirty="0" err="1">
                <a:latin typeface="Arial Black" panose="020B0A04020102020204" pitchFamily="34" charset="0"/>
              </a:rPr>
              <a:t>élèves</a:t>
            </a:r>
            <a:r>
              <a:rPr lang="en-US" sz="1800" dirty="0">
                <a:latin typeface="Arial Black" panose="020B0A04020102020204" pitchFamily="34" charset="0"/>
              </a:rPr>
              <a:t> </a:t>
            </a:r>
            <a:r>
              <a:rPr lang="en-US" sz="1800" dirty="0" err="1">
                <a:latin typeface="Arial Black" panose="020B0A04020102020204" pitchFamily="34" charset="0"/>
              </a:rPr>
              <a:t>savent</a:t>
            </a:r>
            <a:r>
              <a:rPr lang="en-US" sz="1800" dirty="0">
                <a:latin typeface="Arial Black" panose="020B0A04020102020204" pitchFamily="34" charset="0"/>
              </a:rPr>
              <a:t> </a:t>
            </a:r>
            <a:r>
              <a:rPr lang="en-US" sz="1800" dirty="0" err="1">
                <a:latin typeface="Arial Black" panose="020B0A04020102020204" pitchFamily="34" charset="0"/>
              </a:rPr>
              <a:t>que</a:t>
            </a:r>
            <a:r>
              <a:rPr lang="en-US" sz="1800" dirty="0">
                <a:latin typeface="Arial Black" panose="020B0A04020102020204" pitchFamily="34" charset="0"/>
              </a:rPr>
              <a:t> le prof _____</a:t>
            </a:r>
            <a:r>
              <a:rPr lang="en-US" sz="1800" dirty="0" err="1">
                <a:solidFill>
                  <a:srgbClr val="0070C0"/>
                </a:solidFill>
                <a:latin typeface="Arial Black" panose="020B0A04020102020204" pitchFamily="34" charset="0"/>
              </a:rPr>
              <a:t>sait</a:t>
            </a:r>
            <a:r>
              <a:rPr lang="en-US" sz="1800" dirty="0">
                <a:latin typeface="Arial Black" panose="020B0A04020102020204" pitchFamily="34" charset="0"/>
              </a:rPr>
              <a:t>____ (savoir) </a:t>
            </a:r>
            <a:r>
              <a:rPr lang="en-US" sz="1800" dirty="0" err="1">
                <a:latin typeface="Arial Black" panose="020B0A04020102020204" pitchFamily="34" charset="0"/>
              </a:rPr>
              <a:t>ce</a:t>
            </a:r>
            <a:r>
              <a:rPr lang="en-US" sz="1800" dirty="0">
                <a:latin typeface="Arial Black" panose="020B0A04020102020204" pitchFamily="34" charset="0"/>
              </a:rPr>
              <a:t> </a:t>
            </a:r>
            <a:r>
              <a:rPr lang="en-US" sz="1800" dirty="0" err="1">
                <a:latin typeface="Arial Black" panose="020B0A04020102020204" pitchFamily="34" charset="0"/>
              </a:rPr>
              <a:t>qu’il</a:t>
            </a:r>
            <a:r>
              <a:rPr lang="en-US" sz="1800" dirty="0">
                <a:latin typeface="Arial Black" panose="020B0A04020102020204" pitchFamily="34" charset="0"/>
              </a:rPr>
              <a:t> </a:t>
            </a:r>
            <a:r>
              <a:rPr lang="en-US" sz="1800" dirty="0" smtClean="0">
                <a:latin typeface="Arial Black" panose="020B0A04020102020204" pitchFamily="34" charset="0"/>
              </a:rPr>
              <a:t>fait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13. Nous </a:t>
            </a:r>
            <a:r>
              <a:rPr lang="en-US" sz="1800" dirty="0" err="1"/>
              <a:t>cherchons</a:t>
            </a:r>
            <a:r>
              <a:rPr lang="en-US" sz="1800" dirty="0"/>
              <a:t> </a:t>
            </a:r>
            <a:r>
              <a:rPr lang="en-US" sz="1800" dirty="0" err="1"/>
              <a:t>quelqu’un</a:t>
            </a:r>
            <a:r>
              <a:rPr lang="en-US" sz="1800" dirty="0"/>
              <a:t> qui </a:t>
            </a:r>
            <a:r>
              <a:rPr lang="en-US" sz="1800" dirty="0" smtClean="0"/>
              <a:t>______________________ </a:t>
            </a:r>
            <a:r>
              <a:rPr lang="en-US" sz="1800" dirty="0"/>
              <a:t>(</a:t>
            </a:r>
            <a:r>
              <a:rPr lang="en-US" sz="1800" dirty="0" err="1"/>
              <a:t>pouvoir</a:t>
            </a:r>
            <a:r>
              <a:rPr lang="en-US" sz="1800" dirty="0"/>
              <a:t>) nous aider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>
                <a:latin typeface="Arial Black" panose="020B0A04020102020204" pitchFamily="34" charset="0"/>
              </a:rPr>
              <a:t>Nous </a:t>
            </a:r>
            <a:r>
              <a:rPr lang="en-US" sz="1800" dirty="0" err="1">
                <a:latin typeface="Arial Black" panose="020B0A04020102020204" pitchFamily="34" charset="0"/>
              </a:rPr>
              <a:t>cherchons</a:t>
            </a:r>
            <a:r>
              <a:rPr lang="en-US" sz="1800" dirty="0">
                <a:latin typeface="Arial Black" panose="020B0A04020102020204" pitchFamily="34" charset="0"/>
              </a:rPr>
              <a:t> </a:t>
            </a:r>
            <a:r>
              <a:rPr lang="en-US" sz="1800" dirty="0" err="1">
                <a:latin typeface="Arial Black" panose="020B0A04020102020204" pitchFamily="34" charset="0"/>
              </a:rPr>
              <a:t>quelqu’un</a:t>
            </a:r>
            <a:r>
              <a:rPr lang="en-US" sz="1800" dirty="0">
                <a:latin typeface="Arial Black" panose="020B0A04020102020204" pitchFamily="34" charset="0"/>
              </a:rPr>
              <a:t> qui </a:t>
            </a:r>
            <a:r>
              <a:rPr lang="en-US" sz="1800" dirty="0" smtClean="0">
                <a:latin typeface="Arial Black" panose="020B0A04020102020204" pitchFamily="34" charset="0"/>
              </a:rPr>
              <a:t>____</a:t>
            </a:r>
            <a:r>
              <a:rPr lang="en-US" sz="1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puisse</a:t>
            </a:r>
            <a:r>
              <a:rPr lang="en-US" sz="1800" dirty="0" smtClean="0">
                <a:latin typeface="Arial Black" panose="020B0A04020102020204" pitchFamily="34" charset="0"/>
              </a:rPr>
              <a:t>__ </a:t>
            </a:r>
            <a:r>
              <a:rPr lang="en-US" sz="1800" dirty="0">
                <a:latin typeface="Arial Black" panose="020B0A04020102020204" pitchFamily="34" charset="0"/>
              </a:rPr>
              <a:t>(</a:t>
            </a:r>
            <a:r>
              <a:rPr lang="en-US" sz="1800" dirty="0" err="1">
                <a:latin typeface="Arial Black" panose="020B0A04020102020204" pitchFamily="34" charset="0"/>
              </a:rPr>
              <a:t>pouvoir</a:t>
            </a:r>
            <a:r>
              <a:rPr lang="en-US" sz="1800" dirty="0">
                <a:latin typeface="Arial Black" panose="020B0A04020102020204" pitchFamily="34" charset="0"/>
              </a:rPr>
              <a:t>) nous aider</a:t>
            </a:r>
            <a:r>
              <a:rPr lang="en-US" sz="1800" dirty="0" smtClean="0">
                <a:latin typeface="Arial Black" panose="020B0A04020102020204" pitchFamily="34" charset="0"/>
              </a:rPr>
              <a:t>.</a:t>
            </a:r>
            <a:endParaRPr lang="en-US" sz="1800" dirty="0"/>
          </a:p>
          <a:p>
            <a:pPr marL="0" lvl="0" indent="0">
              <a:buNone/>
            </a:pPr>
            <a:r>
              <a:rPr lang="en-US" sz="1800" dirty="0" smtClean="0"/>
              <a:t>14. Nous </a:t>
            </a:r>
            <a:r>
              <a:rPr lang="en-US" sz="1800" dirty="0" err="1"/>
              <a:t>avons</a:t>
            </a:r>
            <a:r>
              <a:rPr lang="en-US" sz="1800" dirty="0"/>
              <a:t> </a:t>
            </a:r>
            <a:r>
              <a:rPr lang="en-US" sz="1800" dirty="0" err="1"/>
              <a:t>trouvé</a:t>
            </a:r>
            <a:r>
              <a:rPr lang="en-US" sz="1800" dirty="0"/>
              <a:t> la </a:t>
            </a:r>
            <a:r>
              <a:rPr lang="en-US" sz="1800" dirty="0" err="1"/>
              <a:t>personne</a:t>
            </a:r>
            <a:r>
              <a:rPr lang="en-US" sz="1800" dirty="0"/>
              <a:t> qui </a:t>
            </a:r>
            <a:r>
              <a:rPr lang="en-US" sz="1800" dirty="0" smtClean="0"/>
              <a:t>_____________________ </a:t>
            </a:r>
            <a:r>
              <a:rPr lang="en-US" sz="1800" dirty="0"/>
              <a:t>(</a:t>
            </a:r>
            <a:r>
              <a:rPr lang="en-US" sz="1800" dirty="0" err="1"/>
              <a:t>pouvoir</a:t>
            </a:r>
            <a:r>
              <a:rPr lang="en-US" sz="1800" dirty="0"/>
              <a:t>) nous aider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>
                <a:latin typeface="Arial Black" panose="020B0A04020102020204" pitchFamily="34" charset="0"/>
              </a:rPr>
              <a:t>Nous </a:t>
            </a:r>
            <a:r>
              <a:rPr lang="en-US" sz="1800" dirty="0" err="1">
                <a:latin typeface="Arial Black" panose="020B0A04020102020204" pitchFamily="34" charset="0"/>
              </a:rPr>
              <a:t>avons</a:t>
            </a:r>
            <a:r>
              <a:rPr lang="en-US" sz="1800" dirty="0">
                <a:latin typeface="Arial Black" panose="020B0A04020102020204" pitchFamily="34" charset="0"/>
              </a:rPr>
              <a:t> </a:t>
            </a:r>
            <a:r>
              <a:rPr lang="en-US" sz="1800" dirty="0" err="1">
                <a:latin typeface="Arial Black" panose="020B0A04020102020204" pitchFamily="34" charset="0"/>
              </a:rPr>
              <a:t>trouvé</a:t>
            </a:r>
            <a:r>
              <a:rPr lang="en-US" sz="1800" dirty="0">
                <a:latin typeface="Arial Black" panose="020B0A04020102020204" pitchFamily="34" charset="0"/>
              </a:rPr>
              <a:t> la </a:t>
            </a:r>
            <a:r>
              <a:rPr lang="en-US" sz="1800" dirty="0" err="1">
                <a:latin typeface="Arial Black" panose="020B0A04020102020204" pitchFamily="34" charset="0"/>
              </a:rPr>
              <a:t>personne</a:t>
            </a:r>
            <a:r>
              <a:rPr lang="en-US" sz="1800" dirty="0">
                <a:latin typeface="Arial Black" panose="020B0A04020102020204" pitchFamily="34" charset="0"/>
              </a:rPr>
              <a:t> qui </a:t>
            </a:r>
            <a:r>
              <a:rPr lang="en-US" sz="1800" dirty="0" smtClean="0">
                <a:latin typeface="Arial Black" panose="020B0A04020102020204" pitchFamily="34" charset="0"/>
              </a:rPr>
              <a:t>____</a:t>
            </a:r>
            <a:r>
              <a:rPr lang="en-US" sz="18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peut</a:t>
            </a:r>
            <a:r>
              <a:rPr lang="en-US" sz="1800" dirty="0" smtClean="0">
                <a:latin typeface="Arial Black" panose="020B0A04020102020204" pitchFamily="34" charset="0"/>
              </a:rPr>
              <a:t>____ </a:t>
            </a:r>
            <a:r>
              <a:rPr lang="en-US" sz="1800" dirty="0">
                <a:latin typeface="Arial Black" panose="020B0A04020102020204" pitchFamily="34" charset="0"/>
              </a:rPr>
              <a:t>(</a:t>
            </a:r>
            <a:r>
              <a:rPr lang="en-US" sz="1800" dirty="0" err="1">
                <a:latin typeface="Arial Black" panose="020B0A04020102020204" pitchFamily="34" charset="0"/>
              </a:rPr>
              <a:t>pouvoir</a:t>
            </a:r>
            <a:r>
              <a:rPr lang="en-US" sz="1800" dirty="0">
                <a:latin typeface="Arial Black" panose="020B0A04020102020204" pitchFamily="34" charset="0"/>
              </a:rPr>
              <a:t>) nous aider</a:t>
            </a:r>
            <a:r>
              <a:rPr lang="en-US" sz="1800" dirty="0" smtClean="0">
                <a:latin typeface="Arial Black" panose="020B0A04020102020204" pitchFamily="34" charset="0"/>
              </a:rPr>
              <a:t>.</a:t>
            </a:r>
            <a:endParaRPr lang="en-US" sz="1800" dirty="0"/>
          </a:p>
          <a:p>
            <a:pPr marL="0" lvl="0" indent="0">
              <a:buNone/>
            </a:pPr>
            <a:r>
              <a:rPr lang="en-US" sz="1800" dirty="0" smtClean="0"/>
              <a:t>15. </a:t>
            </a:r>
            <a:r>
              <a:rPr lang="en-US" sz="1800" dirty="0" err="1" smtClean="0"/>
              <a:t>Mes</a:t>
            </a:r>
            <a:r>
              <a:rPr lang="en-US" sz="1800" dirty="0" smtClean="0"/>
              <a:t> </a:t>
            </a:r>
            <a:r>
              <a:rPr lang="en-US" sz="1800" dirty="0"/>
              <a:t>parents </a:t>
            </a:r>
            <a:r>
              <a:rPr lang="en-US" sz="1800" dirty="0" err="1"/>
              <a:t>vont</a:t>
            </a:r>
            <a:r>
              <a:rPr lang="en-US" sz="1800" dirty="0"/>
              <a:t> au </a:t>
            </a:r>
            <a:r>
              <a:rPr lang="en-US" sz="1800" dirty="0" err="1"/>
              <a:t>centre</a:t>
            </a:r>
            <a:r>
              <a:rPr lang="en-US" sz="1800" dirty="0"/>
              <a:t> commercial </a:t>
            </a:r>
            <a:r>
              <a:rPr lang="en-US" sz="1800" dirty="0" err="1"/>
              <a:t>afin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ma </a:t>
            </a:r>
            <a:r>
              <a:rPr lang="en-US" sz="1800" dirty="0" err="1"/>
              <a:t>mère</a:t>
            </a:r>
            <a:r>
              <a:rPr lang="en-US" sz="1800" dirty="0"/>
              <a:t>  </a:t>
            </a:r>
            <a:r>
              <a:rPr lang="en-US" sz="1800" dirty="0" smtClean="0"/>
              <a:t>______ </a:t>
            </a:r>
            <a:r>
              <a:rPr lang="en-US" sz="1800" dirty="0"/>
              <a:t>(faire) les </a:t>
            </a:r>
            <a:r>
              <a:rPr lang="en-US" sz="1800" dirty="0" err="1"/>
              <a:t>achats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>
                <a:latin typeface="Arial Black" panose="020B0A04020102020204" pitchFamily="34" charset="0"/>
              </a:rPr>
              <a:t>Mes</a:t>
            </a:r>
            <a:r>
              <a:rPr lang="en-US" sz="1800" dirty="0">
                <a:latin typeface="Arial Black" panose="020B0A04020102020204" pitchFamily="34" charset="0"/>
              </a:rPr>
              <a:t> parents </a:t>
            </a:r>
            <a:r>
              <a:rPr lang="en-US" sz="1800" dirty="0" err="1">
                <a:latin typeface="Arial Black" panose="020B0A04020102020204" pitchFamily="34" charset="0"/>
              </a:rPr>
              <a:t>vont</a:t>
            </a:r>
            <a:r>
              <a:rPr lang="en-US" sz="1800" dirty="0">
                <a:latin typeface="Arial Black" panose="020B0A04020102020204" pitchFamily="34" charset="0"/>
              </a:rPr>
              <a:t> au </a:t>
            </a:r>
            <a:r>
              <a:rPr lang="en-US" sz="1800" dirty="0" err="1">
                <a:latin typeface="Arial Black" panose="020B0A04020102020204" pitchFamily="34" charset="0"/>
              </a:rPr>
              <a:t>centre</a:t>
            </a:r>
            <a:r>
              <a:rPr lang="en-US" sz="1800" dirty="0">
                <a:latin typeface="Arial Black" panose="020B0A04020102020204" pitchFamily="34" charset="0"/>
              </a:rPr>
              <a:t> commercial </a:t>
            </a:r>
            <a:r>
              <a:rPr lang="en-US" sz="1800" dirty="0" err="1">
                <a:latin typeface="Arial Black" panose="020B0A04020102020204" pitchFamily="34" charset="0"/>
              </a:rPr>
              <a:t>afin</a:t>
            </a:r>
            <a:r>
              <a:rPr lang="en-US" sz="1800" dirty="0">
                <a:latin typeface="Arial Black" panose="020B0A04020102020204" pitchFamily="34" charset="0"/>
              </a:rPr>
              <a:t> </a:t>
            </a:r>
            <a:r>
              <a:rPr lang="en-US" sz="1800" dirty="0" err="1">
                <a:latin typeface="Arial Black" panose="020B0A04020102020204" pitchFamily="34" charset="0"/>
              </a:rPr>
              <a:t>que</a:t>
            </a:r>
            <a:r>
              <a:rPr lang="en-US" sz="1800" dirty="0">
                <a:latin typeface="Arial Black" panose="020B0A04020102020204" pitchFamily="34" charset="0"/>
              </a:rPr>
              <a:t> ma </a:t>
            </a:r>
            <a:r>
              <a:rPr lang="en-US" sz="1800" dirty="0" err="1">
                <a:latin typeface="Arial Black" panose="020B0A04020102020204" pitchFamily="34" charset="0"/>
              </a:rPr>
              <a:t>mère</a:t>
            </a:r>
            <a:r>
              <a:rPr lang="en-US" sz="1800" dirty="0">
                <a:latin typeface="Arial Black" panose="020B0A04020102020204" pitchFamily="34" charset="0"/>
              </a:rPr>
              <a:t>  </a:t>
            </a:r>
            <a:r>
              <a:rPr lang="en-US" sz="1800" dirty="0" smtClean="0">
                <a:latin typeface="Arial Black" panose="020B0A04020102020204" pitchFamily="34" charset="0"/>
              </a:rPr>
              <a:t>__</a:t>
            </a:r>
            <a:r>
              <a:rPr lang="en-US" sz="1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fasse</a:t>
            </a:r>
            <a:r>
              <a:rPr lang="en-US" sz="1800" dirty="0" smtClean="0">
                <a:latin typeface="Arial Black" panose="020B0A04020102020204" pitchFamily="34" charset="0"/>
              </a:rPr>
              <a:t>__ </a:t>
            </a:r>
            <a:r>
              <a:rPr lang="en-US" sz="1800" dirty="0">
                <a:latin typeface="Arial Black" panose="020B0A04020102020204" pitchFamily="34" charset="0"/>
              </a:rPr>
              <a:t>(faire) les </a:t>
            </a:r>
            <a:r>
              <a:rPr lang="en-US" sz="1800" dirty="0" err="1">
                <a:latin typeface="Arial Black" panose="020B0A04020102020204" pitchFamily="34" charset="0"/>
              </a:rPr>
              <a:t>achats</a:t>
            </a:r>
            <a:r>
              <a:rPr lang="en-US" sz="1800" dirty="0" smtClean="0">
                <a:latin typeface="Arial Black" panose="020B0A04020102020204" pitchFamily="34" charset="0"/>
              </a:rPr>
              <a:t>.</a:t>
            </a:r>
            <a:endParaRPr lang="en-US" sz="1800" dirty="0"/>
          </a:p>
          <a:p>
            <a:pPr marL="0" lvl="0" indent="0">
              <a:buNone/>
            </a:pPr>
            <a:r>
              <a:rPr lang="en-US" sz="1800" dirty="0" smtClean="0"/>
              <a:t>16. Nous </a:t>
            </a:r>
            <a:r>
              <a:rPr lang="en-US" sz="1800" dirty="0" err="1"/>
              <a:t>voudrions</a:t>
            </a:r>
            <a:r>
              <a:rPr lang="en-US" sz="1800" dirty="0"/>
              <a:t> </a:t>
            </a:r>
            <a:r>
              <a:rPr lang="en-US" sz="1800" dirty="0" err="1"/>
              <a:t>mieux</a:t>
            </a:r>
            <a:r>
              <a:rPr lang="en-US" sz="1800" dirty="0"/>
              <a:t> ____________________________ (</a:t>
            </a:r>
            <a:r>
              <a:rPr lang="en-US" sz="1800" dirty="0" err="1"/>
              <a:t>connaître</a:t>
            </a:r>
            <a:r>
              <a:rPr lang="en-US" sz="1800" dirty="0"/>
              <a:t>) la </a:t>
            </a:r>
            <a:r>
              <a:rPr lang="en-US" sz="1800" dirty="0" err="1"/>
              <a:t>capitale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>
                <a:latin typeface="Arial Black" panose="020B0A04020102020204" pitchFamily="34" charset="0"/>
              </a:rPr>
              <a:t>Nous </a:t>
            </a:r>
            <a:r>
              <a:rPr lang="en-US" sz="1800" dirty="0" err="1">
                <a:latin typeface="Arial Black" panose="020B0A04020102020204" pitchFamily="34" charset="0"/>
              </a:rPr>
              <a:t>voudrions</a:t>
            </a:r>
            <a:r>
              <a:rPr lang="en-US" sz="1800" dirty="0">
                <a:latin typeface="Arial Black" panose="020B0A04020102020204" pitchFamily="34" charset="0"/>
              </a:rPr>
              <a:t> </a:t>
            </a:r>
            <a:r>
              <a:rPr lang="en-US" sz="1800" dirty="0" err="1">
                <a:latin typeface="Arial Black" panose="020B0A04020102020204" pitchFamily="34" charset="0"/>
              </a:rPr>
              <a:t>mieux</a:t>
            </a:r>
            <a:r>
              <a:rPr lang="en-US" sz="1800" dirty="0">
                <a:latin typeface="Arial Black" panose="020B0A04020102020204" pitchFamily="34" charset="0"/>
              </a:rPr>
              <a:t> </a:t>
            </a:r>
            <a:r>
              <a:rPr lang="en-US" sz="1800" dirty="0" smtClean="0">
                <a:latin typeface="Arial Black" panose="020B0A04020102020204" pitchFamily="34" charset="0"/>
              </a:rPr>
              <a:t>______</a:t>
            </a:r>
            <a:r>
              <a:rPr lang="en-US" sz="1800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connaître</a:t>
            </a:r>
            <a:r>
              <a:rPr lang="en-US" sz="1800" dirty="0" smtClean="0">
                <a:latin typeface="Arial Black" panose="020B0A04020102020204" pitchFamily="34" charset="0"/>
              </a:rPr>
              <a:t>___ </a:t>
            </a:r>
            <a:r>
              <a:rPr lang="en-US" sz="1800" dirty="0">
                <a:latin typeface="Arial Black" panose="020B0A04020102020204" pitchFamily="34" charset="0"/>
              </a:rPr>
              <a:t>(</a:t>
            </a:r>
            <a:r>
              <a:rPr lang="en-US" sz="1800" dirty="0" err="1">
                <a:latin typeface="Arial Black" panose="020B0A04020102020204" pitchFamily="34" charset="0"/>
              </a:rPr>
              <a:t>connaître</a:t>
            </a:r>
            <a:r>
              <a:rPr lang="en-US" sz="1800" dirty="0">
                <a:latin typeface="Arial Black" panose="020B0A04020102020204" pitchFamily="34" charset="0"/>
              </a:rPr>
              <a:t>) la </a:t>
            </a:r>
            <a:r>
              <a:rPr lang="en-US" sz="1800" dirty="0" err="1">
                <a:latin typeface="Arial Black" panose="020B0A04020102020204" pitchFamily="34" charset="0"/>
              </a:rPr>
              <a:t>capitale</a:t>
            </a:r>
            <a:r>
              <a:rPr lang="en-US" sz="1800" dirty="0" smtClean="0">
                <a:latin typeface="Arial Black" panose="020B0A04020102020204" pitchFamily="34" charset="0"/>
              </a:rPr>
              <a:t>.</a:t>
            </a:r>
            <a:endParaRPr lang="en-US" sz="1800" dirty="0"/>
          </a:p>
          <a:p>
            <a:pPr marL="0" lvl="0" indent="0">
              <a:buNone/>
            </a:pPr>
            <a:r>
              <a:rPr lang="en-US" sz="1800" dirty="0" smtClean="0"/>
              <a:t>17. Bien </a:t>
            </a:r>
            <a:r>
              <a:rPr lang="en-US" sz="1800" dirty="0" err="1"/>
              <a:t>qu’il</a:t>
            </a:r>
            <a:r>
              <a:rPr lang="en-US" sz="1800" dirty="0"/>
              <a:t> ___________________________ (faire) beau, je </a:t>
            </a:r>
            <a:r>
              <a:rPr lang="en-US" sz="1800" dirty="0" err="1"/>
              <a:t>n’irai</a:t>
            </a:r>
            <a:r>
              <a:rPr lang="en-US" sz="1800" dirty="0"/>
              <a:t> pas à la </a:t>
            </a:r>
            <a:r>
              <a:rPr lang="en-US" sz="1800" dirty="0" err="1"/>
              <a:t>plage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>
                <a:latin typeface="Arial Black" panose="020B0A04020102020204" pitchFamily="34" charset="0"/>
              </a:rPr>
              <a:t>Bien </a:t>
            </a:r>
            <a:r>
              <a:rPr lang="en-US" sz="1800" dirty="0" err="1">
                <a:latin typeface="Arial Black" panose="020B0A04020102020204" pitchFamily="34" charset="0"/>
              </a:rPr>
              <a:t>qu’il</a:t>
            </a:r>
            <a:r>
              <a:rPr lang="en-US" sz="1800" dirty="0">
                <a:latin typeface="Arial Black" panose="020B0A04020102020204" pitchFamily="34" charset="0"/>
              </a:rPr>
              <a:t> </a:t>
            </a:r>
            <a:r>
              <a:rPr lang="en-US" sz="1800" dirty="0" smtClean="0">
                <a:latin typeface="Arial Black" panose="020B0A04020102020204" pitchFamily="34" charset="0"/>
              </a:rPr>
              <a:t>______</a:t>
            </a:r>
            <a:r>
              <a:rPr lang="en-US" sz="1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fasse</a:t>
            </a:r>
            <a:r>
              <a:rPr lang="en-US" sz="1800" dirty="0" smtClean="0">
                <a:latin typeface="Arial Black" panose="020B0A04020102020204" pitchFamily="34" charset="0"/>
              </a:rPr>
              <a:t>____ </a:t>
            </a:r>
            <a:r>
              <a:rPr lang="en-US" sz="1800" dirty="0">
                <a:latin typeface="Arial Black" panose="020B0A04020102020204" pitchFamily="34" charset="0"/>
              </a:rPr>
              <a:t>(faire) beau, je </a:t>
            </a:r>
            <a:r>
              <a:rPr lang="en-US" sz="1800" dirty="0" err="1">
                <a:latin typeface="Arial Black" panose="020B0A04020102020204" pitchFamily="34" charset="0"/>
              </a:rPr>
              <a:t>n’irai</a:t>
            </a:r>
            <a:r>
              <a:rPr lang="en-US" sz="1800" dirty="0">
                <a:latin typeface="Arial Black" panose="020B0A04020102020204" pitchFamily="34" charset="0"/>
              </a:rPr>
              <a:t> pas à la </a:t>
            </a:r>
            <a:r>
              <a:rPr lang="en-US" sz="1800" dirty="0" err="1">
                <a:latin typeface="Arial Black" panose="020B0A04020102020204" pitchFamily="34" charset="0"/>
              </a:rPr>
              <a:t>plage</a:t>
            </a:r>
            <a:r>
              <a:rPr lang="en-US" sz="1800" dirty="0" smtClean="0">
                <a:latin typeface="Arial Black" panose="020B0A04020102020204" pitchFamily="34" charset="0"/>
              </a:rPr>
              <a:t>.</a:t>
            </a:r>
            <a:endParaRPr lang="en-US" sz="1800" dirty="0"/>
          </a:p>
          <a:p>
            <a:pPr marL="0" lvl="0" indent="0">
              <a:buNone/>
            </a:pPr>
            <a:r>
              <a:rPr lang="en-US" sz="1800" dirty="0" smtClean="0"/>
              <a:t>18. Il </a:t>
            </a:r>
            <a:r>
              <a:rPr lang="en-US" sz="1800" dirty="0" err="1"/>
              <a:t>est</a:t>
            </a:r>
            <a:r>
              <a:rPr lang="en-US" sz="1800" dirty="0"/>
              <a:t> </a:t>
            </a:r>
            <a:r>
              <a:rPr lang="en-US" sz="1800" dirty="0" err="1"/>
              <a:t>nécessaire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tu</a:t>
            </a:r>
            <a:r>
              <a:rPr lang="en-US" sz="1800" dirty="0"/>
              <a:t> ___________________________ (</a:t>
            </a:r>
            <a:r>
              <a:rPr lang="en-US" sz="1800" dirty="0" err="1"/>
              <a:t>comprendre</a:t>
            </a:r>
            <a:r>
              <a:rPr lang="en-US" sz="1800" dirty="0"/>
              <a:t>) le </a:t>
            </a:r>
            <a:r>
              <a:rPr lang="en-US" sz="1800" dirty="0" err="1"/>
              <a:t>français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>
                <a:latin typeface="Arial Black" panose="020B0A04020102020204" pitchFamily="34" charset="0"/>
              </a:rPr>
              <a:t>Il </a:t>
            </a:r>
            <a:r>
              <a:rPr lang="en-US" sz="1800" dirty="0" err="1">
                <a:latin typeface="Arial Black" panose="020B0A04020102020204" pitchFamily="34" charset="0"/>
              </a:rPr>
              <a:t>est</a:t>
            </a:r>
            <a:r>
              <a:rPr lang="en-US" sz="1800" dirty="0">
                <a:latin typeface="Arial Black" panose="020B0A04020102020204" pitchFamily="34" charset="0"/>
              </a:rPr>
              <a:t> </a:t>
            </a:r>
            <a:r>
              <a:rPr lang="en-US" sz="1800" dirty="0" err="1">
                <a:latin typeface="Arial Black" panose="020B0A04020102020204" pitchFamily="34" charset="0"/>
              </a:rPr>
              <a:t>nécessaire</a:t>
            </a:r>
            <a:r>
              <a:rPr lang="en-US" sz="1800" dirty="0">
                <a:latin typeface="Arial Black" panose="020B0A04020102020204" pitchFamily="34" charset="0"/>
              </a:rPr>
              <a:t> </a:t>
            </a:r>
            <a:r>
              <a:rPr lang="en-US" sz="1800" dirty="0" err="1">
                <a:latin typeface="Arial Black" panose="020B0A04020102020204" pitchFamily="34" charset="0"/>
              </a:rPr>
              <a:t>que</a:t>
            </a:r>
            <a:r>
              <a:rPr lang="en-US" sz="1800" dirty="0">
                <a:latin typeface="Arial Black" panose="020B0A04020102020204" pitchFamily="34" charset="0"/>
              </a:rPr>
              <a:t> </a:t>
            </a:r>
            <a:r>
              <a:rPr lang="en-US" sz="1800" dirty="0" err="1">
                <a:latin typeface="Arial Black" panose="020B0A04020102020204" pitchFamily="34" charset="0"/>
              </a:rPr>
              <a:t>tu</a:t>
            </a:r>
            <a:r>
              <a:rPr lang="en-US" sz="1800" dirty="0">
                <a:latin typeface="Arial Black" panose="020B0A04020102020204" pitchFamily="34" charset="0"/>
              </a:rPr>
              <a:t> </a:t>
            </a:r>
            <a:r>
              <a:rPr lang="en-US" sz="1800" dirty="0" smtClean="0">
                <a:latin typeface="Arial Black" panose="020B0A04020102020204" pitchFamily="34" charset="0"/>
              </a:rPr>
              <a:t>____</a:t>
            </a:r>
            <a:r>
              <a:rPr lang="en-US" sz="1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comprennes</a:t>
            </a:r>
            <a:r>
              <a:rPr lang="en-US" sz="1800" dirty="0" smtClean="0">
                <a:latin typeface="Arial Black" panose="020B0A04020102020204" pitchFamily="34" charset="0"/>
              </a:rPr>
              <a:t>_____ </a:t>
            </a:r>
            <a:r>
              <a:rPr lang="en-US" sz="1800" dirty="0">
                <a:latin typeface="Arial Black" panose="020B0A04020102020204" pitchFamily="34" charset="0"/>
              </a:rPr>
              <a:t>(</a:t>
            </a:r>
            <a:r>
              <a:rPr lang="en-US" sz="1800" dirty="0" err="1">
                <a:latin typeface="Arial Black" panose="020B0A04020102020204" pitchFamily="34" charset="0"/>
              </a:rPr>
              <a:t>comprendre</a:t>
            </a:r>
            <a:r>
              <a:rPr lang="en-US" sz="1800" dirty="0">
                <a:latin typeface="Arial Black" panose="020B0A04020102020204" pitchFamily="34" charset="0"/>
              </a:rPr>
              <a:t>) le </a:t>
            </a:r>
            <a:r>
              <a:rPr lang="en-US" sz="1800" dirty="0" err="1">
                <a:latin typeface="Arial Black" panose="020B0A04020102020204" pitchFamily="34" charset="0"/>
              </a:rPr>
              <a:t>français</a:t>
            </a:r>
            <a:r>
              <a:rPr lang="en-US" sz="1800" dirty="0" smtClean="0">
                <a:latin typeface="Arial Black" panose="020B0A04020102020204" pitchFamily="34" charset="0"/>
              </a:rPr>
              <a:t>.</a:t>
            </a:r>
            <a:endParaRPr lang="en-US" sz="1800" dirty="0"/>
          </a:p>
          <a:p>
            <a:pPr marL="0" lvl="0" indent="0">
              <a:buNone/>
            </a:pPr>
            <a:r>
              <a:rPr lang="en-US" sz="1800" dirty="0" smtClean="0"/>
              <a:t>19. Mon </a:t>
            </a:r>
            <a:r>
              <a:rPr lang="en-US" sz="1800" dirty="0" err="1"/>
              <a:t>père</a:t>
            </a:r>
            <a:r>
              <a:rPr lang="en-US" sz="1800" dirty="0"/>
              <a:t> </a:t>
            </a:r>
            <a:r>
              <a:rPr lang="en-US" sz="1800" dirty="0" err="1" smtClean="0"/>
              <a:t>est</a:t>
            </a:r>
            <a:r>
              <a:rPr lang="en-US" sz="1800" dirty="0" smtClean="0"/>
              <a:t> </a:t>
            </a:r>
            <a:r>
              <a:rPr lang="en-US" sz="1800" dirty="0"/>
              <a:t>certain </a:t>
            </a:r>
            <a:r>
              <a:rPr lang="en-US" sz="1800" dirty="0" err="1"/>
              <a:t>que</a:t>
            </a:r>
            <a:r>
              <a:rPr lang="en-US" sz="1800" dirty="0"/>
              <a:t> son </a:t>
            </a:r>
            <a:r>
              <a:rPr lang="en-US" sz="1800" dirty="0" err="1"/>
              <a:t>entreprise</a:t>
            </a:r>
            <a:r>
              <a:rPr lang="en-US" sz="1800" dirty="0"/>
              <a:t>  ___________ (</a:t>
            </a:r>
            <a:r>
              <a:rPr lang="en-US" sz="1800" dirty="0" err="1"/>
              <a:t>avoir</a:t>
            </a:r>
            <a:r>
              <a:rPr lang="en-US" sz="1800" dirty="0"/>
              <a:t>) </a:t>
            </a:r>
            <a:r>
              <a:rPr lang="en-US" sz="1800" dirty="0" err="1"/>
              <a:t>gagné</a:t>
            </a:r>
            <a:r>
              <a:rPr lang="en-US" sz="1800" dirty="0"/>
              <a:t> de </a:t>
            </a:r>
            <a:r>
              <a:rPr lang="en-US" sz="1800" dirty="0" err="1"/>
              <a:t>l’argent</a:t>
            </a:r>
            <a:r>
              <a:rPr lang="en-US" sz="1800" dirty="0"/>
              <a:t> </a:t>
            </a:r>
            <a:r>
              <a:rPr lang="en-US" sz="1800" dirty="0" err="1"/>
              <a:t>cette</a:t>
            </a:r>
            <a:r>
              <a:rPr lang="en-US" sz="1800" dirty="0"/>
              <a:t> </a:t>
            </a:r>
            <a:r>
              <a:rPr lang="en-US" sz="1800" dirty="0" err="1"/>
              <a:t>année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>
                <a:latin typeface="Arial Black" panose="020B0A04020102020204" pitchFamily="34" charset="0"/>
              </a:rPr>
              <a:t>Mon </a:t>
            </a:r>
            <a:r>
              <a:rPr lang="en-US" sz="1800" dirty="0" err="1">
                <a:latin typeface="Arial Black" panose="020B0A04020102020204" pitchFamily="34" charset="0"/>
              </a:rPr>
              <a:t>père</a:t>
            </a:r>
            <a:r>
              <a:rPr lang="en-US" sz="1800" dirty="0">
                <a:latin typeface="Arial Black" panose="020B0A04020102020204" pitchFamily="34" charset="0"/>
              </a:rPr>
              <a:t> </a:t>
            </a:r>
            <a:r>
              <a:rPr lang="en-US" sz="1800" dirty="0" err="1">
                <a:latin typeface="Arial Black" panose="020B0A04020102020204" pitchFamily="34" charset="0"/>
              </a:rPr>
              <a:t>est</a:t>
            </a:r>
            <a:r>
              <a:rPr lang="en-US" sz="1800" dirty="0">
                <a:latin typeface="Arial Black" panose="020B0A04020102020204" pitchFamily="34" charset="0"/>
              </a:rPr>
              <a:t> certain </a:t>
            </a:r>
            <a:r>
              <a:rPr lang="en-US" sz="1800" dirty="0" err="1">
                <a:latin typeface="Arial Black" panose="020B0A04020102020204" pitchFamily="34" charset="0"/>
              </a:rPr>
              <a:t>que</a:t>
            </a:r>
            <a:r>
              <a:rPr lang="en-US" sz="1800" dirty="0">
                <a:latin typeface="Arial Black" panose="020B0A04020102020204" pitchFamily="34" charset="0"/>
              </a:rPr>
              <a:t> son </a:t>
            </a:r>
            <a:r>
              <a:rPr lang="en-US" sz="1800" dirty="0" err="1">
                <a:latin typeface="Arial Black" panose="020B0A04020102020204" pitchFamily="34" charset="0"/>
              </a:rPr>
              <a:t>entreprise</a:t>
            </a:r>
            <a:r>
              <a:rPr lang="en-US" sz="1800" dirty="0">
                <a:latin typeface="Arial Black" panose="020B0A04020102020204" pitchFamily="34" charset="0"/>
              </a:rPr>
              <a:t>  </a:t>
            </a:r>
            <a:r>
              <a:rPr lang="en-US" sz="1800" dirty="0" smtClean="0">
                <a:latin typeface="Arial Black" panose="020B0A04020102020204" pitchFamily="34" charset="0"/>
              </a:rPr>
              <a:t>__</a:t>
            </a:r>
            <a:r>
              <a:rPr lang="en-US" sz="1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</a:t>
            </a:r>
            <a:r>
              <a:rPr lang="en-US" sz="1800" dirty="0" smtClean="0">
                <a:latin typeface="Arial Black" panose="020B0A04020102020204" pitchFamily="34" charset="0"/>
              </a:rPr>
              <a:t>__ </a:t>
            </a:r>
            <a:r>
              <a:rPr lang="en-US" sz="1800" dirty="0">
                <a:latin typeface="Arial Black" panose="020B0A04020102020204" pitchFamily="34" charset="0"/>
              </a:rPr>
              <a:t>(</a:t>
            </a:r>
            <a:r>
              <a:rPr lang="en-US" sz="1800" dirty="0" err="1">
                <a:latin typeface="Arial Black" panose="020B0A04020102020204" pitchFamily="34" charset="0"/>
              </a:rPr>
              <a:t>avoir</a:t>
            </a:r>
            <a:r>
              <a:rPr lang="en-US" sz="1800" dirty="0">
                <a:latin typeface="Arial Black" panose="020B0A04020102020204" pitchFamily="34" charset="0"/>
              </a:rPr>
              <a:t>) </a:t>
            </a:r>
            <a:r>
              <a:rPr lang="en-US" sz="1800" dirty="0" err="1">
                <a:latin typeface="Arial Black" panose="020B0A04020102020204" pitchFamily="34" charset="0"/>
              </a:rPr>
              <a:t>gagné</a:t>
            </a:r>
            <a:r>
              <a:rPr lang="en-US" sz="1800" dirty="0">
                <a:latin typeface="Arial Black" panose="020B0A04020102020204" pitchFamily="34" charset="0"/>
              </a:rPr>
              <a:t> de </a:t>
            </a:r>
            <a:r>
              <a:rPr lang="en-US" sz="1800" dirty="0" err="1">
                <a:latin typeface="Arial Black" panose="020B0A04020102020204" pitchFamily="34" charset="0"/>
              </a:rPr>
              <a:t>l’argent</a:t>
            </a:r>
            <a:r>
              <a:rPr lang="en-US" sz="1800" dirty="0">
                <a:latin typeface="Arial Black" panose="020B0A04020102020204" pitchFamily="34" charset="0"/>
              </a:rPr>
              <a:t> </a:t>
            </a:r>
            <a:r>
              <a:rPr lang="en-US" sz="1800" dirty="0" err="1">
                <a:latin typeface="Arial Black" panose="020B0A04020102020204" pitchFamily="34" charset="0"/>
              </a:rPr>
              <a:t>cette</a:t>
            </a:r>
            <a:r>
              <a:rPr lang="en-US" sz="1800" dirty="0">
                <a:latin typeface="Arial Black" panose="020B0A04020102020204" pitchFamily="34" charset="0"/>
              </a:rPr>
              <a:t> </a:t>
            </a:r>
            <a:r>
              <a:rPr lang="en-US" sz="1800" dirty="0" err="1">
                <a:latin typeface="Arial Black" panose="020B0A04020102020204" pitchFamily="34" charset="0"/>
              </a:rPr>
              <a:t>année</a:t>
            </a:r>
            <a:r>
              <a:rPr lang="en-US" sz="1800" dirty="0" smtClean="0">
                <a:latin typeface="Arial Black" panose="020B0A04020102020204" pitchFamily="34" charset="0"/>
              </a:rPr>
              <a:t>.</a:t>
            </a:r>
            <a:endParaRPr lang="en-US" sz="1800" dirty="0"/>
          </a:p>
          <a:p>
            <a:pPr marL="0" lvl="0" indent="0">
              <a:buNone/>
            </a:pPr>
            <a:r>
              <a:rPr lang="en-US" sz="1800" dirty="0" smtClean="0"/>
              <a:t>20. Je </a:t>
            </a:r>
            <a:r>
              <a:rPr lang="en-US" sz="1800" dirty="0" err="1"/>
              <a:t>souhaite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vous</a:t>
            </a:r>
            <a:r>
              <a:rPr lang="en-US" sz="1800" dirty="0"/>
              <a:t> ____________________________ (</a:t>
            </a:r>
            <a:r>
              <a:rPr lang="en-US" sz="1800" dirty="0" err="1"/>
              <a:t>venir</a:t>
            </a:r>
            <a:r>
              <a:rPr lang="en-US" sz="1800" dirty="0"/>
              <a:t>) </a:t>
            </a:r>
            <a:r>
              <a:rPr lang="en-US" sz="1800" dirty="0" err="1"/>
              <a:t>tous</a:t>
            </a:r>
            <a:r>
              <a:rPr lang="en-US" sz="1800" dirty="0"/>
              <a:t> à ma </a:t>
            </a:r>
            <a:r>
              <a:rPr lang="en-US" sz="1800" dirty="0" err="1"/>
              <a:t>boum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>
                <a:latin typeface="Arial Black" panose="020B0A04020102020204" pitchFamily="34" charset="0"/>
              </a:rPr>
              <a:t>Je </a:t>
            </a:r>
            <a:r>
              <a:rPr lang="en-US" sz="1800" dirty="0" err="1">
                <a:latin typeface="Arial Black" panose="020B0A04020102020204" pitchFamily="34" charset="0"/>
              </a:rPr>
              <a:t>souhaite</a:t>
            </a:r>
            <a:r>
              <a:rPr lang="en-US" sz="1800" dirty="0">
                <a:latin typeface="Arial Black" panose="020B0A04020102020204" pitchFamily="34" charset="0"/>
              </a:rPr>
              <a:t> </a:t>
            </a:r>
            <a:r>
              <a:rPr lang="en-US" sz="1800" dirty="0" err="1">
                <a:latin typeface="Arial Black" panose="020B0A04020102020204" pitchFamily="34" charset="0"/>
              </a:rPr>
              <a:t>que</a:t>
            </a:r>
            <a:r>
              <a:rPr lang="en-US" sz="1800" dirty="0">
                <a:latin typeface="Arial Black" panose="020B0A04020102020204" pitchFamily="34" charset="0"/>
              </a:rPr>
              <a:t> </a:t>
            </a:r>
            <a:r>
              <a:rPr lang="en-US" sz="1800" dirty="0" err="1">
                <a:latin typeface="Arial Black" panose="020B0A04020102020204" pitchFamily="34" charset="0"/>
              </a:rPr>
              <a:t>vous</a:t>
            </a:r>
            <a:r>
              <a:rPr lang="en-US" sz="1800" dirty="0">
                <a:latin typeface="Arial Black" panose="020B0A04020102020204" pitchFamily="34" charset="0"/>
              </a:rPr>
              <a:t> </a:t>
            </a:r>
            <a:r>
              <a:rPr lang="en-US" sz="1800" dirty="0" smtClean="0">
                <a:latin typeface="Arial Black" panose="020B0A04020102020204" pitchFamily="34" charset="0"/>
              </a:rPr>
              <a:t>_______</a:t>
            </a:r>
            <a:r>
              <a:rPr lang="en-US" sz="1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veniez</a:t>
            </a:r>
            <a:r>
              <a:rPr lang="en-US" sz="1800" dirty="0" smtClean="0">
                <a:latin typeface="Arial Black" panose="020B0A04020102020204" pitchFamily="34" charset="0"/>
              </a:rPr>
              <a:t>______ </a:t>
            </a:r>
            <a:r>
              <a:rPr lang="en-US" sz="1800" dirty="0">
                <a:latin typeface="Arial Black" panose="020B0A04020102020204" pitchFamily="34" charset="0"/>
              </a:rPr>
              <a:t>(</a:t>
            </a:r>
            <a:r>
              <a:rPr lang="en-US" sz="1800" dirty="0" err="1">
                <a:latin typeface="Arial Black" panose="020B0A04020102020204" pitchFamily="34" charset="0"/>
              </a:rPr>
              <a:t>venir</a:t>
            </a:r>
            <a:r>
              <a:rPr lang="en-US" sz="1800" dirty="0">
                <a:latin typeface="Arial Black" panose="020B0A04020102020204" pitchFamily="34" charset="0"/>
              </a:rPr>
              <a:t>) </a:t>
            </a:r>
            <a:r>
              <a:rPr lang="en-US" sz="1800" dirty="0" err="1">
                <a:latin typeface="Arial Black" panose="020B0A04020102020204" pitchFamily="34" charset="0"/>
              </a:rPr>
              <a:t>tous</a:t>
            </a:r>
            <a:r>
              <a:rPr lang="en-US" sz="1800" dirty="0">
                <a:latin typeface="Arial Black" panose="020B0A04020102020204" pitchFamily="34" charset="0"/>
              </a:rPr>
              <a:t> à ma </a:t>
            </a:r>
            <a:r>
              <a:rPr lang="en-US" sz="1800" dirty="0" err="1">
                <a:latin typeface="Arial Black" panose="020B0A04020102020204" pitchFamily="34" charset="0"/>
              </a:rPr>
              <a:t>boum</a:t>
            </a:r>
            <a:r>
              <a:rPr lang="en-US" sz="1800" dirty="0">
                <a:latin typeface="Arial Black" panose="020B0A04020102020204" pitchFamily="34" charset="0"/>
              </a:rPr>
              <a:t>.</a:t>
            </a:r>
          </a:p>
          <a:p>
            <a:pPr marL="0" lv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41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995" y="365125"/>
            <a:ext cx="11115805" cy="1325563"/>
          </a:xfrm>
        </p:spPr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Le SUBJONCTIF: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677" y="1825624"/>
            <a:ext cx="11866323" cy="50323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latin typeface="Arial Black" panose="020B0A04020102020204" pitchFamily="34" charset="0"/>
              </a:rPr>
              <a:t>Q: </a:t>
            </a:r>
            <a:r>
              <a:rPr lang="en-US" dirty="0" err="1" smtClean="0">
                <a:latin typeface="Arial Black" panose="020B0A04020102020204" pitchFamily="34" charset="0"/>
              </a:rPr>
              <a:t>Qu’est-ce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que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c’est</a:t>
            </a:r>
            <a:r>
              <a:rPr lang="en-US" dirty="0" smtClean="0">
                <a:latin typeface="Arial Black" panose="020B0A04020102020204" pitchFamily="34" charset="0"/>
              </a:rPr>
              <a:t>?</a:t>
            </a:r>
            <a:endParaRPr lang="en-US" dirty="0"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en-US" dirty="0">
                <a:latin typeface="Arial Black" panose="020B0A04020102020204" pitchFamily="34" charset="0"/>
              </a:rPr>
              <a:t>A: </a:t>
            </a:r>
            <a:r>
              <a:rPr lang="en-US" dirty="0" err="1" smtClean="0">
                <a:latin typeface="Arial Black" panose="020B0A04020102020204" pitchFamily="34" charset="0"/>
              </a:rPr>
              <a:t>C’est</a:t>
            </a:r>
            <a:r>
              <a:rPr lang="en-US" dirty="0" smtClean="0">
                <a:latin typeface="Arial Black" panose="020B0A04020102020204" pitchFamily="34" charset="0"/>
              </a:rPr>
              <a:t> un </a:t>
            </a:r>
            <a:r>
              <a:rPr lang="en-US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MODE</a:t>
            </a:r>
            <a:r>
              <a:rPr lang="en-US" dirty="0" smtClean="0">
                <a:latin typeface="Arial Black" panose="020B0A04020102020204" pitchFamily="34" charset="0"/>
              </a:rPr>
              <a:t> verbal (</a:t>
            </a:r>
            <a:r>
              <a:rPr lang="en-US" dirty="0" err="1" smtClean="0">
                <a:latin typeface="Arial Black" panose="020B0A04020102020204" pitchFamily="34" charset="0"/>
              </a:rPr>
              <a:t>comme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l’impératif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ou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indicatif</a:t>
            </a:r>
            <a:r>
              <a:rPr lang="en-US" dirty="0" smtClean="0">
                <a:latin typeface="Arial Black" panose="020B0A04020102020204" pitchFamily="34" charset="0"/>
              </a:rPr>
              <a:t>) avec les temps </a:t>
            </a:r>
            <a:r>
              <a:rPr lang="en-US" dirty="0" err="1" smtClean="0">
                <a:latin typeface="Arial Black" panose="020B0A04020102020204" pitchFamily="34" charset="0"/>
              </a:rPr>
              <a:t>séparés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(</a:t>
            </a:r>
            <a:r>
              <a:rPr lang="en-US" dirty="0" err="1" smtClean="0">
                <a:latin typeface="Arial Black" panose="020B0A04020102020204" pitchFamily="34" charset="0"/>
              </a:rPr>
              <a:t>comme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si</a:t>
            </a:r>
            <a:r>
              <a:rPr lang="en-US" dirty="0" smtClean="0">
                <a:latin typeface="Arial Black" panose="020B0A04020102020204" pitchFamily="34" charset="0"/>
              </a:rPr>
              <a:t> les </a:t>
            </a:r>
            <a:r>
              <a:rPr lang="en-US" dirty="0" err="1" smtClean="0">
                <a:latin typeface="Arial Black" panose="020B0A04020102020204" pitchFamily="34" charset="0"/>
              </a:rPr>
              <a:t>verbes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étaient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dans</a:t>
            </a:r>
            <a:r>
              <a:rPr lang="en-US" dirty="0" smtClean="0">
                <a:latin typeface="Arial Black" panose="020B0A04020102020204" pitchFamily="34" charset="0"/>
              </a:rPr>
              <a:t> un “</a:t>
            </a:r>
            <a:r>
              <a:rPr lang="en-US" dirty="0" err="1" smtClean="0">
                <a:latin typeface="Arial Black" panose="020B0A04020102020204" pitchFamily="34" charset="0"/>
              </a:rPr>
              <a:t>univers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parallèle</a:t>
            </a:r>
            <a:r>
              <a:rPr lang="en-US" dirty="0" smtClean="0">
                <a:latin typeface="Arial Black" panose="020B0A04020102020204" pitchFamily="34" charset="0"/>
              </a:rPr>
              <a:t>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Normalement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il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s’agit</a:t>
            </a:r>
            <a:r>
              <a:rPr lang="en-US" dirty="0" smtClean="0"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latin typeface="Arial Black" panose="020B0A04020102020204" pitchFamily="34" charset="0"/>
              </a:rPr>
              <a:t>quelque</a:t>
            </a:r>
            <a:r>
              <a:rPr lang="en-US" dirty="0" smtClean="0">
                <a:latin typeface="Arial Black" panose="020B0A04020102020204" pitchFamily="34" charset="0"/>
              </a:rPr>
              <a:t> chose </a:t>
            </a:r>
            <a:r>
              <a:rPr lang="en-US" dirty="0" err="1" smtClean="0">
                <a:latin typeface="Arial Black" panose="020B0A04020102020204" pitchFamily="34" charset="0"/>
              </a:rPr>
              <a:t>d’</a:t>
            </a:r>
            <a:r>
              <a:rPr lang="en-US" b="1" u="sng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hypothétique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ou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quelque</a:t>
            </a:r>
            <a:r>
              <a:rPr lang="en-US" dirty="0" smtClean="0">
                <a:latin typeface="Arial Black" panose="020B0A04020102020204" pitchFamily="34" charset="0"/>
              </a:rPr>
              <a:t> chose de </a:t>
            </a:r>
            <a:r>
              <a:rPr lang="en-US" b="1" u="sng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douteux</a:t>
            </a:r>
            <a:r>
              <a:rPr lang="en-US" b="1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qui </a:t>
            </a:r>
            <a:r>
              <a:rPr lang="en-US" dirty="0" err="1" smtClean="0">
                <a:latin typeface="Arial Black" panose="020B0A04020102020204" pitchFamily="34" charset="0"/>
              </a:rPr>
              <a:t>peut</a:t>
            </a:r>
            <a:r>
              <a:rPr lang="en-US" dirty="0" smtClean="0">
                <a:latin typeface="Arial Black" panose="020B0A04020102020204" pitchFamily="34" charset="0"/>
              </a:rPr>
              <a:t> (</a:t>
            </a:r>
            <a:r>
              <a:rPr lang="en-US" dirty="0" err="1" smtClean="0">
                <a:latin typeface="Arial Black" panose="020B0A04020102020204" pitchFamily="34" charset="0"/>
              </a:rPr>
              <a:t>ou</a:t>
            </a:r>
            <a:r>
              <a:rPr lang="en-US" dirty="0" smtClean="0">
                <a:latin typeface="Arial Black" panose="020B0A04020102020204" pitchFamily="34" charset="0"/>
              </a:rPr>
              <a:t> ne </a:t>
            </a:r>
            <a:r>
              <a:rPr lang="en-US" dirty="0" err="1" smtClean="0">
                <a:latin typeface="Arial Black" panose="020B0A04020102020204" pitchFamily="34" charset="0"/>
              </a:rPr>
              <a:t>peut</a:t>
            </a:r>
            <a:r>
              <a:rPr lang="en-US" dirty="0" smtClean="0">
                <a:latin typeface="Arial Black" panose="020B0A04020102020204" pitchFamily="34" charset="0"/>
              </a:rPr>
              <a:t> pas) se </a:t>
            </a:r>
            <a:r>
              <a:rPr lang="en-US" dirty="0" err="1" smtClean="0">
                <a:latin typeface="Arial Black" panose="020B0A04020102020204" pitchFamily="34" charset="0"/>
              </a:rPr>
              <a:t>produire</a:t>
            </a:r>
            <a:endParaRPr lang="en-US" dirty="0"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en-US" dirty="0" smtClean="0"/>
              <a:t>		Ex</a:t>
            </a:r>
            <a:r>
              <a:rPr lang="en-US" dirty="0"/>
              <a:t>: </a:t>
            </a:r>
            <a:r>
              <a:rPr lang="en-US" dirty="0" smtClean="0">
                <a:latin typeface="Arial Black" panose="020B0A04020102020204" pitchFamily="34" charset="0"/>
              </a:rPr>
              <a:t>je </a:t>
            </a:r>
            <a:r>
              <a:rPr lang="en-US" dirty="0" err="1" smtClean="0">
                <a:latin typeface="Arial Black" panose="020B0A04020102020204" pitchFamily="34" charset="0"/>
              </a:rPr>
              <a:t>veux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que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tu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te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jettes</a:t>
            </a:r>
            <a:r>
              <a:rPr lang="en-US" dirty="0" smtClean="0">
                <a:latin typeface="Arial Black" panose="020B0A04020102020204" pitchFamily="34" charset="0"/>
              </a:rPr>
              <a:t> par la </a:t>
            </a:r>
            <a:r>
              <a:rPr lang="en-US" dirty="0" err="1" smtClean="0">
                <a:latin typeface="Arial Black" panose="020B0A04020102020204" pitchFamily="34" charset="0"/>
              </a:rPr>
              <a:t>fenêtre</a:t>
            </a:r>
            <a:endParaRPr lang="en-US" dirty="0" smtClean="0"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en-US" dirty="0" smtClean="0"/>
              <a:t>			( = I want that you </a:t>
            </a:r>
            <a:r>
              <a:rPr lang="en-US" b="1" i="1" dirty="0" smtClean="0"/>
              <a:t>might</a:t>
            </a:r>
            <a:r>
              <a:rPr lang="en-US" dirty="0" smtClean="0"/>
              <a:t> jump out of the window)</a:t>
            </a:r>
            <a:endParaRPr lang="en-US" dirty="0"/>
          </a:p>
          <a:p>
            <a:pPr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L’hypothèse</a:t>
            </a:r>
            <a:r>
              <a:rPr lang="en-US" dirty="0" smtClean="0">
                <a:latin typeface="Arial Black" panose="020B0A04020102020204" pitchFamily="34" charset="0"/>
              </a:rPr>
              <a:t>…la </a:t>
            </a:r>
            <a:r>
              <a:rPr lang="en-US" dirty="0" err="1" smtClean="0">
                <a:latin typeface="Arial Black" panose="020B0A04020102020204" pitchFamily="34" charset="0"/>
              </a:rPr>
              <a:t>personne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va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sauter</a:t>
            </a:r>
            <a:r>
              <a:rPr lang="en-US" dirty="0" smtClean="0">
                <a:latin typeface="Arial Black" panose="020B0A04020102020204" pitchFamily="34" charset="0"/>
              </a:rPr>
              <a:t>? …</a:t>
            </a:r>
            <a:r>
              <a:rPr lang="en-US" dirty="0" err="1" smtClean="0">
                <a:latin typeface="Arial Black" panose="020B0A04020102020204" pitchFamily="34" charset="0"/>
              </a:rPr>
              <a:t>peut-être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oui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peut-être</a:t>
            </a:r>
            <a:r>
              <a:rPr lang="en-US" dirty="0" smtClean="0">
                <a:latin typeface="Arial Black" panose="020B0A04020102020204" pitchFamily="34" charset="0"/>
              </a:rPr>
              <a:t> non..</a:t>
            </a:r>
            <a:endParaRPr lang="en-US" dirty="0">
              <a:latin typeface="Arial Black" panose="020B0A040201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3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942" y="1"/>
            <a:ext cx="11140858" cy="1690688"/>
          </a:xfrm>
        </p:spPr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La </a:t>
            </a:r>
            <a:r>
              <a:rPr lang="en-US" dirty="0" err="1" smtClean="0">
                <a:latin typeface="Arial Black" panose="020B0A04020102020204" pitchFamily="34" charset="0"/>
              </a:rPr>
              <a:t>règle</a:t>
            </a:r>
            <a:r>
              <a:rPr lang="en-US" dirty="0" smtClean="0">
                <a:latin typeface="Arial Black" panose="020B0A04020102020204" pitchFamily="34" charset="0"/>
              </a:rPr>
              <a:t> des </a:t>
            </a:r>
            <a:r>
              <a:rPr lang="en-US" dirty="0" err="1" smtClean="0">
                <a:latin typeface="Arial Black" panose="020B0A04020102020204" pitchFamily="34" charset="0"/>
              </a:rPr>
              <a:t>trois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alarmes</a:t>
            </a:r>
            <a:r>
              <a:rPr lang="en-US" dirty="0" smtClean="0">
                <a:latin typeface="Arial Black" panose="020B0A04020102020204" pitchFamily="34" charset="0"/>
              </a:rPr>
              <a:t>: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92624"/>
            <a:ext cx="12192000" cy="536537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Est-</a:t>
            </a:r>
            <a:r>
              <a:rPr lang="en-US" dirty="0" err="1">
                <a:latin typeface="Arial Black" panose="020B0A04020102020204" pitchFamily="34" charset="0"/>
              </a:rPr>
              <a:t>ce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qu’il</a:t>
            </a:r>
            <a:r>
              <a:rPr lang="en-US" dirty="0">
                <a:latin typeface="Arial Black" panose="020B0A04020102020204" pitchFamily="34" charset="0"/>
              </a:rPr>
              <a:t> y a </a:t>
            </a:r>
            <a:r>
              <a:rPr lang="en-US" b="1" u="sng" dirty="0">
                <a:latin typeface="Arial Black" panose="020B0A04020102020204" pitchFamily="34" charset="0"/>
              </a:rPr>
              <a:t>DEUX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sujets</a:t>
            </a:r>
            <a:r>
              <a:rPr lang="en-US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différents</a:t>
            </a:r>
            <a:r>
              <a:rPr lang="en-US" dirty="0">
                <a:latin typeface="Arial Black" panose="020B0A04020102020204" pitchFamily="34" charset="0"/>
              </a:rPr>
              <a:t>?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b="1" dirty="0"/>
              <a:t>OUI</a:t>
            </a:r>
            <a:r>
              <a:rPr lang="en-US" dirty="0"/>
              <a:t>, </a:t>
            </a:r>
            <a:r>
              <a:rPr lang="en-US" dirty="0" err="1"/>
              <a:t>sonne</a:t>
            </a:r>
            <a:r>
              <a:rPr lang="en-US" dirty="0"/>
              <a:t> </a:t>
            </a:r>
            <a:r>
              <a:rPr lang="en-US" dirty="0" err="1"/>
              <a:t>l’alarme</a:t>
            </a:r>
            <a:r>
              <a:rPr lang="en-US" dirty="0"/>
              <a:t> #1 et continue)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>
                <a:latin typeface="Arial Black" panose="020B0A04020102020204" pitchFamily="34" charset="0"/>
              </a:rPr>
              <a:t>2. </a:t>
            </a:r>
            <a:r>
              <a:rPr lang="en-US" dirty="0"/>
              <a:t>	</a:t>
            </a:r>
            <a:r>
              <a:rPr lang="en-US" dirty="0">
                <a:latin typeface="Arial Black" panose="020B0A04020102020204" pitchFamily="34" charset="0"/>
              </a:rPr>
              <a:t>Est-</a:t>
            </a:r>
            <a:r>
              <a:rPr lang="en-US" dirty="0" err="1">
                <a:latin typeface="Arial Black" panose="020B0A04020102020204" pitchFamily="34" charset="0"/>
              </a:rPr>
              <a:t>ce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qu’il</a:t>
            </a:r>
            <a:r>
              <a:rPr lang="en-US" dirty="0">
                <a:latin typeface="Arial Black" panose="020B0A04020102020204" pitchFamily="34" charset="0"/>
              </a:rPr>
              <a:t> y a </a:t>
            </a:r>
            <a:r>
              <a:rPr lang="en-US" b="1" u="sng" dirty="0">
                <a:latin typeface="Arial Black" panose="020B0A04020102020204" pitchFamily="34" charset="0"/>
              </a:rPr>
              <a:t>DEUX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Arial Black" panose="020B0A04020102020204" pitchFamily="34" charset="0"/>
              </a:rPr>
              <a:t>clauses </a:t>
            </a:r>
            <a:r>
              <a:rPr lang="en-US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séparées</a:t>
            </a:r>
            <a:r>
              <a:rPr lang="en-US" b="1" dirty="0">
                <a:solidFill>
                  <a:srgbClr val="0070C0"/>
                </a:solidFill>
                <a:latin typeface="Arial Black" panose="020B0A04020102020204" pitchFamily="34" charset="0"/>
              </a:rPr>
              <a:t> par 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QUE/QUI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?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endParaRPr lang="en-US" dirty="0">
              <a:latin typeface="Arial Black" panose="020B0A04020102020204" pitchFamily="34" charset="0"/>
            </a:endParaRP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b="1" dirty="0"/>
              <a:t>OUI</a:t>
            </a:r>
            <a:r>
              <a:rPr lang="en-US" dirty="0"/>
              <a:t>, </a:t>
            </a:r>
            <a:r>
              <a:rPr lang="en-US" dirty="0" err="1"/>
              <a:t>sonne</a:t>
            </a:r>
            <a:r>
              <a:rPr lang="en-US" dirty="0"/>
              <a:t> </a:t>
            </a:r>
            <a:r>
              <a:rPr lang="en-US" dirty="0" err="1"/>
              <a:t>l’alarme</a:t>
            </a:r>
            <a:r>
              <a:rPr lang="en-US" dirty="0"/>
              <a:t> #2 et continue)</a:t>
            </a:r>
          </a:p>
          <a:p>
            <a:pPr marL="514350" indent="-514350">
              <a:buNone/>
            </a:pPr>
            <a:r>
              <a:rPr lang="en-US" dirty="0"/>
              <a:t>					</a:t>
            </a:r>
          </a:p>
          <a:p>
            <a:pPr marL="514350" indent="-514350">
              <a:buAutoNum type="arabicPeriod" startAt="3"/>
            </a:pPr>
            <a:r>
              <a:rPr lang="en-US" b="1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Qu’est-ce</a:t>
            </a:r>
            <a:r>
              <a:rPr lang="en-US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Arial Black" panose="020B0A04020102020204" pitchFamily="34" charset="0"/>
              </a:rPr>
              <a:t>qui se </a:t>
            </a:r>
            <a:r>
              <a:rPr lang="en-US" b="1" dirty="0" err="1">
                <a:solidFill>
                  <a:srgbClr val="00B050"/>
                </a:solidFill>
                <a:latin typeface="Arial Black" panose="020B0A04020102020204" pitchFamily="34" charset="0"/>
              </a:rPr>
              <a:t>passe</a:t>
            </a:r>
            <a:r>
              <a:rPr lang="en-US" b="1" dirty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 Black" panose="020B0A04020102020204" pitchFamily="34" charset="0"/>
              </a:rPr>
              <a:t>dans</a:t>
            </a:r>
            <a:r>
              <a:rPr lang="en-US" b="1" dirty="0">
                <a:solidFill>
                  <a:srgbClr val="00B050"/>
                </a:solidFill>
                <a:latin typeface="Arial Black" panose="020B0A04020102020204" pitchFamily="34" charset="0"/>
              </a:rPr>
              <a:t> la clause </a:t>
            </a:r>
            <a:r>
              <a:rPr lang="en-US" b="1" dirty="0" err="1">
                <a:solidFill>
                  <a:srgbClr val="00B050"/>
                </a:solidFill>
                <a:latin typeface="Arial Black" panose="020B0A04020102020204" pitchFamily="34" charset="0"/>
              </a:rPr>
              <a:t>principale</a:t>
            </a:r>
            <a:r>
              <a:rPr lang="en-US" b="1" dirty="0">
                <a:solidFill>
                  <a:srgbClr val="00B050"/>
                </a:solidFill>
                <a:latin typeface="Arial Black" panose="020B0A04020102020204" pitchFamily="34" charset="0"/>
              </a:rPr>
              <a:t>? </a:t>
            </a:r>
            <a:endParaRPr lang="en-US" b="1" dirty="0" smtClean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 err="1"/>
              <a:t>si</a:t>
            </a:r>
            <a:r>
              <a:rPr lang="en-US" dirty="0"/>
              <a:t> la clause </a:t>
            </a:r>
            <a:r>
              <a:rPr lang="en-US" dirty="0" err="1"/>
              <a:t>principale</a:t>
            </a:r>
            <a:r>
              <a:rPr lang="en-US" dirty="0"/>
              <a:t> </a:t>
            </a:r>
            <a:r>
              <a:rPr lang="en-US" dirty="0" err="1"/>
              <a:t>contient</a:t>
            </a:r>
            <a:r>
              <a:rPr lang="en-US" dirty="0"/>
              <a:t> un </a:t>
            </a:r>
            <a:r>
              <a:rPr lang="en-US" dirty="0" err="1"/>
              <a:t>verbe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expression qui oblige le </a:t>
            </a:r>
            <a:r>
              <a:rPr lang="en-US" dirty="0" smtClean="0"/>
              <a:t>	</a:t>
            </a:r>
            <a:r>
              <a:rPr lang="en-US" dirty="0" err="1" smtClean="0"/>
              <a:t>subjonctif</a:t>
            </a:r>
            <a:r>
              <a:rPr lang="en-US" dirty="0"/>
              <a:t>, le </a:t>
            </a:r>
            <a:r>
              <a:rPr lang="en-US" b="1" u="sng" dirty="0">
                <a:latin typeface="Arial Black" panose="020B0A04020102020204" pitchFamily="34" charset="0"/>
              </a:rPr>
              <a:t>DEUXIÈME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/>
              <a:t>verbe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conjugué</a:t>
            </a:r>
            <a:r>
              <a:rPr lang="en-US" dirty="0"/>
              <a:t> au </a:t>
            </a:r>
            <a:r>
              <a:rPr lang="en-US" b="1" u="sng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subjonctif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852" y="1506412"/>
            <a:ext cx="1191016" cy="11910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760" y="2984295"/>
            <a:ext cx="1191016" cy="11910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668" y="150805"/>
            <a:ext cx="1191016" cy="11910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5480" y="137017"/>
            <a:ext cx="1191016" cy="11910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674" y="150805"/>
            <a:ext cx="1191016" cy="11910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984" y="4637620"/>
            <a:ext cx="1191016" cy="11910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610" y="5854813"/>
            <a:ext cx="1015281" cy="8528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197" y="5847978"/>
            <a:ext cx="1015281" cy="85283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784" y="5854813"/>
            <a:ext cx="1015281" cy="8528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558" y="5854813"/>
            <a:ext cx="1015281" cy="85283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971" y="5854813"/>
            <a:ext cx="1015281" cy="85283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126" y="5828636"/>
            <a:ext cx="1015281" cy="85283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423" y="5854813"/>
            <a:ext cx="1015281" cy="85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93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Les 8 situations qui </a:t>
            </a:r>
            <a:r>
              <a:rPr lang="en-US" sz="3200" b="1" dirty="0" err="1">
                <a:latin typeface="Arial Black" panose="020B0A04020102020204" pitchFamily="34" charset="0"/>
              </a:rPr>
              <a:t>obligent</a:t>
            </a:r>
            <a:r>
              <a:rPr lang="en-US" sz="3200" b="1" dirty="0">
                <a:latin typeface="Arial Black" panose="020B0A04020102020204" pitchFamily="34" charset="0"/>
              </a:rPr>
              <a:t> le </a:t>
            </a:r>
            <a:r>
              <a:rPr lang="en-US" sz="3200" b="1" dirty="0" err="1">
                <a:latin typeface="Arial Black" panose="020B0A04020102020204" pitchFamily="34" charset="0"/>
              </a:rPr>
              <a:t>subjonctif</a:t>
            </a:r>
            <a:r>
              <a:rPr lang="en-US" sz="3200" b="1" dirty="0">
                <a:latin typeface="Arial Black" panose="020B0A04020102020204" pitchFamily="34" charset="0"/>
              </a:rPr>
              <a:t> (1):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>
                <a:solidFill>
                  <a:srgbClr val="C00000"/>
                </a:solidFill>
                <a:latin typeface="Arial Black" panose="020B0A04020102020204" pitchFamily="34" charset="0"/>
              </a:rPr>
              <a:t>Verbes</a:t>
            </a: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Arial Black" panose="020B0A04020102020204" pitchFamily="34" charset="0"/>
              </a:rPr>
              <a:t>ou</a:t>
            </a: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</a:rPr>
              <a:t> expressions de </a:t>
            </a:r>
            <a:r>
              <a:rPr lang="en-US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DÉSIR, VOULOIR, SOUHAITER, PRÉFÉRER, NÉCESSITÉ, OBLIGATION</a:t>
            </a:r>
            <a:r>
              <a:rPr lang="en-US" u="sng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dirty="0"/>
              <a:t>(= desire, wanting, wishing , preference, necessity, obligation)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	Ex: </a:t>
            </a:r>
            <a:r>
              <a:rPr lang="en-US" dirty="0">
                <a:latin typeface="Arial Black" panose="020B0A04020102020204" pitchFamily="34" charset="0"/>
              </a:rPr>
              <a:t>Nous </a:t>
            </a:r>
            <a:r>
              <a:rPr lang="en-US" b="1" u="sng" dirty="0" err="1">
                <a:solidFill>
                  <a:srgbClr val="C00000"/>
                </a:solidFill>
                <a:latin typeface="Arial Black" panose="020B0A04020102020204" pitchFamily="34" charset="0"/>
              </a:rPr>
              <a:t>préférons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que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vous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soyez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calmes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		(= </a:t>
            </a:r>
            <a:r>
              <a:rPr lang="en-US" dirty="0"/>
              <a:t>we prefer you to be calm)</a:t>
            </a:r>
          </a:p>
          <a:p>
            <a:pPr marL="514350" indent="-514350">
              <a:buNone/>
            </a:pPr>
            <a:r>
              <a:rPr lang="en-US" dirty="0"/>
              <a:t>		</a:t>
            </a:r>
            <a:r>
              <a:rPr lang="en-US" dirty="0">
                <a:latin typeface="Arial Black" panose="020B0A04020102020204" pitchFamily="34" charset="0"/>
              </a:rPr>
              <a:t>Je </a:t>
            </a:r>
            <a:r>
              <a:rPr lang="en-US" b="1" u="sng" dirty="0" err="1">
                <a:solidFill>
                  <a:srgbClr val="C00000"/>
                </a:solidFill>
                <a:latin typeface="Arial Black" panose="020B0A04020102020204" pitchFamily="34" charset="0"/>
              </a:rPr>
              <a:t>veux</a:t>
            </a:r>
            <a:r>
              <a:rPr lang="en-US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que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tu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viennes</a:t>
            </a:r>
            <a:r>
              <a:rPr lang="en-US" dirty="0">
                <a:latin typeface="Arial Black" panose="020B0A04020102020204" pitchFamily="34" charset="0"/>
              </a:rPr>
              <a:t> avec </a:t>
            </a:r>
            <a:r>
              <a:rPr lang="en-US" dirty="0" err="1">
                <a:latin typeface="Arial Black" panose="020B0A04020102020204" pitchFamily="34" charset="0"/>
              </a:rPr>
              <a:t>moi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		(= </a:t>
            </a:r>
            <a:r>
              <a:rPr lang="en-US" dirty="0"/>
              <a:t>I want you to come with me)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11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Les 8 situations qui </a:t>
            </a:r>
            <a:r>
              <a:rPr lang="en-US" sz="3200" b="1" dirty="0" err="1">
                <a:latin typeface="Arial Black" panose="020B0A04020102020204" pitchFamily="34" charset="0"/>
              </a:rPr>
              <a:t>obligent</a:t>
            </a:r>
            <a:r>
              <a:rPr lang="en-US" sz="3200" b="1" dirty="0">
                <a:latin typeface="Arial Black" panose="020B0A04020102020204" pitchFamily="34" charset="0"/>
              </a:rPr>
              <a:t> le </a:t>
            </a:r>
            <a:r>
              <a:rPr lang="en-US" sz="3200" b="1" dirty="0" err="1">
                <a:latin typeface="Arial Black" panose="020B0A04020102020204" pitchFamily="34" charset="0"/>
              </a:rPr>
              <a:t>subjonctif</a:t>
            </a:r>
            <a:r>
              <a:rPr lang="en-US" sz="3200" b="1" dirty="0">
                <a:latin typeface="Arial Black" panose="020B0A04020102020204" pitchFamily="34" charset="0"/>
              </a:rPr>
              <a:t> </a:t>
            </a:r>
            <a:r>
              <a:rPr lang="en-US" sz="3200" b="1" dirty="0" smtClean="0">
                <a:latin typeface="Arial Black" panose="020B0A04020102020204" pitchFamily="34" charset="0"/>
              </a:rPr>
              <a:t>(2):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567" y="1825624"/>
            <a:ext cx="11678433" cy="5032375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2"/>
            </a:pPr>
            <a:r>
              <a:rPr lang="en-US" dirty="0" err="1">
                <a:solidFill>
                  <a:srgbClr val="002060"/>
                </a:solidFill>
                <a:latin typeface="Arial Black" panose="020B0A04020102020204" pitchFamily="34" charset="0"/>
              </a:rPr>
              <a:t>Verbes</a:t>
            </a:r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 Black" panose="020B0A04020102020204" pitchFamily="34" charset="0"/>
              </a:rPr>
              <a:t>ou</a:t>
            </a:r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 expressions de </a:t>
            </a:r>
            <a:r>
              <a:rPr lang="en-US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DOUTER </a:t>
            </a:r>
            <a:r>
              <a:rPr lang="en-US" b="1" u="sng" dirty="0" err="1">
                <a:solidFill>
                  <a:srgbClr val="002060"/>
                </a:solidFill>
                <a:latin typeface="Arial Black" panose="020B0A04020102020204" pitchFamily="34" charset="0"/>
              </a:rPr>
              <a:t>ou</a:t>
            </a:r>
            <a:r>
              <a:rPr lang="en-US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 NIER </a:t>
            </a:r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(= doubt or denial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)</a:t>
            </a:r>
          </a:p>
          <a:p>
            <a:pPr marL="514350" indent="-514350">
              <a:buAutoNum type="arabicPeriod" startAt="2"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**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Notez</a:t>
            </a:r>
            <a:r>
              <a:rPr lang="en-US" dirty="0" smtClean="0">
                <a:solidFill>
                  <a:srgbClr val="002060"/>
                </a:solidFill>
              </a:rPr>
              <a:t>** </a:t>
            </a:r>
            <a:r>
              <a:rPr lang="en-US" dirty="0" err="1" smtClean="0">
                <a:solidFill>
                  <a:srgbClr val="002060"/>
                </a:solidFill>
              </a:rPr>
              <a:t>si</a:t>
            </a:r>
            <a:r>
              <a:rPr lang="en-US" dirty="0" smtClean="0">
                <a:solidFill>
                  <a:srgbClr val="002060"/>
                </a:solidFill>
              </a:rPr>
              <a:t> on </a:t>
            </a:r>
            <a:r>
              <a:rPr lang="en-US" dirty="0" err="1" smtClean="0">
                <a:solidFill>
                  <a:srgbClr val="002060"/>
                </a:solidFill>
              </a:rPr>
              <a:t>utilise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DOUTER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NIER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au </a:t>
            </a:r>
            <a:r>
              <a:rPr lang="en-US" dirty="0" err="1" smtClean="0">
                <a:solidFill>
                  <a:srgbClr val="002060"/>
                </a:solidFill>
              </a:rPr>
              <a:t>négatif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alors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il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ny</a:t>
            </a:r>
            <a:r>
              <a:rPr lang="en-US" dirty="0" smtClean="0">
                <a:solidFill>
                  <a:srgbClr val="002060"/>
                </a:solidFill>
              </a:rPr>
              <a:t> a plus de </a:t>
            </a:r>
            <a:r>
              <a:rPr lang="en-US" dirty="0" err="1" smtClean="0">
                <a:solidFill>
                  <a:srgbClr val="002060"/>
                </a:solidFill>
              </a:rPr>
              <a:t>doute</a:t>
            </a:r>
            <a:r>
              <a:rPr lang="en-US" dirty="0" smtClean="0">
                <a:solidFill>
                  <a:srgbClr val="002060"/>
                </a:solidFill>
              </a:rPr>
              <a:t> et le </a:t>
            </a:r>
            <a:r>
              <a:rPr lang="en-US" dirty="0" err="1" smtClean="0">
                <a:solidFill>
                  <a:srgbClr val="002060"/>
                </a:solidFill>
              </a:rPr>
              <a:t>deuxième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verbe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reste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donc</a:t>
            </a:r>
            <a:r>
              <a:rPr lang="en-US" dirty="0" smtClean="0">
                <a:solidFill>
                  <a:srgbClr val="002060"/>
                </a:solidFill>
              </a:rPr>
              <a:t> à </a:t>
            </a:r>
            <a:r>
              <a:rPr lang="en-US" dirty="0" err="1" smtClean="0">
                <a:solidFill>
                  <a:srgbClr val="002060"/>
                </a:solidFill>
              </a:rPr>
              <a:t>l’indicatif</a:t>
            </a:r>
            <a:endParaRPr lang="en-US" dirty="0">
              <a:solidFill>
                <a:srgbClr val="002060"/>
              </a:solidFill>
            </a:endParaRP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	Ex: </a:t>
            </a:r>
            <a:r>
              <a:rPr lang="en-US" dirty="0">
                <a:latin typeface="Arial Black" panose="020B0A04020102020204" pitchFamily="34" charset="0"/>
              </a:rPr>
              <a:t>Le prof </a:t>
            </a:r>
            <a:r>
              <a:rPr lang="en-US" b="1" u="sng" dirty="0" err="1">
                <a:solidFill>
                  <a:srgbClr val="002060"/>
                </a:solidFill>
                <a:latin typeface="Arial Black" panose="020B0A04020102020204" pitchFamily="34" charset="0"/>
              </a:rPr>
              <a:t>doute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que</a:t>
            </a:r>
            <a:r>
              <a:rPr lang="en-US" dirty="0">
                <a:latin typeface="Arial Black" panose="020B0A04020102020204" pitchFamily="34" charset="0"/>
              </a:rPr>
              <a:t> les </a:t>
            </a:r>
            <a:r>
              <a:rPr lang="en-US" dirty="0" err="1">
                <a:latin typeface="Arial Black" panose="020B0A04020102020204" pitchFamily="34" charset="0"/>
              </a:rPr>
              <a:t>étudiants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u="sng" dirty="0" err="1">
                <a:solidFill>
                  <a:srgbClr val="FF0000"/>
                </a:solidFill>
                <a:latin typeface="Arial Black" panose="020B0A04020102020204" pitchFamily="34" charset="0"/>
              </a:rPr>
              <a:t>sachent</a:t>
            </a:r>
            <a:r>
              <a:rPr lang="en-US" dirty="0">
                <a:latin typeface="Arial Black" panose="020B0A04020102020204" pitchFamily="34" charset="0"/>
              </a:rPr>
              <a:t> tout 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514350" indent="-514350">
              <a:buNone/>
            </a:pPr>
            <a:r>
              <a:rPr lang="en-US" dirty="0" smtClean="0"/>
              <a:t>			(= </a:t>
            </a:r>
            <a:r>
              <a:rPr lang="en-US" dirty="0"/>
              <a:t>the teacher doubts that the students know everything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	       </a:t>
            </a:r>
            <a:r>
              <a:rPr lang="en-US" dirty="0">
                <a:latin typeface="Arial Black" panose="020B0A04020102020204" pitchFamily="34" charset="0"/>
              </a:rPr>
              <a:t>Le prof </a:t>
            </a:r>
            <a:r>
              <a:rPr lang="en-US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ne </a:t>
            </a:r>
            <a:r>
              <a:rPr lang="en-US" b="1" u="sng" dirty="0" err="1">
                <a:solidFill>
                  <a:srgbClr val="002060"/>
                </a:solidFill>
                <a:latin typeface="Arial Black" panose="020B0A04020102020204" pitchFamily="34" charset="0"/>
              </a:rPr>
              <a:t>doute</a:t>
            </a:r>
            <a:r>
              <a:rPr lang="en-US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 pas </a:t>
            </a:r>
            <a:r>
              <a:rPr lang="en-US" dirty="0" err="1">
                <a:latin typeface="Arial Black" panose="020B0A04020102020204" pitchFamily="34" charset="0"/>
              </a:rPr>
              <a:t>que</a:t>
            </a:r>
            <a:r>
              <a:rPr lang="en-US" dirty="0">
                <a:latin typeface="Arial Black" panose="020B0A04020102020204" pitchFamily="34" charset="0"/>
              </a:rPr>
              <a:t> les </a:t>
            </a:r>
            <a:r>
              <a:rPr lang="en-US" dirty="0" err="1">
                <a:latin typeface="Arial Black" panose="020B0A04020102020204" pitchFamily="34" charset="0"/>
              </a:rPr>
              <a:t>étudiants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u="sng" dirty="0" err="1" smtClean="0">
                <a:latin typeface="Arial Black" panose="020B0A04020102020204" pitchFamily="34" charset="0"/>
              </a:rPr>
              <a:t>sont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sympas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514350" indent="-514350">
              <a:buNone/>
            </a:pPr>
            <a:r>
              <a:rPr lang="en-US" dirty="0" smtClean="0"/>
              <a:t>			(= </a:t>
            </a:r>
            <a:r>
              <a:rPr lang="en-US" dirty="0"/>
              <a:t>the teacher does not doubt that the students are nice)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781674" y="640834"/>
            <a:ext cx="588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67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1610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*** ATTENTION***</a:t>
            </a:r>
            <a:br>
              <a:rPr lang="en-US" sz="2800" dirty="0" smtClean="0">
                <a:latin typeface="Arial Black" panose="020B0A04020102020204" pitchFamily="34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PENSER QUE </a:t>
            </a:r>
            <a:r>
              <a:rPr lang="en-US" sz="2800" dirty="0" smtClean="0">
                <a:latin typeface="Arial Black" panose="020B0A04020102020204" pitchFamily="34" charset="0"/>
              </a:rPr>
              <a:t>&amp; </a:t>
            </a:r>
            <a:r>
              <a:rPr lang="en-US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CROIRE QUE</a:t>
            </a:r>
            <a:endParaRPr lang="en-US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7130"/>
            <a:ext cx="12192000" cy="562087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Arial Black" panose="020B0A04020102020204" pitchFamily="34" charset="0"/>
              </a:rPr>
              <a:t>Les </a:t>
            </a:r>
            <a:r>
              <a:rPr lang="en-US" sz="2400" dirty="0" err="1" smtClean="0">
                <a:latin typeface="Arial Black" panose="020B0A04020102020204" pitchFamily="34" charset="0"/>
              </a:rPr>
              <a:t>verbes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PENSER (= to think) </a:t>
            </a:r>
            <a:r>
              <a:rPr lang="en-US" sz="2400" dirty="0" smtClean="0">
                <a:latin typeface="Arial Black" panose="020B0A04020102020204" pitchFamily="34" charset="0"/>
              </a:rPr>
              <a:t>&amp; </a:t>
            </a:r>
            <a:r>
              <a:rPr lang="en-US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CROIRE (= to think/believe) </a:t>
            </a:r>
          </a:p>
          <a:p>
            <a:pPr marL="0" indent="0" algn="ctr">
              <a:buNone/>
            </a:pPr>
            <a:r>
              <a:rPr lang="en-US" sz="2400" dirty="0" err="1" smtClean="0">
                <a:latin typeface="Arial Black" panose="020B0A04020102020204" pitchFamily="34" charset="0"/>
              </a:rPr>
              <a:t>utilisent</a:t>
            </a:r>
            <a:r>
              <a:rPr lang="en-US" sz="2400" dirty="0" smtClean="0">
                <a:latin typeface="Arial Black" panose="020B0A04020102020204" pitchFamily="34" charset="0"/>
              </a:rPr>
              <a:t> le </a:t>
            </a:r>
            <a:r>
              <a:rPr lang="en-US" sz="2400" dirty="0" err="1" smtClean="0">
                <a:latin typeface="Arial Black" panose="020B0A04020102020204" pitchFamily="34" charset="0"/>
              </a:rPr>
              <a:t>subjonctif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dans</a:t>
            </a:r>
            <a:r>
              <a:rPr lang="en-US" sz="2400" dirty="0" smtClean="0">
                <a:latin typeface="Arial Black" panose="020B0A04020102020204" pitchFamily="34" charset="0"/>
              </a:rPr>
              <a:t> les forms </a:t>
            </a:r>
            <a:r>
              <a:rPr lang="en-US" sz="2400" u="sng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négatives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ou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u="sng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interrogatives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2400" dirty="0" err="1" smtClean="0">
                <a:latin typeface="Arial Black" panose="020B0A04020102020204" pitchFamily="34" charset="0"/>
              </a:rPr>
              <a:t>mais</a:t>
            </a:r>
            <a:r>
              <a:rPr lang="en-US" sz="2400" dirty="0" smtClean="0">
                <a:latin typeface="Arial Black" panose="020B0A04020102020204" pitchFamily="34" charset="0"/>
              </a:rPr>
              <a:t> PAS </a:t>
            </a:r>
            <a:r>
              <a:rPr lang="en-US" sz="2400" dirty="0" err="1" smtClean="0">
                <a:latin typeface="Arial Black" panose="020B0A04020102020204" pitchFamily="34" charset="0"/>
              </a:rPr>
              <a:t>dans</a:t>
            </a:r>
            <a:r>
              <a:rPr lang="en-US" sz="2400" dirty="0" smtClean="0">
                <a:latin typeface="Arial Black" panose="020B0A04020102020204" pitchFamily="34" charset="0"/>
              </a:rPr>
              <a:t> la </a:t>
            </a:r>
            <a:r>
              <a:rPr lang="en-US" sz="2400" dirty="0" err="1" smtClean="0">
                <a:latin typeface="Arial Black" panose="020B0A04020102020204" pitchFamily="34" charset="0"/>
              </a:rPr>
              <a:t>forme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positive</a:t>
            </a:r>
            <a:r>
              <a:rPr lang="en-US" sz="2400" dirty="0" smtClean="0">
                <a:latin typeface="Arial Black" panose="020B0A040201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dirty="0" smtClean="0"/>
              <a:t>************************************************************************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Je </a:t>
            </a:r>
            <a:r>
              <a:rPr lang="en-US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pense</a:t>
            </a:r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qu’elle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u="sng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 belle </a:t>
            </a:r>
            <a:r>
              <a:rPr lang="en-US" dirty="0" smtClean="0"/>
              <a:t>= I think that she is beautiful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Nous </a:t>
            </a:r>
            <a:r>
              <a:rPr lang="en-US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croyons</a:t>
            </a:r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que</a:t>
            </a:r>
            <a:r>
              <a:rPr lang="en-US" dirty="0" smtClean="0">
                <a:latin typeface="Arial Black" panose="020B0A04020102020204" pitchFamily="34" charset="0"/>
              </a:rPr>
              <a:t> le prof </a:t>
            </a:r>
            <a:r>
              <a:rPr lang="en-US" u="sng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 stupide </a:t>
            </a:r>
            <a:r>
              <a:rPr lang="en-US" dirty="0" smtClean="0"/>
              <a:t>= we believe that the teacher is stupid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________________________________________________________________________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Elle ne </a:t>
            </a:r>
            <a:r>
              <a:rPr lang="en-US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pense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pas </a:t>
            </a:r>
            <a:r>
              <a:rPr lang="en-US" dirty="0" err="1" smtClean="0">
                <a:latin typeface="Arial Black" panose="020B0A04020102020204" pitchFamily="34" charset="0"/>
              </a:rPr>
              <a:t>que</a:t>
            </a:r>
            <a:r>
              <a:rPr lang="en-US" dirty="0" smtClean="0">
                <a:latin typeface="Arial Black" panose="020B0A04020102020204" pitchFamily="34" charset="0"/>
              </a:rPr>
              <a:t> je </a:t>
            </a:r>
            <a:r>
              <a:rPr lang="en-US" u="sng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sois</a:t>
            </a:r>
            <a:r>
              <a:rPr lang="en-US" dirty="0" smtClean="0">
                <a:latin typeface="Arial Black" panose="020B0A04020102020204" pitchFamily="34" charset="0"/>
              </a:rPr>
              <a:t> beau </a:t>
            </a:r>
            <a:r>
              <a:rPr lang="en-US" dirty="0" smtClean="0"/>
              <a:t>= she doesn’t think that I am handsome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Vous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ne </a:t>
            </a:r>
            <a:r>
              <a:rPr lang="en-US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croyez</a:t>
            </a:r>
            <a:r>
              <a:rPr lang="en-US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pas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que</a:t>
            </a:r>
            <a:r>
              <a:rPr lang="en-US" dirty="0" smtClean="0">
                <a:latin typeface="Arial Black" panose="020B0A04020102020204" pitchFamily="34" charset="0"/>
              </a:rPr>
              <a:t> les profs </a:t>
            </a:r>
            <a:r>
              <a:rPr lang="en-US" u="sng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soient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bons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smtClean="0"/>
              <a:t>= y’all don’t believe that the teachers are good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________________________________________________________________________</a:t>
            </a:r>
            <a:endParaRPr lang="en-US" dirty="0"/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Penses-tu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que</a:t>
            </a:r>
            <a:r>
              <a:rPr lang="en-US" dirty="0" smtClean="0">
                <a:latin typeface="Arial Black" panose="020B0A04020102020204" pitchFamily="34" charset="0"/>
              </a:rPr>
              <a:t> le </a:t>
            </a:r>
            <a:r>
              <a:rPr lang="en-US" dirty="0" err="1" smtClean="0">
                <a:latin typeface="Arial Black" panose="020B0A04020102020204" pitchFamily="34" charset="0"/>
              </a:rPr>
              <a:t>repas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soit</a:t>
            </a:r>
            <a:r>
              <a:rPr lang="en-US" dirty="0" smtClean="0">
                <a:latin typeface="Arial Black" panose="020B0A04020102020204" pitchFamily="34" charset="0"/>
              </a:rPr>
              <a:t> bon? </a:t>
            </a:r>
            <a:r>
              <a:rPr lang="en-US" dirty="0" smtClean="0"/>
              <a:t>= do you think that the meal is good?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Croyons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-nous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que</a:t>
            </a:r>
            <a:r>
              <a:rPr lang="en-US" dirty="0" smtClean="0">
                <a:latin typeface="Arial Black" panose="020B0A04020102020204" pitchFamily="34" charset="0"/>
              </a:rPr>
              <a:t> M. </a:t>
            </a:r>
            <a:r>
              <a:rPr lang="en-US" dirty="0">
                <a:latin typeface="Arial Black" panose="020B0A04020102020204" pitchFamily="34" charset="0"/>
              </a:rPr>
              <a:t>O</a:t>
            </a:r>
            <a:r>
              <a:rPr lang="en-US" dirty="0" smtClean="0">
                <a:latin typeface="Arial Black" panose="020B0A04020102020204" pitchFamily="34" charset="0"/>
              </a:rPr>
              <a:t>liver </a:t>
            </a:r>
            <a:r>
              <a:rPr lang="en-US" u="sng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soit</a:t>
            </a:r>
            <a:r>
              <a:rPr lang="en-US" dirty="0" smtClean="0">
                <a:latin typeface="Arial Black" panose="020B0A04020102020204" pitchFamily="34" charset="0"/>
              </a:rPr>
              <a:t> beau et intelligent? </a:t>
            </a:r>
            <a:r>
              <a:rPr lang="en-US" dirty="0" smtClean="0"/>
              <a:t>= do we think  that 								Mr. Oliver is handsome and smart?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1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Les 8 situations qui </a:t>
            </a:r>
            <a:r>
              <a:rPr lang="en-US" sz="3200" b="1" dirty="0" err="1">
                <a:latin typeface="Arial Black" panose="020B0A04020102020204" pitchFamily="34" charset="0"/>
              </a:rPr>
              <a:t>obligent</a:t>
            </a:r>
            <a:r>
              <a:rPr lang="en-US" sz="3200" b="1" dirty="0">
                <a:latin typeface="Arial Black" panose="020B0A04020102020204" pitchFamily="34" charset="0"/>
              </a:rPr>
              <a:t> le </a:t>
            </a:r>
            <a:r>
              <a:rPr lang="en-US" sz="3200" b="1" dirty="0" err="1">
                <a:latin typeface="Arial Black" panose="020B0A04020102020204" pitchFamily="34" charset="0"/>
              </a:rPr>
              <a:t>subjonctif</a:t>
            </a:r>
            <a:r>
              <a:rPr lang="en-US" sz="3200" b="1" dirty="0">
                <a:latin typeface="Arial Black" panose="020B0A04020102020204" pitchFamily="34" charset="0"/>
              </a:rPr>
              <a:t> </a:t>
            </a:r>
            <a:r>
              <a:rPr lang="en-US" sz="3200" b="1" dirty="0" smtClean="0">
                <a:latin typeface="Arial Black" panose="020B0A04020102020204" pitchFamily="34" charset="0"/>
              </a:rPr>
              <a:t>(3):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 startAt="3"/>
            </a:pPr>
            <a:r>
              <a:rPr lang="en-US" dirty="0" err="1">
                <a:solidFill>
                  <a:srgbClr val="C00000"/>
                </a:solidFill>
                <a:latin typeface="Arial Black" panose="020B0A04020102020204" pitchFamily="34" charset="0"/>
              </a:rPr>
              <a:t>Verbes</a:t>
            </a: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Arial Black" panose="020B0A04020102020204" pitchFamily="34" charset="0"/>
              </a:rPr>
              <a:t>ou</a:t>
            </a: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</a:rPr>
              <a:t> expressions d’ </a:t>
            </a:r>
            <a:r>
              <a:rPr lang="en-US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ÉMOTION</a:t>
            </a:r>
            <a:r>
              <a:rPr lang="en-US" u="sng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endParaRPr lang="en-US" u="sng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**</a:t>
            </a:r>
            <a:r>
              <a:rPr lang="en-US" dirty="0" err="1" smtClean="0">
                <a:latin typeface="Arial Black" panose="020B0A04020102020204" pitchFamily="34" charset="0"/>
              </a:rPr>
              <a:t>Notez</a:t>
            </a:r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** </a:t>
            </a:r>
            <a:r>
              <a:rPr lang="en-US" b="1" dirty="0">
                <a:latin typeface="Arial Black" panose="020B0A04020102020204" pitchFamily="34" charset="0"/>
              </a:rPr>
              <a:t>ESPÉRER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</a:rPr>
              <a:t>(= to hope) </a:t>
            </a:r>
            <a:endParaRPr lang="en-US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ne </a:t>
            </a:r>
            <a:r>
              <a:rPr lang="en-US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prend</a:t>
            </a:r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jamais</a:t>
            </a:r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le </a:t>
            </a:r>
            <a:r>
              <a:rPr lang="en-US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subjonctif</a:t>
            </a:r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mais</a:t>
            </a:r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plutôt</a:t>
            </a:r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le </a:t>
            </a:r>
            <a:r>
              <a:rPr lang="en-US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futur</a:t>
            </a:r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simple de </a:t>
            </a:r>
            <a:r>
              <a:rPr lang="en-US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l’indicatif</a:t>
            </a:r>
            <a:endParaRPr lang="en-US" dirty="0">
              <a:latin typeface="Arial Black" panose="020B0A04020102020204" pitchFamily="34" charset="0"/>
            </a:endParaRPr>
          </a:p>
          <a:p>
            <a:pPr marL="514350" indent="-514350">
              <a:buAutoNum type="arabicPeriod" startAt="3"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	Ex: </a:t>
            </a:r>
            <a:r>
              <a:rPr lang="en-US" dirty="0">
                <a:latin typeface="Arial Black" panose="020B0A04020102020204" pitchFamily="34" charset="0"/>
              </a:rPr>
              <a:t>Je </a:t>
            </a:r>
            <a:r>
              <a:rPr lang="en-US" dirty="0" err="1">
                <a:latin typeface="Arial Black" panose="020B0A04020102020204" pitchFamily="34" charset="0"/>
              </a:rPr>
              <a:t>suis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content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que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vous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soyez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venus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		(= </a:t>
            </a:r>
            <a:r>
              <a:rPr lang="en-US" dirty="0"/>
              <a:t>I’m happy that y’all have come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	       </a:t>
            </a:r>
            <a:r>
              <a:rPr lang="en-US" dirty="0" err="1">
                <a:latin typeface="Arial Black" panose="020B0A04020102020204" pitchFamily="34" charset="0"/>
              </a:rPr>
              <a:t>J’</a:t>
            </a:r>
            <a:r>
              <a:rPr lang="en-US" b="1" u="sng" dirty="0" err="1">
                <a:solidFill>
                  <a:srgbClr val="C00000"/>
                </a:solidFill>
                <a:latin typeface="Arial Black" panose="020B0A04020102020204" pitchFamily="34" charset="0"/>
              </a:rPr>
              <a:t>espère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que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tu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seras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mon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ami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		(= </a:t>
            </a:r>
            <a:r>
              <a:rPr lang="en-US" dirty="0"/>
              <a:t>I hope that you will be my friend)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05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5153"/>
            <a:ext cx="10515600" cy="1475536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Les 8 situations qui </a:t>
            </a:r>
            <a:r>
              <a:rPr lang="en-US" sz="3200" b="1" dirty="0" err="1">
                <a:latin typeface="Arial Black" panose="020B0A04020102020204" pitchFamily="34" charset="0"/>
              </a:rPr>
              <a:t>obligent</a:t>
            </a:r>
            <a:r>
              <a:rPr lang="en-US" sz="3200" b="1" dirty="0">
                <a:latin typeface="Arial Black" panose="020B0A04020102020204" pitchFamily="34" charset="0"/>
              </a:rPr>
              <a:t> le </a:t>
            </a:r>
            <a:r>
              <a:rPr lang="en-US" sz="3200" b="1" dirty="0" err="1">
                <a:latin typeface="Arial Black" panose="020B0A04020102020204" pitchFamily="34" charset="0"/>
              </a:rPr>
              <a:t>subjonctif</a:t>
            </a:r>
            <a:r>
              <a:rPr lang="en-US" sz="3200" b="1" dirty="0">
                <a:latin typeface="Arial Black" panose="020B0A04020102020204" pitchFamily="34" charset="0"/>
              </a:rPr>
              <a:t> (4</a:t>
            </a:r>
            <a:r>
              <a:rPr lang="en-US" sz="3200" b="1" dirty="0" smtClean="0">
                <a:latin typeface="Arial Black" panose="020B0A04020102020204" pitchFamily="34" charset="0"/>
              </a:rPr>
              <a:t>):</a:t>
            </a:r>
            <a:br>
              <a:rPr lang="en-US" sz="3200" b="1" dirty="0" smtClean="0">
                <a:latin typeface="Arial Black" panose="020B0A04020102020204" pitchFamily="34" charset="0"/>
              </a:rPr>
            </a:br>
            <a:r>
              <a:rPr lang="en-US" sz="3200" b="1" dirty="0" smtClean="0">
                <a:latin typeface="Arial Black" panose="020B0A04020102020204" pitchFamily="34" charset="0"/>
              </a:rPr>
              <a:t/>
            </a:r>
            <a:br>
              <a:rPr lang="en-US" sz="3200" b="1" dirty="0" smtClean="0">
                <a:latin typeface="Arial Black" panose="020B0A04020102020204" pitchFamily="34" charset="0"/>
              </a:rPr>
            </a:br>
            <a:r>
              <a:rPr lang="en-US" sz="3200" b="1" dirty="0">
                <a:solidFill>
                  <a:srgbClr val="002060"/>
                </a:solidFill>
              </a:rPr>
              <a:t>Après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Arial Black" panose="020B0A04020102020204" pitchFamily="34" charset="0"/>
              </a:rPr>
              <a:t>certaines</a:t>
            </a:r>
            <a:r>
              <a:rPr lang="en-US" sz="3200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Arial Black" panose="020B0A04020102020204" pitchFamily="34" charset="0"/>
              </a:rPr>
              <a:t>conjonctions</a:t>
            </a:r>
            <a:r>
              <a:rPr lang="en-US" sz="3200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Arial Black" panose="020B0A04020102020204" pitchFamily="34" charset="0"/>
              </a:rPr>
              <a:t>spécifiques</a:t>
            </a:r>
            <a:r>
              <a:rPr lang="en-US" sz="3200" b="1" dirty="0">
                <a:solidFill>
                  <a:srgbClr val="002060"/>
                </a:solidFill>
              </a:rPr>
              <a:t>: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825624"/>
            <a:ext cx="5365376" cy="5032375"/>
          </a:xfrm>
        </p:spPr>
        <p:txBody>
          <a:bodyPr>
            <a:norm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avant</a:t>
            </a:r>
            <a:r>
              <a:rPr lang="en-US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que</a:t>
            </a:r>
            <a:r>
              <a:rPr lang="en-US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/>
              <a:t>(+ </a:t>
            </a:r>
            <a:r>
              <a:rPr lang="en-US" sz="2400" b="1" dirty="0">
                <a:solidFill>
                  <a:srgbClr val="00B050"/>
                </a:solidFill>
                <a:latin typeface="Arial Black" panose="020B0A04020102020204" pitchFamily="34" charset="0"/>
              </a:rPr>
              <a:t>NE</a:t>
            </a:r>
            <a:r>
              <a:rPr lang="en-US" sz="2400" b="1" dirty="0"/>
              <a:t>) </a:t>
            </a:r>
            <a:r>
              <a:rPr lang="en-US" sz="2400" b="1" dirty="0" smtClean="0"/>
              <a:t>= </a:t>
            </a:r>
            <a:r>
              <a:rPr lang="en-US" sz="2400" b="1" dirty="0"/>
              <a:t>before </a:t>
            </a:r>
            <a:r>
              <a:rPr lang="en-US" sz="2400" b="1" dirty="0" smtClean="0"/>
              <a:t>that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pour </a:t>
            </a:r>
            <a:r>
              <a:rPr lang="en-US" sz="24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que</a:t>
            </a:r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</a:p>
          <a:p>
            <a:pPr marL="514350" indent="-514350">
              <a:buNone/>
            </a:pPr>
            <a:r>
              <a:rPr lang="en-US" sz="2400" b="1" dirty="0"/>
              <a:t>			</a:t>
            </a:r>
            <a:r>
              <a:rPr lang="en-US" sz="2400" b="1" dirty="0" smtClean="0"/>
              <a:t>           = </a:t>
            </a:r>
            <a:r>
              <a:rPr lang="en-US" sz="2400" b="1" dirty="0"/>
              <a:t>so/in order that</a:t>
            </a:r>
          </a:p>
          <a:p>
            <a:r>
              <a:rPr lang="en-US" sz="2400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afin</a:t>
            </a:r>
            <a:r>
              <a:rPr lang="en-US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que</a:t>
            </a:r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endParaRPr lang="en-US" sz="2400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en-US" sz="24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b</a:t>
            </a:r>
            <a:r>
              <a:rPr lang="en-US" sz="24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ien</a:t>
            </a:r>
            <a:r>
              <a:rPr lang="en-US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que</a:t>
            </a:r>
            <a:r>
              <a:rPr lang="en-US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endParaRPr lang="en-US" sz="2400" b="1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	           = although</a:t>
            </a:r>
            <a:endParaRPr lang="en-US" sz="2400" b="1" dirty="0"/>
          </a:p>
          <a:p>
            <a:r>
              <a:rPr lang="en-US" sz="24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quoique</a:t>
            </a:r>
            <a:r>
              <a:rPr lang="en-US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endParaRPr lang="en-US" sz="24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endParaRPr lang="en-US" sz="2400" b="1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r>
              <a:rPr lang="en-US" sz="2400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pourvu</a:t>
            </a:r>
            <a:r>
              <a:rPr lang="en-US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que</a:t>
            </a:r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/>
              <a:t>= provided that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13294" y="1825625"/>
            <a:ext cx="6678706" cy="5032374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à condition </a:t>
            </a:r>
            <a:r>
              <a:rPr lang="en-US" sz="24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que</a:t>
            </a:r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/>
              <a:t>= provided </a:t>
            </a:r>
            <a:r>
              <a:rPr lang="en-US" sz="2400" b="1" dirty="0" smtClean="0"/>
              <a:t>that</a:t>
            </a:r>
          </a:p>
          <a:p>
            <a:endParaRPr lang="en-US" sz="2400" b="1" dirty="0"/>
          </a:p>
          <a:p>
            <a:r>
              <a:rPr lang="en-US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de </a:t>
            </a:r>
            <a:r>
              <a:rPr lang="en-US" sz="24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crainte</a:t>
            </a:r>
            <a:r>
              <a:rPr lang="en-US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que</a:t>
            </a:r>
            <a:r>
              <a:rPr lang="en-US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/>
              <a:t>(+ </a:t>
            </a:r>
            <a:r>
              <a:rPr lang="en-US" sz="2400" b="1" dirty="0">
                <a:solidFill>
                  <a:srgbClr val="00B050"/>
                </a:solidFill>
                <a:latin typeface="Arial Black" panose="020B0A04020102020204" pitchFamily="34" charset="0"/>
              </a:rPr>
              <a:t>NE</a:t>
            </a:r>
            <a:r>
              <a:rPr lang="en-US" sz="2400" b="1" dirty="0"/>
              <a:t>)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				             = </a:t>
            </a:r>
            <a:r>
              <a:rPr lang="en-US" sz="2400" b="1" dirty="0"/>
              <a:t>for fear </a:t>
            </a:r>
            <a:r>
              <a:rPr lang="en-US" sz="2400" b="1" dirty="0" smtClean="0"/>
              <a:t>that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de </a:t>
            </a:r>
            <a:r>
              <a:rPr lang="en-US" sz="24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peur</a:t>
            </a:r>
            <a:r>
              <a:rPr lang="en-US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que</a:t>
            </a:r>
            <a:r>
              <a:rPr lang="en-US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/>
              <a:t>(+ </a:t>
            </a:r>
            <a:r>
              <a:rPr lang="en-US" sz="2400" b="1" dirty="0">
                <a:solidFill>
                  <a:srgbClr val="00B050"/>
                </a:solidFill>
                <a:latin typeface="Arial Black" panose="020B0A04020102020204" pitchFamily="34" charset="0"/>
              </a:rPr>
              <a:t>NE</a:t>
            </a:r>
            <a:r>
              <a:rPr lang="en-US" sz="2400" b="1" dirty="0"/>
              <a:t>) </a:t>
            </a: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à </a:t>
            </a:r>
            <a:r>
              <a:rPr lang="en-US" sz="24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moins</a:t>
            </a:r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que</a:t>
            </a:r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/>
              <a:t>(+</a:t>
            </a:r>
            <a:r>
              <a:rPr lang="en-US" sz="2400" b="1" dirty="0">
                <a:solidFill>
                  <a:srgbClr val="00B050"/>
                </a:solidFill>
                <a:latin typeface="Arial Black" panose="020B0A04020102020204" pitchFamily="34" charset="0"/>
              </a:rPr>
              <a:t>NE</a:t>
            </a:r>
            <a:r>
              <a:rPr lang="en-US" sz="2400" b="1" dirty="0"/>
              <a:t>) = </a:t>
            </a:r>
            <a:r>
              <a:rPr lang="en-US" sz="2400" b="1" dirty="0" smtClean="0"/>
              <a:t>unless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jusqu’à</a:t>
            </a:r>
            <a:r>
              <a:rPr lang="en-US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ce</a:t>
            </a:r>
            <a:r>
              <a:rPr lang="en-US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que</a:t>
            </a:r>
            <a:r>
              <a:rPr lang="en-US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/>
              <a:t>= </a:t>
            </a:r>
            <a:r>
              <a:rPr lang="en-US" sz="2400" b="1" dirty="0" smtClean="0"/>
              <a:t>until</a:t>
            </a:r>
          </a:p>
          <a:p>
            <a:endParaRPr lang="en-US" sz="2400" b="1" dirty="0"/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sans </a:t>
            </a:r>
            <a:r>
              <a:rPr lang="en-US" sz="24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que</a:t>
            </a:r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/>
              <a:t>= without</a:t>
            </a:r>
          </a:p>
          <a:p>
            <a:endParaRPr lang="en-US" sz="2400" b="1" dirty="0"/>
          </a:p>
          <a:p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1869140" y="2823649"/>
            <a:ext cx="591671" cy="11698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1882588" y="4645957"/>
            <a:ext cx="672353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9345706" y="2810435"/>
            <a:ext cx="605117" cy="11698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8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Le “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pléonastique</a:t>
            </a:r>
            <a:r>
              <a:rPr lang="en-US" dirty="0" smtClean="0">
                <a:latin typeface="Arial Black" panose="020B0A04020102020204" pitchFamily="34" charset="0"/>
              </a:rPr>
              <a:t>”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b="1" dirty="0" smtClean="0">
                <a:latin typeface="Arial Black" panose="020B0A04020102020204" pitchFamily="34" charset="0"/>
              </a:rPr>
              <a:t>Les expressions </a:t>
            </a:r>
            <a:r>
              <a:rPr lang="en-US" sz="2200" b="1" dirty="0" err="1" smtClean="0">
                <a:latin typeface="Arial Black" panose="020B0A04020102020204" pitchFamily="34" charset="0"/>
              </a:rPr>
              <a:t>suivantes</a:t>
            </a:r>
            <a:r>
              <a:rPr lang="en-US" sz="2200" b="1" dirty="0" smtClean="0">
                <a:latin typeface="Arial Black" panose="020B0A04020102020204" pitchFamily="34" charset="0"/>
              </a:rPr>
              <a:t> </a:t>
            </a:r>
            <a:r>
              <a:rPr lang="en-US" sz="2200" b="1" dirty="0" err="1" smtClean="0">
                <a:latin typeface="Arial Black" panose="020B0A04020102020204" pitchFamily="34" charset="0"/>
              </a:rPr>
              <a:t>nécessitent</a:t>
            </a:r>
            <a:r>
              <a:rPr lang="en-US" sz="2200" b="1" dirty="0" smtClean="0">
                <a:latin typeface="Arial Black" panose="020B0A04020102020204" pitchFamily="34" charset="0"/>
              </a:rPr>
              <a:t> </a:t>
            </a:r>
            <a:r>
              <a:rPr lang="en-US" sz="22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NE</a:t>
            </a:r>
            <a:r>
              <a:rPr lang="en-US" sz="2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200" b="1" dirty="0" err="1" smtClean="0">
                <a:latin typeface="Arial Black" panose="020B0A04020102020204" pitchFamily="34" charset="0"/>
              </a:rPr>
              <a:t>avant</a:t>
            </a:r>
            <a:r>
              <a:rPr lang="en-US" sz="2200" b="1" dirty="0" smtClean="0">
                <a:latin typeface="Arial Black" panose="020B0A04020102020204" pitchFamily="34" charset="0"/>
              </a:rPr>
              <a:t> le </a:t>
            </a:r>
            <a:r>
              <a:rPr lang="en-US" sz="2200" b="1" dirty="0" err="1" smtClean="0">
                <a:latin typeface="Arial Black" panose="020B0A04020102020204" pitchFamily="34" charset="0"/>
              </a:rPr>
              <a:t>verbe</a:t>
            </a:r>
            <a:r>
              <a:rPr lang="en-US" sz="2200" b="1" dirty="0" smtClean="0">
                <a:latin typeface="Arial Black" panose="020B0A04020102020204" pitchFamily="34" charset="0"/>
              </a:rPr>
              <a:t> au </a:t>
            </a:r>
            <a:r>
              <a:rPr lang="en-US" sz="2200" b="1" dirty="0" err="1" smtClean="0">
                <a:latin typeface="Arial Black" panose="020B0A04020102020204" pitchFamily="34" charset="0"/>
              </a:rPr>
              <a:t>subjonctif</a:t>
            </a:r>
            <a:r>
              <a:rPr lang="en-US" sz="2200" b="1" dirty="0" smtClean="0">
                <a:latin typeface="Arial Black" panose="020B0A04020102020204" pitchFamily="34" charset="0"/>
              </a:rPr>
              <a:t>:</a:t>
            </a:r>
          </a:p>
          <a:p>
            <a:pPr marL="0" indent="0">
              <a:buNone/>
            </a:pPr>
            <a:endParaRPr lang="en-US" sz="2200" b="1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r>
              <a:rPr lang="en-US" sz="24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avant</a:t>
            </a:r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que</a:t>
            </a:r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/>
              <a:t>(+ </a:t>
            </a:r>
            <a:r>
              <a:rPr lang="en-US" sz="2400" b="1" dirty="0">
                <a:solidFill>
                  <a:srgbClr val="00B050"/>
                </a:solidFill>
                <a:latin typeface="Arial Black" panose="020B0A04020102020204" pitchFamily="34" charset="0"/>
              </a:rPr>
              <a:t>NE</a:t>
            </a:r>
            <a:r>
              <a:rPr lang="en-US" sz="2400" b="1" dirty="0"/>
              <a:t>) = before that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de </a:t>
            </a:r>
            <a:r>
              <a:rPr lang="en-US" sz="24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crainte</a:t>
            </a:r>
            <a:r>
              <a:rPr lang="en-US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que</a:t>
            </a:r>
            <a:r>
              <a:rPr lang="en-US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/>
              <a:t>(+ </a:t>
            </a:r>
            <a:r>
              <a:rPr lang="en-US" sz="2400" b="1" dirty="0">
                <a:solidFill>
                  <a:srgbClr val="00B050"/>
                </a:solidFill>
                <a:latin typeface="Arial Black" panose="020B0A04020102020204" pitchFamily="34" charset="0"/>
              </a:rPr>
              <a:t>NE</a:t>
            </a:r>
            <a:r>
              <a:rPr lang="en-US" sz="2400" b="1" dirty="0"/>
              <a:t>) </a:t>
            </a:r>
          </a:p>
          <a:p>
            <a:pPr marL="0" indent="0">
              <a:buNone/>
            </a:pPr>
            <a:r>
              <a:rPr lang="en-US" sz="2400" b="1" dirty="0"/>
              <a:t>				             = for fear that</a:t>
            </a:r>
          </a:p>
          <a:p>
            <a:r>
              <a:rPr lang="en-US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de </a:t>
            </a:r>
            <a:r>
              <a:rPr lang="en-US" sz="24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peur</a:t>
            </a:r>
            <a:r>
              <a:rPr lang="en-US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que</a:t>
            </a:r>
            <a:r>
              <a:rPr lang="en-US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/>
              <a:t>(+ </a:t>
            </a:r>
            <a:r>
              <a:rPr lang="en-US" sz="2400" b="1" dirty="0">
                <a:solidFill>
                  <a:srgbClr val="00B050"/>
                </a:solidFill>
                <a:latin typeface="Arial Black" panose="020B0A04020102020204" pitchFamily="34" charset="0"/>
              </a:rPr>
              <a:t>NE</a:t>
            </a:r>
            <a:r>
              <a:rPr lang="en-US" sz="2400" b="1" dirty="0"/>
              <a:t>) 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à </a:t>
            </a:r>
            <a:r>
              <a:rPr lang="en-US" sz="24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moins</a:t>
            </a:r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que</a:t>
            </a:r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dirty="0"/>
              <a:t>(+</a:t>
            </a:r>
            <a:r>
              <a:rPr lang="en-US" sz="2400" b="1" dirty="0">
                <a:solidFill>
                  <a:srgbClr val="00B050"/>
                </a:solidFill>
                <a:latin typeface="Arial Black" panose="020B0A04020102020204" pitchFamily="34" charset="0"/>
              </a:rPr>
              <a:t>NE</a:t>
            </a:r>
            <a:r>
              <a:rPr lang="en-US" sz="2400" b="1" dirty="0"/>
              <a:t>) = </a:t>
            </a:r>
            <a:r>
              <a:rPr lang="en-US" sz="2400" b="1" dirty="0" smtClean="0"/>
              <a:t>unless</a:t>
            </a:r>
          </a:p>
          <a:p>
            <a:endParaRPr lang="en-US" sz="2400" b="1" dirty="0" smtClean="0"/>
          </a:p>
          <a:p>
            <a:pPr marL="0" indent="0">
              <a:buNone/>
            </a:pPr>
            <a:r>
              <a:rPr lang="en-US" b="1" dirty="0" smtClean="0"/>
              <a:t>Ex: </a:t>
            </a:r>
            <a:r>
              <a:rPr lang="en-US" b="1" dirty="0" smtClean="0">
                <a:latin typeface="Arial Black" panose="020B0A04020102020204" pitchFamily="34" charset="0"/>
              </a:rPr>
              <a:t>Nous irons à la </a:t>
            </a:r>
            <a:r>
              <a:rPr lang="en-US" b="1" dirty="0" err="1" smtClean="0">
                <a:latin typeface="Arial Black" panose="020B0A04020102020204" pitchFamily="34" charset="0"/>
              </a:rPr>
              <a:t>plage</a:t>
            </a:r>
            <a:r>
              <a:rPr lang="en-US" b="1" dirty="0" smtClean="0">
                <a:latin typeface="Arial Black" panose="020B0A04020102020204" pitchFamily="34" charset="0"/>
              </a:rPr>
              <a:t> à </a:t>
            </a:r>
            <a:r>
              <a:rPr lang="en-US" b="1" dirty="0" err="1" smtClean="0">
                <a:latin typeface="Arial Black" panose="020B0A04020102020204" pitchFamily="34" charset="0"/>
              </a:rPr>
              <a:t>moins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qu’il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NE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pleuve</a:t>
            </a:r>
            <a:endParaRPr lang="en-US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	= we will go to the beach unless it rains (</a:t>
            </a:r>
            <a:r>
              <a:rPr lang="en-US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LEST</a:t>
            </a:r>
            <a:r>
              <a:rPr lang="en-US" b="1" dirty="0" smtClean="0"/>
              <a:t> it might rain)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356847" y="3334871"/>
            <a:ext cx="874059" cy="111610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655</Words>
  <Application>Microsoft Office PowerPoint</Application>
  <PresentationFormat>Widescreen</PresentationFormat>
  <Paragraphs>208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Times New Roman</vt:lpstr>
      <vt:lpstr>Office Theme</vt:lpstr>
      <vt:lpstr>Le SUBJONCTIF</vt:lpstr>
      <vt:lpstr>Le SUBJONCTIF:</vt:lpstr>
      <vt:lpstr>La règle des trois alarmes:</vt:lpstr>
      <vt:lpstr>Les 8 situations qui obligent le subjonctif (1):</vt:lpstr>
      <vt:lpstr>Les 8 situations qui obligent le subjonctif (2):</vt:lpstr>
      <vt:lpstr>*** ATTENTION*** PENSER QUE &amp; CROIRE QUE</vt:lpstr>
      <vt:lpstr>Les 8 situations qui obligent le subjonctif (3):</vt:lpstr>
      <vt:lpstr>Les 8 situations qui obligent le subjonctif (4):  Après certaines conjonctions spécifiques: </vt:lpstr>
      <vt:lpstr>Le “NE pléonastique”</vt:lpstr>
      <vt:lpstr>Les 8 situations qui obligent le subjonctif (5):</vt:lpstr>
      <vt:lpstr>Les 8 situations qui obligent le subjonctif (6):</vt:lpstr>
      <vt:lpstr>Les 8 situations qui obligent le subjonctif (7):</vt:lpstr>
      <vt:lpstr>Les 8 situations qui obligent le subjonctif (8):</vt:lpstr>
      <vt:lpstr>Les formes irrégulières du Présent du Subjonctif: -ER: Laver: lave, laves, lave, lavions, laviez, lavent -IR: Choisir: choisisse, choisisses, choisisse, choisissions, choisissiez, choisissent -RE: Vendre: vende, vendes, vende, vendions, vendiez, vendent ~~~~~~~~~~~~~~~~~~~~~~~~~~~~~~~~~~~~~~~~~~~~~~~~~~~~~~~~~~~~~</vt:lpstr>
      <vt:lpstr>Les formes irrégulières du Présent du Subjonctif:</vt:lpstr>
      <vt:lpstr>Pratique du  SUBJONCTIF  Décidez si vous avez besoin du subjonctif ou pas et écrivez la forme correcte des verbes: </vt:lpstr>
      <vt:lpstr>PowerPoint Presentation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formes irrégulières du Présent du Subjonctif:</dc:title>
  <dc:creator>Oliver, Robin</dc:creator>
  <cp:lastModifiedBy>Oliver, Robin</cp:lastModifiedBy>
  <cp:revision>23</cp:revision>
  <dcterms:created xsi:type="dcterms:W3CDTF">2015-02-20T18:13:14Z</dcterms:created>
  <dcterms:modified xsi:type="dcterms:W3CDTF">2017-04-21T17:45:31Z</dcterms:modified>
</cp:coreProperties>
</file>