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7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9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5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3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8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0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6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8D3E-5DEC-4125-B2E9-81BBC0FDA0B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4A9D4-1A85-4466-B7E7-75600F40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7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sz="8000" dirty="0" smtClean="0">
                <a:latin typeface="Arial Black" panose="020B0A04020102020204" pitchFamily="34" charset="0"/>
              </a:rPr>
              <a:t>s, </a:t>
            </a:r>
            <a:r>
              <a:rPr lang="en-US" sz="8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sz="8000" dirty="0" smtClean="0">
                <a:latin typeface="Arial Black" panose="020B0A04020102020204" pitchFamily="34" charset="0"/>
              </a:rPr>
              <a:t>s, </a:t>
            </a:r>
            <a:r>
              <a:rPr lang="en-US" sz="8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sz="8000" dirty="0" smtClean="0">
                <a:latin typeface="Arial Black" panose="020B0A04020102020204" pitchFamily="34" charset="0"/>
              </a:rPr>
              <a:t> &amp; </a:t>
            </a:r>
            <a:r>
              <a:rPr lang="en-US" sz="8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</a:t>
            </a:r>
            <a:endParaRPr lang="en-US" sz="8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Arial Black" panose="020B0A04020102020204" pitchFamily="34" charset="0"/>
              </a:rPr>
              <a:t>Pratique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450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4504"/>
            <a:ext cx="11353800" cy="5893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</a:t>
            </a:r>
            <a:r>
              <a:rPr lang="en-US" dirty="0" err="1" smtClean="0">
                <a:latin typeface="Arial Black" panose="020B0A04020102020204" pitchFamily="34" charset="0"/>
              </a:rPr>
              <a:t>voudrait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aller</a:t>
            </a:r>
            <a:r>
              <a:rPr lang="en-US" dirty="0" smtClean="0">
                <a:latin typeface="Arial Black" panose="020B0A04020102020204" pitchFamily="34" charset="0"/>
              </a:rPr>
              <a:t> à Paris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would like to go to Paris)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</a:t>
            </a:r>
            <a:r>
              <a:rPr lang="en-US" dirty="0" err="1" smtClean="0">
                <a:latin typeface="Arial Black" panose="020B0A04020102020204" pitchFamily="34" charset="0"/>
              </a:rPr>
              <a:t>voudrait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aller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à Paris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    	   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(location)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PRONOUN of LOCATION = Y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dirty="0" err="1" smtClean="0">
                <a:latin typeface="Arial Black" panose="020B0A04020102020204" pitchFamily="34" charset="0"/>
              </a:rPr>
              <a:t>voudrait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aller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would like to go </a:t>
            </a:r>
            <a:r>
              <a:rPr lang="en-US" sz="2000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THERE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2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9659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660"/>
            <a:ext cx="11353800" cy="58183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</a:t>
            </a:r>
            <a:r>
              <a:rPr lang="en-US" dirty="0" err="1" smtClean="0">
                <a:latin typeface="Arial Black" panose="020B0A04020102020204" pitchFamily="34" charset="0"/>
              </a:rPr>
              <a:t>s’intéressait</a:t>
            </a:r>
            <a:r>
              <a:rPr lang="en-US" dirty="0" smtClean="0">
                <a:latin typeface="Arial Black" panose="020B0A04020102020204" pitchFamily="34" charset="0"/>
              </a:rPr>
              <a:t> à la </a:t>
            </a:r>
            <a:r>
              <a:rPr lang="en-US" dirty="0" err="1" smtClean="0">
                <a:latin typeface="Arial Black" panose="020B0A04020102020204" pitchFamily="34" charset="0"/>
              </a:rPr>
              <a:t>classe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français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was interested in French class)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</a:t>
            </a:r>
            <a:r>
              <a:rPr lang="en-US" dirty="0" err="1" smtClean="0">
                <a:latin typeface="Arial Black" panose="020B0A04020102020204" pitchFamily="34" charset="0"/>
              </a:rPr>
              <a:t>s’intéressait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à la </a:t>
            </a:r>
            <a:r>
              <a:rPr lang="en-US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classe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français</a:t>
            </a:r>
            <a:endParaRPr lang="en-US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    	   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(direct object introduced by </a:t>
            </a:r>
            <a:r>
              <a:rPr lang="en-US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à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PRONOUN = Y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s’ </a:t>
            </a:r>
            <a:r>
              <a:rPr lang="en-US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intéressait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was interested in </a:t>
            </a:r>
            <a:r>
              <a:rPr lang="en-US" sz="2000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IT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2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429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4504"/>
            <a:ext cx="11353800" cy="5893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aura </a:t>
            </a:r>
            <a:r>
              <a:rPr lang="en-US" dirty="0" err="1" smtClean="0">
                <a:latin typeface="Arial Black" panose="020B0A04020102020204" pitchFamily="34" charset="0"/>
              </a:rPr>
              <a:t>besoin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d’amis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</a:t>
            </a:r>
            <a:r>
              <a:rPr lang="en-US" sz="2000" smtClean="0">
                <a:latin typeface="Arial Black" panose="020B0A04020102020204" pitchFamily="34" charset="0"/>
              </a:rPr>
              <a:t>Pierre will need </a:t>
            </a:r>
            <a:r>
              <a:rPr lang="en-US" sz="2000" dirty="0" smtClean="0">
                <a:latin typeface="Arial Black" panose="020B0A04020102020204" pitchFamily="34" charset="0"/>
              </a:rPr>
              <a:t>friends)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aura </a:t>
            </a:r>
            <a:r>
              <a:rPr lang="en-US" dirty="0" err="1" smtClean="0">
                <a:latin typeface="Arial Black" panose="020B0A04020102020204" pitchFamily="34" charset="0"/>
              </a:rPr>
              <a:t>besoin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d’amis</a:t>
            </a: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    	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   (direct object introduced by </a:t>
            </a:r>
            <a:r>
              <a:rPr lang="en-US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PRONOUN = EN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aura </a:t>
            </a:r>
            <a:r>
              <a:rPr lang="en-US" dirty="0" err="1" smtClean="0">
                <a:latin typeface="Arial Black" panose="020B0A04020102020204" pitchFamily="34" charset="0"/>
              </a:rPr>
              <a:t>besoin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will need </a:t>
            </a:r>
            <a:r>
              <a:rPr lang="en-US" sz="2000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THEM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2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187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874"/>
            <a:ext cx="11353800" cy="59561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</a:t>
            </a:r>
            <a:r>
              <a:rPr lang="en-US" dirty="0" err="1" smtClean="0">
                <a:latin typeface="Arial Black" panose="020B0A04020102020204" pitchFamily="34" charset="0"/>
              </a:rPr>
              <a:t>avait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quinze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livres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son sac à dos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had 15 books in his backpack)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</a:t>
            </a:r>
            <a:r>
              <a:rPr lang="en-US" dirty="0" err="1" smtClean="0">
                <a:latin typeface="Arial Black" panose="020B0A04020102020204" pitchFamily="34" charset="0"/>
              </a:rPr>
              <a:t>avait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quinze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livres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dans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son sac à dos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</a:t>
            </a:r>
            <a:r>
              <a:rPr lang="en-US" sz="1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(direct object of </a:t>
            </a:r>
            <a:r>
              <a:rPr lang="en-US" sz="1800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quantity</a:t>
            </a:r>
            <a:r>
              <a:rPr lang="en-US" sz="1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)              </a:t>
            </a:r>
            <a:r>
              <a:rPr lang="en-US" sz="1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(location)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PRONOUN of DIRECT OBJECT of QUANTITY= EN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PRONOUN of LOCATION = Y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avait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quinze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had 15 </a:t>
            </a:r>
            <a:r>
              <a:rPr lang="en-US" sz="2000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OF THEM</a:t>
            </a:r>
            <a:r>
              <a:rPr lang="en-US" sz="2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2000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THERE / IN IT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7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9347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22" y="889348"/>
            <a:ext cx="11603277" cy="596865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1. Pierre a </a:t>
            </a:r>
            <a:r>
              <a:rPr lang="en-US" sz="2400" dirty="0" err="1" smtClean="0">
                <a:latin typeface="Arial Black" panose="020B0A04020102020204" pitchFamily="34" charset="0"/>
              </a:rPr>
              <a:t>donné</a:t>
            </a:r>
            <a:r>
              <a:rPr lang="en-US" sz="2400" dirty="0" smtClean="0">
                <a:latin typeface="Arial Black" panose="020B0A04020102020204" pitchFamily="34" charset="0"/>
              </a:rPr>
              <a:t> la pizza </a:t>
            </a:r>
            <a:r>
              <a:rPr lang="en-US" sz="2400" dirty="0" err="1" smtClean="0">
                <a:latin typeface="Arial Black" panose="020B0A04020102020204" pitchFamily="34" charset="0"/>
              </a:rPr>
              <a:t>délicieuse</a:t>
            </a:r>
            <a:r>
              <a:rPr lang="en-US" sz="2400" dirty="0" smtClean="0">
                <a:latin typeface="Arial Black" panose="020B0A04020102020204" pitchFamily="34" charset="0"/>
              </a:rPr>
              <a:t> aux </a:t>
            </a:r>
            <a:r>
              <a:rPr lang="en-US" sz="2400" dirty="0" err="1" smtClean="0">
                <a:latin typeface="Arial Black" panose="020B0A04020102020204" pitchFamily="34" charset="0"/>
              </a:rPr>
              <a:t>jolies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filles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dans</a:t>
            </a:r>
            <a:r>
              <a:rPr lang="en-US" sz="2400" dirty="0" smtClean="0">
                <a:latin typeface="Arial Black" panose="020B0A04020102020204" pitchFamily="34" charset="0"/>
              </a:rPr>
              <a:t> le bus</a:t>
            </a:r>
          </a:p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(= Pierre gave the delicious pizza to the pretty girls on the bus)</a:t>
            </a:r>
          </a:p>
          <a:p>
            <a:pPr marL="0" indent="0">
              <a:buNone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2. Pierre a </a:t>
            </a:r>
            <a:r>
              <a:rPr lang="en-US" sz="2400" dirty="0" err="1" smtClean="0">
                <a:latin typeface="Arial Black" panose="020B0A04020102020204" pitchFamily="34" charset="0"/>
              </a:rPr>
              <a:t>donné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 pizza </a:t>
            </a:r>
            <a:r>
              <a:rPr lang="en-US" sz="24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délicieuse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aux 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jolies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filles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dans</a:t>
            </a: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le bus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    (direct object)   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(indirect object) </a:t>
            </a: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(location)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3.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DOP = LA </a:t>
            </a:r>
            <a:r>
              <a:rPr lang="en-US" sz="2400" dirty="0" smtClean="0">
                <a:latin typeface="Arial Black" panose="020B0A04020102020204" pitchFamily="34" charset="0"/>
              </a:rPr>
              <a:t>( or 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L’ </a:t>
            </a:r>
            <a:r>
              <a:rPr lang="en-US" sz="2400" dirty="0" smtClean="0">
                <a:latin typeface="Arial Black" panose="020B0A04020102020204" pitchFamily="34" charset="0"/>
              </a:rPr>
              <a:t>before a vowel)</a:t>
            </a:r>
          </a:p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4.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 = LEUR</a:t>
            </a:r>
          </a:p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5.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PRONOUN of LOCATION = Y</a:t>
            </a:r>
          </a:p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5.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Pierre </a:t>
            </a:r>
            <a:r>
              <a:rPr lang="en-US" sz="24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LEUR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a </a:t>
            </a:r>
            <a:r>
              <a:rPr lang="en-US" sz="2400" dirty="0" err="1" smtClean="0">
                <a:latin typeface="Arial Black" panose="020B0A04020102020204" pitchFamily="34" charset="0"/>
              </a:rPr>
              <a:t>donné</a:t>
            </a:r>
            <a:r>
              <a:rPr lang="en-US" sz="2400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</a:t>
            </a:r>
            <a:endParaRPr lang="en-US" sz="2400" u="sng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	(= Pierre gave </a:t>
            </a:r>
            <a:r>
              <a:rPr lang="en-US" sz="24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IT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THEM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THERE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2430049" y="5436296"/>
            <a:ext cx="3106455" cy="4885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4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166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801666"/>
            <a:ext cx="11741063" cy="605633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200" dirty="0" smtClean="0">
                <a:latin typeface="Arial Black" panose="020B0A04020102020204" pitchFamily="34" charset="0"/>
              </a:rPr>
              <a:t>Pierre </a:t>
            </a:r>
            <a:r>
              <a:rPr lang="en-US" sz="2200" dirty="0" err="1" smtClean="0">
                <a:latin typeface="Arial Black" panose="020B0A04020102020204" pitchFamily="34" charset="0"/>
              </a:rPr>
              <a:t>voulait</a:t>
            </a:r>
            <a:r>
              <a:rPr lang="en-US" sz="2200" dirty="0" smtClean="0">
                <a:latin typeface="Arial Black" panose="020B0A04020102020204" pitchFamily="34" charset="0"/>
              </a:rPr>
              <a:t> </a:t>
            </a:r>
            <a:r>
              <a:rPr lang="en-US" sz="2200" dirty="0" err="1" smtClean="0">
                <a:latin typeface="Arial Black" panose="020B0A04020102020204" pitchFamily="34" charset="0"/>
              </a:rPr>
              <a:t>donner</a:t>
            </a:r>
            <a:r>
              <a:rPr lang="en-US" sz="2200" dirty="0" smtClean="0">
                <a:latin typeface="Arial Black" panose="020B0A04020102020204" pitchFamily="34" charset="0"/>
              </a:rPr>
              <a:t> la pizza </a:t>
            </a:r>
            <a:r>
              <a:rPr lang="en-US" sz="2200" dirty="0" err="1" smtClean="0">
                <a:latin typeface="Arial Black" panose="020B0A04020102020204" pitchFamily="34" charset="0"/>
              </a:rPr>
              <a:t>délicieuse</a:t>
            </a:r>
            <a:r>
              <a:rPr lang="en-US" sz="2200" dirty="0" smtClean="0">
                <a:latin typeface="Arial Black" panose="020B0A04020102020204" pitchFamily="34" charset="0"/>
              </a:rPr>
              <a:t> aux </a:t>
            </a:r>
            <a:r>
              <a:rPr lang="en-US" sz="2200" dirty="0" err="1" smtClean="0">
                <a:latin typeface="Arial Black" panose="020B0A04020102020204" pitchFamily="34" charset="0"/>
              </a:rPr>
              <a:t>jolies</a:t>
            </a:r>
            <a:r>
              <a:rPr lang="en-US" sz="2200" dirty="0" smtClean="0">
                <a:latin typeface="Arial Black" panose="020B0A04020102020204" pitchFamily="34" charset="0"/>
              </a:rPr>
              <a:t> </a:t>
            </a:r>
            <a:r>
              <a:rPr lang="en-US" sz="2200" dirty="0" err="1" smtClean="0">
                <a:latin typeface="Arial Black" panose="020B0A04020102020204" pitchFamily="34" charset="0"/>
              </a:rPr>
              <a:t>filles</a:t>
            </a:r>
            <a:r>
              <a:rPr lang="en-US" sz="2200" dirty="0" smtClean="0">
                <a:latin typeface="Arial Black" panose="020B0A04020102020204" pitchFamily="34" charset="0"/>
              </a:rPr>
              <a:t> </a:t>
            </a:r>
            <a:r>
              <a:rPr lang="en-US" sz="2200" dirty="0" err="1" smtClean="0">
                <a:latin typeface="Arial Black" panose="020B0A04020102020204" pitchFamily="34" charset="0"/>
              </a:rPr>
              <a:t>dans</a:t>
            </a:r>
            <a:r>
              <a:rPr lang="en-US" sz="2200" dirty="0" smtClean="0">
                <a:latin typeface="Arial Black" panose="020B0A04020102020204" pitchFamily="34" charset="0"/>
              </a:rPr>
              <a:t> le bus</a:t>
            </a:r>
          </a:p>
          <a:p>
            <a:pPr marL="0" indent="0">
              <a:buNone/>
            </a:pPr>
            <a:endParaRPr lang="en-US" sz="22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 Black" panose="020B0A04020102020204" pitchFamily="34" charset="0"/>
              </a:rPr>
              <a:t>(= Pierre wanted to give the delicious pizza to the pretty girls on the bus)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 Black" panose="020B0A04020102020204" pitchFamily="34" charset="0"/>
              </a:rPr>
              <a:t>2. Pierre </a:t>
            </a:r>
            <a:r>
              <a:rPr lang="en-US" sz="2200" dirty="0" err="1" smtClean="0">
                <a:latin typeface="Arial Black" panose="020B0A04020102020204" pitchFamily="34" charset="0"/>
              </a:rPr>
              <a:t>voulait</a:t>
            </a:r>
            <a:r>
              <a:rPr lang="en-US" sz="2200" dirty="0" smtClean="0">
                <a:latin typeface="Arial Black" panose="020B0A04020102020204" pitchFamily="34" charset="0"/>
              </a:rPr>
              <a:t> </a:t>
            </a:r>
            <a:r>
              <a:rPr lang="en-US" sz="2200" dirty="0" err="1" smtClean="0">
                <a:latin typeface="Arial Black" panose="020B0A04020102020204" pitchFamily="34" charset="0"/>
              </a:rPr>
              <a:t>donner</a:t>
            </a:r>
            <a:r>
              <a:rPr lang="en-US" sz="2200" dirty="0" smtClean="0">
                <a:latin typeface="Arial Black" panose="020B0A04020102020204" pitchFamily="34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 pizza </a:t>
            </a:r>
            <a:r>
              <a:rPr lang="en-US" sz="22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délicieuse</a:t>
            </a:r>
            <a:r>
              <a:rPr lang="en-US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aux </a:t>
            </a:r>
            <a:r>
              <a:rPr lang="en-US" sz="22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jolies</a:t>
            </a:r>
            <a:r>
              <a:rPr lang="en-US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filles</a:t>
            </a:r>
            <a:r>
              <a:rPr lang="en-US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dans</a:t>
            </a:r>
            <a:r>
              <a:rPr lang="en-US" sz="22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le bus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            (direct object)      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(indirect object)    </a:t>
            </a:r>
            <a:r>
              <a:rPr lang="en-US" sz="2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(location)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DOP = LA </a:t>
            </a:r>
            <a:r>
              <a:rPr lang="en-US" dirty="0" smtClean="0">
                <a:latin typeface="Arial Black" panose="020B0A04020102020204" pitchFamily="34" charset="0"/>
              </a:rPr>
              <a:t>( or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L’ </a:t>
            </a:r>
            <a:r>
              <a:rPr lang="en-US" dirty="0" smtClean="0">
                <a:latin typeface="Arial Black" panose="020B0A04020102020204" pitchFamily="34" charset="0"/>
              </a:rPr>
              <a:t>before a vowel)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 = LEUR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5.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PRONOUN of LOCATION = Y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5.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dirty="0" err="1" smtClean="0">
                <a:latin typeface="Arial Black" panose="020B0A04020102020204" pitchFamily="34" charset="0"/>
              </a:rPr>
              <a:t>voulait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LEUR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donner</a:t>
            </a:r>
            <a:endParaRPr lang="en-US" u="sng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(= Pierre wanted to give 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IT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THEM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THERE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4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924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1978"/>
            <a:ext cx="11353800" cy="59060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u="sng" dirty="0" smtClean="0"/>
              <a:t>Subject Pronouns</a:t>
            </a:r>
            <a:r>
              <a:rPr lang="en-US" dirty="0" smtClean="0"/>
              <a:t>	</a:t>
            </a:r>
            <a:r>
              <a:rPr lang="en-US" b="1" dirty="0" smtClean="0"/>
              <a:t>     </a:t>
            </a:r>
            <a:r>
              <a:rPr lang="en-US" b="1" u="sng" dirty="0" smtClean="0">
                <a:solidFill>
                  <a:srgbClr val="0070C0"/>
                </a:solidFill>
              </a:rPr>
              <a:t>Direct Object Pronouns</a:t>
            </a:r>
            <a:r>
              <a:rPr lang="en-US" b="1" dirty="0" smtClean="0"/>
              <a:t>	</a:t>
            </a:r>
            <a:r>
              <a:rPr lang="en-US" b="1" u="sng" dirty="0" smtClean="0">
                <a:solidFill>
                  <a:srgbClr val="FF0000"/>
                </a:solidFill>
              </a:rPr>
              <a:t>Indirect Object Pronouns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Je </a:t>
            </a:r>
            <a:r>
              <a:rPr lang="en-US" dirty="0" smtClean="0"/>
              <a:t>(= I) </a:t>
            </a: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ME </a:t>
            </a:r>
            <a:r>
              <a:rPr lang="en-US" b="1" dirty="0" smtClean="0"/>
              <a:t>(= me)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		ME </a:t>
            </a:r>
            <a:r>
              <a:rPr lang="en-US" b="1" dirty="0" smtClean="0"/>
              <a:t>(= to me)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dirty="0" smtClean="0"/>
              <a:t>				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 Black" panose="020B0A04020102020204" pitchFamily="34" charset="0"/>
              </a:rPr>
              <a:t>Tu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/>
              <a:t>(= you)</a:t>
            </a: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TE </a:t>
            </a:r>
            <a:r>
              <a:rPr lang="en-US" b="1" dirty="0" smtClean="0"/>
              <a:t>(= you)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		TE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/>
              <a:t>(= </a:t>
            </a:r>
            <a:r>
              <a:rPr lang="en-US" b="1" smtClean="0"/>
              <a:t>to </a:t>
            </a:r>
            <a:r>
              <a:rPr lang="en-US" b="1" smtClean="0"/>
              <a:t>you</a:t>
            </a:r>
            <a:r>
              <a:rPr lang="en-US" b="1" smtClean="0"/>
              <a:t>)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Il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/>
              <a:t>(= he/it)</a:t>
            </a:r>
            <a:r>
              <a:rPr lang="en-US" dirty="0" smtClean="0">
                <a:latin typeface="Arial Black" panose="020B0A04020102020204" pitchFamily="34" charset="0"/>
              </a:rPr>
              <a:t>		   	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(= him/it)</a:t>
            </a:r>
          </a:p>
          <a:p>
            <a:pPr>
              <a:buNone/>
            </a:pPr>
            <a:r>
              <a:rPr lang="en-US" dirty="0" smtClean="0"/>
              <a:t>									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LUI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/>
              <a:t>(= to him/to her/to it)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Elle</a:t>
            </a:r>
            <a:r>
              <a:rPr lang="en-US" dirty="0" smtClean="0"/>
              <a:t> (she/it)		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(= her/it)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Nous</a:t>
            </a:r>
            <a:r>
              <a:rPr lang="en-US" dirty="0" smtClean="0"/>
              <a:t> (= we)		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NOUS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(= us)</a:t>
            </a:r>
            <a:r>
              <a:rPr lang="en-US" b="1" dirty="0" smtClean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NOUS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/>
              <a:t>(= to us)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 Black" panose="020B0A04020102020204" pitchFamily="34" charset="0"/>
              </a:rPr>
              <a:t>Vous</a:t>
            </a:r>
            <a:r>
              <a:rPr lang="en-US" dirty="0" smtClean="0"/>
              <a:t> (= y’all)		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VOUS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(= y’all)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VOUS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/>
              <a:t>(= to y’all)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 Black" panose="020B0A04020102020204" pitchFamily="34" charset="0"/>
              </a:rPr>
              <a:t>Ils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/>
              <a:t>(= they)			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(= them)</a:t>
            </a:r>
          </a:p>
          <a:p>
            <a:pPr>
              <a:buNone/>
            </a:pPr>
            <a:r>
              <a:rPr lang="en-US" dirty="0" smtClean="0"/>
              <a:t>									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LEUR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/>
              <a:t>(= to them)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 Black" panose="020B0A04020102020204" pitchFamily="34" charset="0"/>
              </a:rPr>
              <a:t>Elles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/>
              <a:t>(= they)		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(= them)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4920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Order of Pronouns Arrow: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164922"/>
            <a:ext cx="11916427" cy="569307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Order</a:t>
            </a:r>
            <a:r>
              <a:rPr lang="en-US" dirty="0" smtClean="0"/>
              <a:t>:	1.	   	 2.	      3.	    	   4.	    	5.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me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			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te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		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le</a:t>
            </a:r>
            <a:r>
              <a:rPr lang="en-US" dirty="0" smtClean="0">
                <a:latin typeface="Arial Black" panose="020B0A04020102020204" pitchFamily="34" charset="0"/>
              </a:rPr>
              <a:t>	    </a:t>
            </a:r>
            <a:r>
              <a:rPr lang="en-US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lui</a:t>
            </a:r>
            <a:endParaRPr lang="en-US" b="1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sz="2400" b="1" u="sng" dirty="0" smtClean="0">
                <a:latin typeface="Arial Black" panose="020B0A04020102020204" pitchFamily="34" charset="0"/>
              </a:rPr>
              <a:t>SUBJECT</a:t>
            </a:r>
            <a:r>
              <a:rPr lang="en-US" sz="2400" dirty="0" smtClean="0"/>
              <a:t>	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(se)</a:t>
            </a: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la</a:t>
            </a:r>
            <a:r>
              <a:rPr lang="en-US" dirty="0" smtClean="0">
                <a:latin typeface="Arial Black" panose="020B0A04020102020204" pitchFamily="34" charset="0"/>
              </a:rPr>
              <a:t>		     	  </a:t>
            </a:r>
            <a:r>
              <a:rPr lang="en-US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	   	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en</a:t>
            </a:r>
            <a:r>
              <a:rPr lang="en-US" sz="2400" dirty="0" smtClean="0"/>
              <a:t>	        </a:t>
            </a:r>
            <a:r>
              <a:rPr lang="en-US" sz="2400" b="1" u="sng" dirty="0" smtClean="0">
                <a:latin typeface="Arial Black" panose="020B0A04020102020204" pitchFamily="34" charset="0"/>
              </a:rPr>
              <a:t>VERB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nous</a:t>
            </a: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les</a:t>
            </a:r>
            <a:r>
              <a:rPr lang="en-US" dirty="0" smtClean="0">
                <a:latin typeface="Arial Black" panose="020B0A04020102020204" pitchFamily="34" charset="0"/>
              </a:rPr>
              <a:t>	    </a:t>
            </a:r>
            <a:r>
              <a:rPr lang="en-US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leur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dirty="0" smtClean="0"/>
              <a:t>		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vous</a:t>
            </a:r>
            <a:endParaRPr lang="en-US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29633" y="1853852"/>
            <a:ext cx="7628351" cy="1427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79529" y="3607496"/>
            <a:ext cx="7665929" cy="1628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69501" y="2066795"/>
            <a:ext cx="25052" cy="291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47573" y="2342367"/>
            <a:ext cx="25052" cy="2342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88481" y="2642992"/>
            <a:ext cx="0" cy="1691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91397" y="2918564"/>
            <a:ext cx="12526" cy="1102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2179529" y="5837129"/>
            <a:ext cx="8192022" cy="613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9659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6926"/>
            <a:ext cx="10515600" cy="5931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dirty="0" err="1" smtClean="0">
                <a:latin typeface="Arial Black" panose="020B0A04020102020204" pitchFamily="34" charset="0"/>
              </a:rPr>
              <a:t>mangeait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grande</a:t>
            </a:r>
            <a:r>
              <a:rPr lang="en-US" dirty="0" smtClean="0">
                <a:latin typeface="Arial Black" panose="020B0A04020102020204" pitchFamily="34" charset="0"/>
              </a:rPr>
              <a:t> pizza </a:t>
            </a:r>
            <a:r>
              <a:rPr lang="en-US" dirty="0" err="1" smtClean="0">
                <a:latin typeface="Arial Black" panose="020B0A04020102020204" pitchFamily="34" charset="0"/>
              </a:rPr>
              <a:t>délicieuse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was eating a big, delicious pizza)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</a:t>
            </a:r>
            <a:r>
              <a:rPr lang="en-US" dirty="0" err="1" smtClean="0">
                <a:latin typeface="Arial Black" panose="020B0A04020102020204" pitchFamily="34" charset="0"/>
              </a:rPr>
              <a:t>mangeait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grande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pizza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délicieuse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	(direct object)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DOP = LA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mangeait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was eating </a:t>
            </a:r>
            <a:r>
              <a:rPr lang="en-US" sz="2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IT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8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924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6926"/>
            <a:ext cx="11353800" cy="5931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</a:t>
            </a:r>
            <a:r>
              <a:rPr lang="en-US" dirty="0" err="1" smtClean="0">
                <a:latin typeface="Arial Black" panose="020B0A04020102020204" pitchFamily="34" charset="0"/>
              </a:rPr>
              <a:t>voulait</a:t>
            </a:r>
            <a:r>
              <a:rPr lang="en-US" dirty="0" smtClean="0">
                <a:latin typeface="Arial Black" panose="020B0A04020102020204" pitchFamily="34" charset="0"/>
              </a:rPr>
              <a:t> manger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grande</a:t>
            </a:r>
            <a:r>
              <a:rPr lang="en-US" dirty="0" smtClean="0">
                <a:latin typeface="Arial Black" panose="020B0A04020102020204" pitchFamily="34" charset="0"/>
              </a:rPr>
              <a:t> pizza </a:t>
            </a:r>
            <a:r>
              <a:rPr lang="en-US" dirty="0" err="1" smtClean="0">
                <a:latin typeface="Arial Black" panose="020B0A04020102020204" pitchFamily="34" charset="0"/>
              </a:rPr>
              <a:t>délicieuse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wanted to eat a big, delicious pizza)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</a:t>
            </a:r>
            <a:r>
              <a:rPr lang="en-US" dirty="0" err="1" smtClean="0">
                <a:latin typeface="Arial Black" panose="020B0A04020102020204" pitchFamily="34" charset="0"/>
              </a:rPr>
              <a:t>voulait</a:t>
            </a:r>
            <a:r>
              <a:rPr lang="en-US" dirty="0" smtClean="0">
                <a:latin typeface="Arial Black" panose="020B0A04020102020204" pitchFamily="34" charset="0"/>
              </a:rPr>
              <a:t> manger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grande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pizza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délicieuse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			(direct object)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DOP = LA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dirty="0" err="1" smtClean="0">
                <a:latin typeface="Arial Black" panose="020B0A04020102020204" pitchFamily="34" charset="0"/>
              </a:rPr>
              <a:t>voulait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manger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wanted to eat </a:t>
            </a:r>
            <a:r>
              <a:rPr lang="en-US" sz="2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IT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6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945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452"/>
            <a:ext cx="11353800" cy="591854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</a:t>
            </a:r>
            <a:r>
              <a:rPr lang="en-US" dirty="0" err="1" smtClean="0">
                <a:latin typeface="Arial Black" panose="020B0A04020102020204" pitchFamily="34" charset="0"/>
              </a:rPr>
              <a:t>parlera</a:t>
            </a:r>
            <a:r>
              <a:rPr lang="en-US" dirty="0" smtClean="0">
                <a:latin typeface="Arial Black" panose="020B0A04020102020204" pitchFamily="34" charset="0"/>
              </a:rPr>
              <a:t> aux </a:t>
            </a:r>
            <a:r>
              <a:rPr lang="en-US" dirty="0" err="1" smtClean="0"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will talk to the pretty girls)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</a:t>
            </a:r>
            <a:r>
              <a:rPr lang="en-US" dirty="0" err="1" smtClean="0">
                <a:latin typeface="Arial Black" panose="020B0A04020102020204" pitchFamily="34" charset="0"/>
              </a:rPr>
              <a:t>parlera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aux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filles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(indirect object)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OP = LEUR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LEUR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parlera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will talk </a:t>
            </a:r>
            <a:r>
              <a:rPr lang="en-US" sz="20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THEM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4607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4608"/>
            <a:ext cx="11353800" cy="5843392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</a:t>
            </a:r>
            <a:r>
              <a:rPr lang="en-US" dirty="0" err="1" smtClean="0">
                <a:latin typeface="Arial Black" panose="020B0A04020102020204" pitchFamily="34" charset="0"/>
              </a:rPr>
              <a:t>voudrait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parler</a:t>
            </a:r>
            <a:r>
              <a:rPr lang="en-US" dirty="0" smtClean="0">
                <a:latin typeface="Arial Black" panose="020B0A04020102020204" pitchFamily="34" charset="0"/>
              </a:rPr>
              <a:t> aux </a:t>
            </a:r>
            <a:r>
              <a:rPr lang="en-US" dirty="0" err="1" smtClean="0"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would like to talk to the pretty girls)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</a:t>
            </a:r>
            <a:r>
              <a:rPr lang="en-US" dirty="0" err="1" smtClean="0">
                <a:latin typeface="Arial Black" panose="020B0A04020102020204" pitchFamily="34" charset="0"/>
              </a:rPr>
              <a:t>voudrait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parler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aux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filles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    		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(indirect object)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 = LEUR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dirty="0" err="1" smtClean="0">
                <a:latin typeface="Arial Black" panose="020B0A04020102020204" pitchFamily="34" charset="0"/>
              </a:rPr>
              <a:t>voudrait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LEUR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parler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would like to talk </a:t>
            </a:r>
            <a:r>
              <a:rPr lang="en-US" sz="20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THEM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7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218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186"/>
            <a:ext cx="11353800" cy="5805814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a </a:t>
            </a:r>
            <a:r>
              <a:rPr lang="en-US" dirty="0" err="1" smtClean="0">
                <a:latin typeface="Arial Black" panose="020B0A04020102020204" pitchFamily="34" charset="0"/>
              </a:rPr>
              <a:t>donné</a:t>
            </a:r>
            <a:r>
              <a:rPr lang="en-US" dirty="0" smtClean="0">
                <a:latin typeface="Arial Black" panose="020B0A04020102020204" pitchFamily="34" charset="0"/>
              </a:rPr>
              <a:t> la pizza </a:t>
            </a:r>
            <a:r>
              <a:rPr lang="en-US" dirty="0" err="1" smtClean="0">
                <a:latin typeface="Arial Black" panose="020B0A04020102020204" pitchFamily="34" charset="0"/>
              </a:rPr>
              <a:t>délicieuse</a:t>
            </a:r>
            <a:r>
              <a:rPr lang="en-US" dirty="0" smtClean="0">
                <a:latin typeface="Arial Black" panose="020B0A04020102020204" pitchFamily="34" charset="0"/>
              </a:rPr>
              <a:t> aux </a:t>
            </a:r>
            <a:r>
              <a:rPr lang="en-US" dirty="0" err="1" smtClean="0"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gave the delicious pizza to the pretty girls)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a </a:t>
            </a:r>
            <a:r>
              <a:rPr lang="en-US" dirty="0" err="1" smtClean="0">
                <a:latin typeface="Arial Black" panose="020B0A04020102020204" pitchFamily="34" charset="0"/>
              </a:rPr>
              <a:t>donné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 pizza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délicieuse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aux </a:t>
            </a:r>
            <a:r>
              <a:rPr lang="en-US" dirty="0" err="1" smtClean="0"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    	(direct object)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DOP = LA </a:t>
            </a:r>
            <a:r>
              <a:rPr lang="en-US" dirty="0" smtClean="0">
                <a:latin typeface="Arial Black" panose="020B0A04020102020204" pitchFamily="34" charset="0"/>
              </a:rPr>
              <a:t>( or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L’ </a:t>
            </a:r>
            <a:r>
              <a:rPr lang="en-US" dirty="0" smtClean="0">
                <a:latin typeface="Arial Black" panose="020B0A04020102020204" pitchFamily="34" charset="0"/>
              </a:rPr>
              <a:t>before a vowel)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L’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a </a:t>
            </a:r>
            <a:r>
              <a:rPr lang="en-US" dirty="0" err="1" smtClean="0">
                <a:latin typeface="Arial Black" panose="020B0A04020102020204" pitchFamily="34" charset="0"/>
              </a:rPr>
              <a:t>donné</a:t>
            </a:r>
            <a:r>
              <a:rPr lang="en-US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aux </a:t>
            </a:r>
            <a:r>
              <a:rPr lang="en-US" dirty="0" err="1" smtClean="0"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gave </a:t>
            </a:r>
            <a:r>
              <a:rPr lang="en-US" sz="2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IT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smtClean="0">
                <a:latin typeface="Arial Black" panose="020B0A04020102020204" pitchFamily="34" charset="0"/>
              </a:rPr>
              <a:t>to the pretty girls)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2818356" y="5148197"/>
            <a:ext cx="2054269" cy="513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208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2082"/>
            <a:ext cx="11353800" cy="5855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Replace all possible nouns with pronouns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</a:t>
            </a:r>
            <a:r>
              <a:rPr lang="en-US" dirty="0" smtClean="0">
                <a:latin typeface="Arial Black" panose="020B0A04020102020204" pitchFamily="34" charset="0"/>
              </a:rPr>
              <a:t>s,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</a:t>
            </a:r>
            <a:r>
              <a:rPr lang="en-US" dirty="0" smtClean="0">
                <a:latin typeface="Arial Black" panose="020B0A04020102020204" pitchFamily="34" charset="0"/>
              </a:rPr>
              <a:t> &amp;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EN: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1. Pierre a </a:t>
            </a:r>
            <a:r>
              <a:rPr lang="en-US" dirty="0" err="1" smtClean="0">
                <a:latin typeface="Arial Black" panose="020B0A04020102020204" pitchFamily="34" charset="0"/>
              </a:rPr>
              <a:t>donné</a:t>
            </a:r>
            <a:r>
              <a:rPr lang="en-US" dirty="0" smtClean="0">
                <a:latin typeface="Arial Black" panose="020B0A04020102020204" pitchFamily="34" charset="0"/>
              </a:rPr>
              <a:t> la pizza </a:t>
            </a:r>
            <a:r>
              <a:rPr lang="en-US" dirty="0" err="1" smtClean="0">
                <a:latin typeface="Arial Black" panose="020B0A04020102020204" pitchFamily="34" charset="0"/>
              </a:rPr>
              <a:t>délicieuse</a:t>
            </a:r>
            <a:r>
              <a:rPr lang="en-US" dirty="0" smtClean="0">
                <a:latin typeface="Arial Black" panose="020B0A04020102020204" pitchFamily="34" charset="0"/>
              </a:rPr>
              <a:t> aux </a:t>
            </a:r>
            <a:r>
              <a:rPr lang="en-US" dirty="0" err="1" smtClean="0"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gave the delicious pizza to the pretty girls)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2. Pierre a </a:t>
            </a:r>
            <a:r>
              <a:rPr lang="en-US" dirty="0" err="1" smtClean="0">
                <a:latin typeface="Arial Black" panose="020B0A04020102020204" pitchFamily="34" charset="0"/>
              </a:rPr>
              <a:t>donné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 pizza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délicieuse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aux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filles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    	(direct object)     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(indirect object)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3.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DOP = LA </a:t>
            </a:r>
            <a:r>
              <a:rPr lang="en-US" dirty="0" smtClean="0">
                <a:latin typeface="Arial Black" panose="020B0A04020102020204" pitchFamily="34" charset="0"/>
              </a:rPr>
              <a:t>( or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L’ </a:t>
            </a:r>
            <a:r>
              <a:rPr lang="en-US" dirty="0" smtClean="0">
                <a:latin typeface="Arial Black" panose="020B0A04020102020204" pitchFamily="34" charset="0"/>
              </a:rPr>
              <a:t>before a vowel)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4.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IOP = LEUR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5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Pierre 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LEUR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a </a:t>
            </a:r>
            <a:r>
              <a:rPr lang="en-US" dirty="0" err="1" smtClean="0">
                <a:latin typeface="Arial Black" panose="020B0A04020102020204" pitchFamily="34" charset="0"/>
              </a:rPr>
              <a:t>donné</a:t>
            </a:r>
            <a:r>
              <a:rPr lang="en-US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</a:t>
            </a:r>
            <a:endParaRPr lang="en-US" u="sng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(= Pierre gave </a:t>
            </a:r>
            <a:r>
              <a:rPr lang="en-US" sz="2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IT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THEM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2943616" y="5611660"/>
            <a:ext cx="3306872" cy="4509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452</Words>
  <Application>Microsoft Office PowerPoint</Application>
  <PresentationFormat>Widescreen</PresentationFormat>
  <Paragraphs>182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Office Theme</vt:lpstr>
      <vt:lpstr>DOPs, IOPs, Y &amp; EN</vt:lpstr>
      <vt:lpstr>DOPs, IOPs, Y &amp; EN</vt:lpstr>
      <vt:lpstr>Order of Pronouns Arrow:</vt:lpstr>
      <vt:lpstr>DOPs, IOPs, Y &amp; EN (1)</vt:lpstr>
      <vt:lpstr>DOPs, IOPs, Y &amp; EN (2)</vt:lpstr>
      <vt:lpstr>DOPs, IOPs, Y &amp; EN (3)</vt:lpstr>
      <vt:lpstr>DOPs, IOPs, Y &amp; EN (4)</vt:lpstr>
      <vt:lpstr>DOPs, IOPs, Y &amp; EN (5)</vt:lpstr>
      <vt:lpstr>DOPs, IOPs, Y &amp; EN (6)</vt:lpstr>
      <vt:lpstr>DOPs, IOPs, Y &amp; EN (7)</vt:lpstr>
      <vt:lpstr>DOPs, IOPs, Y &amp; EN (8)</vt:lpstr>
      <vt:lpstr>DOPs, IOPs, Y &amp; EN (9)</vt:lpstr>
      <vt:lpstr>DOPs, IOPs, Y &amp; EN (10)</vt:lpstr>
      <vt:lpstr>DOPs, IOPs, Y &amp; EN (11)</vt:lpstr>
      <vt:lpstr>DOPs, IOPs, Y &amp; EN (12)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DOPs, IOPs, Y &amp; EN</dc:title>
  <dc:creator>Oliver, Robin</dc:creator>
  <cp:lastModifiedBy>Oliver, Robin</cp:lastModifiedBy>
  <cp:revision>12</cp:revision>
  <dcterms:created xsi:type="dcterms:W3CDTF">2016-02-17T14:04:32Z</dcterms:created>
  <dcterms:modified xsi:type="dcterms:W3CDTF">2016-02-18T17:06:08Z</dcterms:modified>
</cp:coreProperties>
</file>