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0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6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7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5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9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0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0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3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0D1AE-F7C1-4A31-B80A-66E8094ECBE5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902DD-E091-48A4-B842-3FCA61CD4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sz="9600" b="1" dirty="0" smtClean="0">
                <a:latin typeface="Arial Black" panose="020B0A04020102020204" pitchFamily="34" charset="0"/>
              </a:rPr>
              <a:t> </a:t>
            </a:r>
            <a:r>
              <a:rPr lang="en-US" sz="9600" b="1" dirty="0" smtClean="0"/>
              <a:t>vs. </a:t>
            </a:r>
            <a:r>
              <a:rPr lang="en-US" sz="9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5" y="1"/>
            <a:ext cx="11115805" cy="103965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5" y="839244"/>
            <a:ext cx="11954005" cy="601875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/>
              <a:t> are </a:t>
            </a:r>
            <a:r>
              <a:rPr lang="en-US" dirty="0" smtClean="0">
                <a:latin typeface="Arial Black" panose="020B0A04020102020204" pitchFamily="34" charset="0"/>
              </a:rPr>
              <a:t>RELATIVE PRONOUNS</a:t>
            </a:r>
          </a:p>
          <a:p>
            <a:r>
              <a:rPr lang="en-US" dirty="0" smtClean="0"/>
              <a:t>They connect </a:t>
            </a:r>
            <a:r>
              <a:rPr lang="en-US" b="1" dirty="0" smtClean="0"/>
              <a:t>two ideas </a:t>
            </a:r>
            <a:r>
              <a:rPr lang="en-US" dirty="0" smtClean="0"/>
              <a:t>(</a:t>
            </a:r>
            <a:r>
              <a:rPr lang="en-US" dirty="0" smtClean="0">
                <a:latin typeface="Arial Black" panose="020B0A04020102020204" pitchFamily="34" charset="0"/>
              </a:rPr>
              <a:t>clauses</a:t>
            </a:r>
            <a:r>
              <a:rPr lang="en-US" dirty="0" smtClean="0"/>
              <a:t>) into a single, more complex sentence</a:t>
            </a:r>
          </a:p>
          <a:p>
            <a:r>
              <a:rPr lang="en-US" dirty="0" smtClean="0"/>
              <a:t>They introduce a </a:t>
            </a:r>
            <a:r>
              <a:rPr lang="en-US" dirty="0" smtClean="0">
                <a:latin typeface="Arial Black" panose="020B0A04020102020204" pitchFamily="34" charset="0"/>
              </a:rPr>
              <a:t>DEPENDENT CLAUSE </a:t>
            </a:r>
            <a:r>
              <a:rPr lang="en-US" dirty="0" smtClean="0"/>
              <a:t>that describes a previously mentioned person/thing (</a:t>
            </a:r>
            <a:r>
              <a:rPr lang="en-US" dirty="0" smtClean="0">
                <a:latin typeface="Arial Black" panose="020B0A04020102020204" pitchFamily="34" charset="0"/>
              </a:rPr>
              <a:t>ANTECEDENT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b="1" dirty="0" err="1" smtClean="0"/>
              <a:t>L’homme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grand. </a:t>
            </a:r>
            <a:r>
              <a:rPr lang="en-US" b="1" dirty="0" err="1" smtClean="0"/>
              <a:t>L’homme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mon</a:t>
            </a:r>
            <a:r>
              <a:rPr lang="en-US" b="1" dirty="0" smtClean="0"/>
              <a:t> </a:t>
            </a:r>
            <a:r>
              <a:rPr lang="en-US" b="1" dirty="0" err="1" smtClean="0"/>
              <a:t>oncle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		= The man is tall. The man is my uncle.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	</a:t>
            </a:r>
            <a:r>
              <a:rPr lang="en-US" dirty="0" err="1" smtClean="0">
                <a:latin typeface="Arial Black" panose="020B0A04020102020204" pitchFamily="34" charset="0"/>
              </a:rPr>
              <a:t>L’homme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grand,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oncle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		= the man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WHO</a:t>
            </a:r>
            <a:r>
              <a:rPr lang="en-US" dirty="0" smtClean="0"/>
              <a:t> is tall, is my uncle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			La femme </a:t>
            </a:r>
            <a:r>
              <a:rPr lang="en-US" b="1" dirty="0" err="1" smtClean="0"/>
              <a:t>est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le </a:t>
            </a:r>
            <a:r>
              <a:rPr lang="en-US" b="1" dirty="0" err="1" smtClean="0"/>
              <a:t>jardin</a:t>
            </a:r>
            <a:r>
              <a:rPr lang="en-US" b="1" dirty="0" smtClean="0"/>
              <a:t>. </a:t>
            </a:r>
            <a:r>
              <a:rPr lang="en-US" b="1" dirty="0" err="1" smtClean="0"/>
              <a:t>Tu</a:t>
            </a:r>
            <a:r>
              <a:rPr lang="en-US" b="1" dirty="0" smtClean="0"/>
              <a:t> as vu la femme </a:t>
            </a:r>
            <a:r>
              <a:rPr lang="en-US" b="1" dirty="0" err="1" smtClean="0"/>
              <a:t>dans</a:t>
            </a:r>
            <a:r>
              <a:rPr lang="en-US" b="1" dirty="0" smtClean="0"/>
              <a:t> le </a:t>
            </a:r>
            <a:r>
              <a:rPr lang="en-US" b="1" dirty="0" err="1" smtClean="0"/>
              <a:t>jardin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		= the woman is in the garden. You saw the woman in the garden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	La femme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</a:t>
            </a:r>
            <a:r>
              <a:rPr lang="en-US" dirty="0" smtClean="0">
                <a:latin typeface="Arial Black" panose="020B0A04020102020204" pitchFamily="34" charset="0"/>
              </a:rPr>
              <a:t> as </a:t>
            </a:r>
            <a:r>
              <a:rPr lang="en-US" dirty="0" err="1" smtClean="0">
                <a:latin typeface="Arial Black" panose="020B0A04020102020204" pitchFamily="34" charset="0"/>
              </a:rPr>
              <a:t>vu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le </a:t>
            </a:r>
            <a:r>
              <a:rPr lang="en-US" dirty="0" err="1" smtClean="0">
                <a:latin typeface="Arial Black" panose="020B0A04020102020204" pitchFamily="34" charset="0"/>
              </a:rPr>
              <a:t>jardin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	</a:t>
            </a:r>
            <a:r>
              <a:rPr lang="en-US" dirty="0" smtClean="0"/>
              <a:t>= the woman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WHOM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/>
              <a:t>you saw, is in the garden</a:t>
            </a:r>
            <a:endParaRPr lang="en-US" dirty="0"/>
          </a:p>
        </p:txBody>
      </p:sp>
      <p:sp>
        <p:nvSpPr>
          <p:cNvPr id="5" name="Curved Right Arrow 4"/>
          <p:cNvSpPr/>
          <p:nvPr/>
        </p:nvSpPr>
        <p:spPr>
          <a:xfrm>
            <a:off x="237995" y="4950910"/>
            <a:ext cx="1728591" cy="152504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390395" y="2673261"/>
            <a:ext cx="1728591" cy="152504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5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ou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b="1" dirty="0" smtClean="0">
                <a:latin typeface="Arial Black" panose="020B0A04020102020204" pitchFamily="34" charset="0"/>
              </a:rPr>
              <a:t>?</a:t>
            </a:r>
            <a:br>
              <a:rPr lang="en-US" b="1" dirty="0" smtClean="0">
                <a:latin typeface="Arial Black" panose="020B0A04020102020204" pitchFamily="34" charset="0"/>
              </a:rPr>
            </a:br>
            <a:r>
              <a:rPr lang="en-US" sz="2700" dirty="0"/>
              <a:t>A relative pronoun introduces a clause that modifies a </a:t>
            </a:r>
            <a:r>
              <a:rPr lang="en-US" sz="2700" dirty="0" smtClean="0"/>
              <a:t>noun</a:t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981200" y="1295401"/>
            <a:ext cx="4040188" cy="879475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algn="ctr">
              <a:defRPr/>
            </a:pPr>
            <a:r>
              <a:rPr lang="en-US" dirty="0" smtClean="0"/>
              <a:t>( =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SUBJECT</a:t>
            </a:r>
            <a:r>
              <a:rPr lang="en-US" dirty="0" smtClean="0"/>
              <a:t> of clause)</a:t>
            </a:r>
          </a:p>
        </p:txBody>
      </p:sp>
      <p:sp>
        <p:nvSpPr>
          <p:cNvPr id="3076" name="Content Placeholder 6"/>
          <p:cNvSpPr>
            <a:spLocks noGrp="1"/>
          </p:cNvSpPr>
          <p:nvPr>
            <p:ph sz="half" idx="2"/>
          </p:nvPr>
        </p:nvSpPr>
        <p:spPr>
          <a:xfrm>
            <a:off x="839788" y="2417523"/>
            <a:ext cx="5181600" cy="3708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La femme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vient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d’entrer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est</a:t>
            </a:r>
            <a:r>
              <a:rPr lang="en-US" b="1" dirty="0" smtClean="0">
                <a:latin typeface="Arial Black" panose="020B0A04020102020204" pitchFamily="34" charset="0"/>
              </a:rPr>
              <a:t> ma </a:t>
            </a:r>
            <a:r>
              <a:rPr lang="en-US" b="1" dirty="0" err="1" smtClean="0">
                <a:latin typeface="Arial Black" panose="020B0A04020102020204" pitchFamily="34" charset="0"/>
              </a:rPr>
              <a:t>m</a:t>
            </a: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(= the woman </a:t>
            </a:r>
            <a:r>
              <a:rPr lang="en-US" sz="2000" b="1" u="sng" dirty="0">
                <a:ea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 has just entered is my mother)</a:t>
            </a:r>
          </a:p>
          <a:p>
            <a:pPr marL="0" indent="0">
              <a:buNone/>
            </a:pPr>
            <a:endParaRPr lang="en-US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L’alliance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à son </a:t>
            </a: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doigt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très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belle </a:t>
            </a:r>
          </a:p>
          <a:p>
            <a:pPr marL="0" indent="0">
              <a:buNone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(= the ring </a:t>
            </a:r>
            <a:r>
              <a:rPr lang="en-US" sz="2000" b="1" u="sng" dirty="0"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 is on her finger is very beautiful)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169026" y="1371601"/>
            <a:ext cx="4041775" cy="803275"/>
          </a:xfrm>
        </p:spPr>
        <p:txBody>
          <a:bodyPr rtlCol="0">
            <a:normAutofit fontScale="92500" lnSpcReduction="10000"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 / QU’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</a:p>
          <a:p>
            <a:pPr algn="ctr">
              <a:defRPr/>
            </a:pPr>
            <a:r>
              <a:rPr lang="en-US" dirty="0" smtClean="0"/>
              <a:t>(=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OBJECT</a:t>
            </a:r>
            <a:r>
              <a:rPr lang="en-US" dirty="0" smtClean="0"/>
              <a:t> of clause)</a:t>
            </a:r>
          </a:p>
        </p:txBody>
      </p:sp>
      <p:sp>
        <p:nvSpPr>
          <p:cNvPr id="3078" name="Content Placeholder 8"/>
          <p:cNvSpPr>
            <a:spLocks noGrp="1"/>
          </p:cNvSpPr>
          <p:nvPr>
            <p:ph sz="quarter" idx="4"/>
          </p:nvPr>
        </p:nvSpPr>
        <p:spPr>
          <a:xfrm>
            <a:off x="6169026" y="2417523"/>
            <a:ext cx="5530284" cy="37086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Les </a:t>
            </a:r>
            <a:r>
              <a:rPr lang="en-US" b="1" dirty="0" err="1" smtClean="0">
                <a:latin typeface="Arial Black" panose="020B0A04020102020204" pitchFamily="34" charset="0"/>
              </a:rPr>
              <a:t>hommes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tu</a:t>
            </a:r>
            <a:r>
              <a:rPr lang="en-US" b="1" dirty="0" smtClean="0">
                <a:latin typeface="Arial Black" panose="020B0A04020102020204" pitchFamily="34" charset="0"/>
              </a:rPr>
              <a:t> as </a:t>
            </a:r>
            <a:r>
              <a:rPr lang="en-US" b="1" dirty="0" err="1" smtClean="0">
                <a:latin typeface="Arial Black" panose="020B0A04020102020204" pitchFamily="34" charset="0"/>
              </a:rPr>
              <a:t>vus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hier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sont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mes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oncles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dirty="0"/>
              <a:t>(= the men </a:t>
            </a:r>
            <a:r>
              <a:rPr lang="en-US" sz="2000" b="1" u="sng" dirty="0"/>
              <a:t>WHOM</a:t>
            </a:r>
            <a:r>
              <a:rPr lang="en-US" sz="2000" dirty="0"/>
              <a:t> you saw yesterday are my uncles)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>
                <a:latin typeface="Arial Black" panose="020B0A04020102020204" pitchFamily="34" charset="0"/>
              </a:rPr>
              <a:t>L’alliance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QU’</a:t>
            </a:r>
            <a:r>
              <a:rPr lang="en-US" b="1" dirty="0" err="1" smtClean="0">
                <a:latin typeface="Arial Black" panose="020B0A04020102020204" pitchFamily="34" charset="0"/>
              </a:rPr>
              <a:t>il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</a:rPr>
              <a:t>lui</a:t>
            </a:r>
            <a:r>
              <a:rPr lang="en-US" b="1" dirty="0" smtClean="0">
                <a:latin typeface="Arial Black" panose="020B0A04020102020204" pitchFamily="34" charset="0"/>
              </a:rPr>
              <a:t> a </a:t>
            </a:r>
            <a:r>
              <a:rPr lang="en-US" b="1" dirty="0" err="1" smtClean="0">
                <a:latin typeface="Arial Black" panose="020B0A04020102020204" pitchFamily="34" charset="0"/>
              </a:rPr>
              <a:t>donn</a:t>
            </a: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ée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très</a:t>
            </a:r>
            <a:r>
              <a:rPr lang="en-US" b="1" dirty="0" smtClean="0"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belle </a:t>
            </a:r>
          </a:p>
          <a:p>
            <a:pPr marL="0" indent="0">
              <a:buNone/>
            </a:pP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(= the ring </a:t>
            </a:r>
            <a:r>
              <a:rPr lang="en-US" sz="2000" b="1" u="sng" dirty="0">
                <a:ea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en-US" sz="2000" dirty="0">
                <a:ea typeface="Calibri" panose="020F0502020204030204" pitchFamily="34" charset="0"/>
                <a:cs typeface="Calibri" panose="020F0502020204030204" pitchFamily="34" charset="0"/>
              </a:rPr>
              <a:t> he gave her is very beautiful)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13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3076" grpId="0" build="p"/>
      <p:bldP spid="8" grpId="0" build="p"/>
      <p:bldP spid="307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1"/>
            <a:ext cx="10902863" cy="105218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951978"/>
            <a:ext cx="11741063" cy="59060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QUI: </a:t>
            </a:r>
          </a:p>
          <a:p>
            <a:r>
              <a:rPr lang="en-US" b="1" dirty="0"/>
              <a:t>m</a:t>
            </a:r>
            <a:r>
              <a:rPr lang="en-US" b="1" dirty="0" smtClean="0"/>
              <a:t>eans </a:t>
            </a:r>
            <a:r>
              <a:rPr lang="en-US" b="1" dirty="0" smtClean="0">
                <a:latin typeface="Arial Black" panose="020B0A04020102020204" pitchFamily="34" charset="0"/>
              </a:rPr>
              <a:t>WHO</a:t>
            </a:r>
            <a:r>
              <a:rPr lang="en-US" b="1" dirty="0" smtClean="0"/>
              <a:t> / </a:t>
            </a:r>
            <a:r>
              <a:rPr lang="en-US" b="1" dirty="0" smtClean="0">
                <a:latin typeface="Arial Black" panose="020B0A04020102020204" pitchFamily="34" charset="0"/>
              </a:rPr>
              <a:t>WHICH</a:t>
            </a:r>
            <a:r>
              <a:rPr lang="en-US" b="1" dirty="0" smtClean="0"/>
              <a:t> (depending on if it refers to a </a:t>
            </a:r>
            <a:r>
              <a:rPr lang="en-US" b="1" dirty="0" smtClean="0">
                <a:latin typeface="Arial Black" panose="020B0A04020102020204" pitchFamily="34" charset="0"/>
              </a:rPr>
              <a:t>PERSON</a:t>
            </a:r>
            <a:r>
              <a:rPr lang="en-US" b="1" dirty="0" smtClean="0"/>
              <a:t> or </a:t>
            </a:r>
            <a:r>
              <a:rPr lang="en-US" b="1" dirty="0" smtClean="0">
                <a:latin typeface="Arial Black" panose="020B0A04020102020204" pitchFamily="34" charset="0"/>
              </a:rPr>
              <a:t>THING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is used as the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SUBJECT </a:t>
            </a:r>
            <a:r>
              <a:rPr lang="en-US" b="1" dirty="0" smtClean="0"/>
              <a:t>of the </a:t>
            </a:r>
            <a:r>
              <a:rPr lang="en-US" b="1" dirty="0" smtClean="0">
                <a:latin typeface="Arial Black" panose="020B0A04020102020204" pitchFamily="34" charset="0"/>
              </a:rPr>
              <a:t>dependent clause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verb following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 </a:t>
            </a:r>
            <a:r>
              <a:rPr lang="en-US" b="1" dirty="0" smtClean="0">
                <a:latin typeface="Arial Black" panose="020B0A04020102020204" pitchFamily="34" charset="0"/>
              </a:rPr>
              <a:t>agrees </a:t>
            </a:r>
            <a:r>
              <a:rPr lang="en-US" b="1" dirty="0" smtClean="0"/>
              <a:t>with the </a:t>
            </a:r>
            <a:r>
              <a:rPr lang="en-US" b="1" dirty="0" smtClean="0">
                <a:latin typeface="Arial Black" panose="020B0A04020102020204" pitchFamily="34" charset="0"/>
              </a:rPr>
              <a:t>antecedent</a:t>
            </a:r>
          </a:p>
          <a:p>
            <a:r>
              <a:rPr lang="en-US" b="1" dirty="0" smtClean="0"/>
              <a:t>There is </a:t>
            </a:r>
            <a:r>
              <a:rPr lang="en-US" b="1" dirty="0" smtClean="0">
                <a:latin typeface="Arial Black" panose="020B0A04020102020204" pitchFamily="34" charset="0"/>
              </a:rPr>
              <a:t>NO </a:t>
            </a:r>
            <a:r>
              <a:rPr lang="en-US" b="1" dirty="0" smtClean="0"/>
              <a:t>new subject!</a:t>
            </a:r>
          </a:p>
          <a:p>
            <a:endParaRPr 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J’ai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voté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pour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Hollande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était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le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meilleur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candidat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à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mon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avis</a:t>
            </a:r>
            <a:endParaRPr lang="en-US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smtClean="0"/>
              <a:t>	= I voted for </a:t>
            </a:r>
            <a:r>
              <a:rPr lang="en-US" b="1" dirty="0" err="1" smtClean="0"/>
              <a:t>Hollande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WHO </a:t>
            </a:r>
            <a:r>
              <a:rPr lang="en-US" b="1" dirty="0" smtClean="0"/>
              <a:t>was the best candidate, in my opinion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Le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parti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politique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les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Verts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veut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protéger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l’environnement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manifeste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à Paris</a:t>
            </a:r>
          </a:p>
          <a:p>
            <a:pPr marL="0" indent="0">
              <a:buNone/>
            </a:pPr>
            <a:r>
              <a:rPr lang="en-US" b="1" dirty="0" smtClean="0"/>
              <a:t>	= The Green political party,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WHICH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/>
              <a:t>wants to protect the environment, is 	protesting in Paris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8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37" y="1"/>
            <a:ext cx="10902863" cy="105218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951978"/>
            <a:ext cx="11741063" cy="5906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QUE:</a:t>
            </a:r>
          </a:p>
          <a:p>
            <a:r>
              <a:rPr lang="en-US" b="1" dirty="0"/>
              <a:t>m</a:t>
            </a:r>
            <a:r>
              <a:rPr lang="en-US" b="1" dirty="0" smtClean="0"/>
              <a:t>eans </a:t>
            </a:r>
            <a:r>
              <a:rPr lang="en-US" b="1" dirty="0" smtClean="0">
                <a:latin typeface="Arial Black" panose="020B0A04020102020204" pitchFamily="34" charset="0"/>
              </a:rPr>
              <a:t>WHOM</a:t>
            </a:r>
            <a:r>
              <a:rPr lang="en-US" b="1" dirty="0" smtClean="0"/>
              <a:t> / </a:t>
            </a:r>
            <a:r>
              <a:rPr lang="en-US" b="1" dirty="0" smtClean="0">
                <a:latin typeface="Arial Black" panose="020B0A04020102020204" pitchFamily="34" charset="0"/>
              </a:rPr>
              <a:t>THAT</a:t>
            </a:r>
            <a:r>
              <a:rPr lang="en-US" b="1" dirty="0" smtClean="0"/>
              <a:t> (depending on if it refers to a </a:t>
            </a:r>
            <a:r>
              <a:rPr lang="en-US" b="1" dirty="0" smtClean="0">
                <a:latin typeface="Arial Black" panose="020B0A04020102020204" pitchFamily="34" charset="0"/>
              </a:rPr>
              <a:t>PERSON</a:t>
            </a:r>
            <a:r>
              <a:rPr lang="en-US" b="1" dirty="0" smtClean="0"/>
              <a:t> or </a:t>
            </a:r>
            <a:r>
              <a:rPr lang="en-US" b="1" dirty="0" smtClean="0">
                <a:latin typeface="Arial Black" panose="020B0A04020102020204" pitchFamily="34" charset="0"/>
              </a:rPr>
              <a:t>THING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is used as the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DIRECT O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BJECT </a:t>
            </a:r>
            <a:r>
              <a:rPr lang="en-US" b="1" dirty="0" smtClean="0"/>
              <a:t>of the </a:t>
            </a:r>
            <a:r>
              <a:rPr lang="en-US" b="1" dirty="0" smtClean="0">
                <a:latin typeface="Arial Black" panose="020B0A04020102020204" pitchFamily="34" charset="0"/>
              </a:rPr>
              <a:t>dependent clause</a:t>
            </a:r>
          </a:p>
          <a:p>
            <a:r>
              <a:rPr lang="en-US" b="1" dirty="0"/>
              <a:t>t</a:t>
            </a:r>
            <a:r>
              <a:rPr lang="en-US" b="1" dirty="0" smtClean="0"/>
              <a:t>he verb following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will have a NEW subject!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L’athlète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QUE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j’admire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le plus, a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gagné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une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médaille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aux </a:t>
            </a:r>
            <a:r>
              <a:rPr lang="en-US" b="1" dirty="0" err="1">
                <a:solidFill>
                  <a:srgbClr val="7030A0"/>
                </a:solidFill>
                <a:latin typeface="Arial Black" panose="020B0A04020102020204" pitchFamily="34" charset="0"/>
              </a:rPr>
              <a:t>J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eux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Olympiques</a:t>
            </a:r>
            <a:endParaRPr lang="en-US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smtClean="0"/>
              <a:t>= the athlete,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WHOM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/>
              <a:t>I admire the most, won a medal at the Olympic Games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Le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championnat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QU’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on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regarde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à la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télé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est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mal </a:t>
            </a:r>
            <a:r>
              <a:rPr lang="en-US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joué</a:t>
            </a:r>
            <a:endParaRPr lang="en-US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smtClean="0"/>
              <a:t>= the championship,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THAT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/>
              <a:t>we’re watching on TV, is badly played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9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255" y="1"/>
            <a:ext cx="10990545" cy="88934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/>
              <a:t>vs.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255" y="1052186"/>
            <a:ext cx="11828745" cy="5805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QUE:</a:t>
            </a:r>
            <a:endParaRPr lang="en-US" dirty="0" smtClean="0"/>
          </a:p>
          <a:p>
            <a:r>
              <a:rPr lang="en-US" dirty="0" smtClean="0"/>
              <a:t>When the dependent clause has a verb in the </a:t>
            </a:r>
            <a:r>
              <a:rPr lang="en-US" dirty="0" smtClean="0">
                <a:latin typeface="Arial Black" panose="020B0A04020102020204" pitchFamily="34" charset="0"/>
              </a:rPr>
              <a:t>Passé </a:t>
            </a:r>
            <a:r>
              <a:rPr lang="en-US" dirty="0" err="1" smtClean="0">
                <a:latin typeface="Arial Black" panose="020B0A04020102020204" pitchFamily="34" charset="0"/>
              </a:rPr>
              <a:t>Composé</a:t>
            </a:r>
            <a:r>
              <a:rPr lang="en-US" dirty="0" smtClean="0"/>
              <a:t>, the </a:t>
            </a:r>
            <a:r>
              <a:rPr lang="en-US" b="1" dirty="0" smtClean="0"/>
              <a:t>Past Participle </a:t>
            </a:r>
            <a:r>
              <a:rPr lang="en-US" dirty="0" smtClean="0">
                <a:latin typeface="Arial Black" panose="020B0A04020102020204" pitchFamily="34" charset="0"/>
              </a:rPr>
              <a:t>MUST</a:t>
            </a:r>
            <a:r>
              <a:rPr lang="en-US" dirty="0" smtClean="0"/>
              <a:t> </a:t>
            </a:r>
            <a:r>
              <a:rPr lang="en-US" b="1" dirty="0" smtClean="0"/>
              <a:t>agree</a:t>
            </a:r>
            <a:r>
              <a:rPr lang="en-US" dirty="0" smtClean="0"/>
              <a:t> in number and gender with the antecedent of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Les robes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QU’</a:t>
            </a:r>
            <a:r>
              <a:rPr lang="en-US" dirty="0" err="1" smtClean="0">
                <a:latin typeface="Arial Black" panose="020B0A04020102020204" pitchFamily="34" charset="0"/>
              </a:rPr>
              <a:t>on</a:t>
            </a:r>
            <a:r>
              <a:rPr lang="en-US" dirty="0" smtClean="0">
                <a:latin typeface="Arial Black" panose="020B0A04020102020204" pitchFamily="34" charset="0"/>
              </a:rPr>
              <a:t> a </a:t>
            </a:r>
            <a:r>
              <a:rPr lang="en-US" dirty="0" err="1" smtClean="0">
                <a:latin typeface="Arial Black" panose="020B0A04020102020204" pitchFamily="34" charset="0"/>
              </a:rPr>
              <a:t>vu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</a:t>
            </a:r>
            <a:r>
              <a:rPr lang="en-US" dirty="0" smtClean="0">
                <a:latin typeface="Arial Black" panose="020B0A04020102020204" pitchFamily="34" charset="0"/>
              </a:rPr>
              <a:t> à Paris, </a:t>
            </a:r>
            <a:r>
              <a:rPr lang="en-US" dirty="0" err="1" smtClean="0">
                <a:latin typeface="Arial Black" panose="020B0A04020102020204" pitchFamily="34" charset="0"/>
              </a:rPr>
              <a:t>étaient</a:t>
            </a:r>
            <a:r>
              <a:rPr lang="en-US" dirty="0" smtClean="0">
                <a:latin typeface="Arial Black" panose="020B0A04020102020204" pitchFamily="34" charset="0"/>
              </a:rPr>
              <a:t> belles</a:t>
            </a:r>
          </a:p>
          <a:p>
            <a:pPr marL="0" indent="0">
              <a:buNone/>
            </a:pPr>
            <a:r>
              <a:rPr lang="en-US" dirty="0" smtClean="0"/>
              <a:t>	= the dresses </a:t>
            </a:r>
            <a:r>
              <a:rPr lang="en-US" dirty="0" smtClean="0">
                <a:latin typeface="Arial Black" panose="020B0A04020102020204" pitchFamily="34" charset="0"/>
              </a:rPr>
              <a:t>THAT</a:t>
            </a:r>
            <a:r>
              <a:rPr lang="en-US" dirty="0" smtClean="0"/>
              <a:t> we saw in Paris, were beautiful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Les </a:t>
            </a:r>
            <a:r>
              <a:rPr lang="en-US" dirty="0" err="1" smtClean="0">
                <a:latin typeface="Arial Black" panose="020B0A04020102020204" pitchFamily="34" charset="0"/>
              </a:rPr>
              <a:t>élections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présidentielles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QU’</a:t>
            </a:r>
            <a:r>
              <a:rPr lang="en-US" dirty="0" err="1" smtClean="0">
                <a:latin typeface="Arial Black" panose="020B0A04020102020204" pitchFamily="34" charset="0"/>
              </a:rPr>
              <a:t>on</a:t>
            </a:r>
            <a:r>
              <a:rPr lang="en-US" dirty="0" smtClean="0">
                <a:latin typeface="Arial Black" panose="020B0A04020102020204" pitchFamily="34" charset="0"/>
              </a:rPr>
              <a:t> a </a:t>
            </a:r>
            <a:r>
              <a:rPr lang="en-US" dirty="0" err="1" smtClean="0">
                <a:latin typeface="Arial Black" panose="020B0A04020102020204" pitchFamily="34" charset="0"/>
              </a:rPr>
              <a:t>eu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</a:t>
            </a:r>
            <a:r>
              <a:rPr lang="en-US" dirty="0" smtClean="0">
                <a:latin typeface="Arial Black" panose="020B0A04020102020204" pitchFamily="34" charset="0"/>
              </a:rPr>
              <a:t> 	</a:t>
            </a:r>
            <a:r>
              <a:rPr lang="en-US" dirty="0" err="1" smtClean="0">
                <a:latin typeface="Arial Black" panose="020B0A04020102020204" pitchFamily="34" charset="0"/>
              </a:rPr>
              <a:t>récemment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étaient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scandale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internationale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	= the presidential election </a:t>
            </a:r>
            <a:r>
              <a:rPr lang="en-US" dirty="0" smtClean="0">
                <a:latin typeface="Arial Black" panose="020B0A04020102020204" pitchFamily="34" charset="0"/>
              </a:rPr>
              <a:t>THAT</a:t>
            </a:r>
            <a:r>
              <a:rPr lang="en-US" dirty="0" smtClean="0"/>
              <a:t> we had recently, was an international 	scandal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7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33" y="1"/>
            <a:ext cx="11791167" cy="964503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Pratique</a:t>
            </a:r>
            <a:r>
              <a:rPr lang="en-US" dirty="0" smtClean="0">
                <a:latin typeface="Arial Black" panose="020B0A04020102020204" pitchFamily="34" charset="0"/>
              </a:rPr>
              <a:t>:</a:t>
            </a:r>
            <a:r>
              <a:rPr lang="en-US" dirty="0" smtClean="0"/>
              <a:t> </a:t>
            </a:r>
            <a:r>
              <a:rPr lang="en-US" sz="3100" dirty="0" smtClean="0"/>
              <a:t>(remember, you may need to make Past Participles agree!)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3" y="964504"/>
            <a:ext cx="11791167" cy="589349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candidat</a:t>
            </a:r>
            <a:r>
              <a:rPr lang="en-US" dirty="0" smtClean="0"/>
              <a:t> __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socialiste</a:t>
            </a:r>
            <a:r>
              <a:rPr lang="en-US" dirty="0" smtClean="0"/>
              <a:t>, a </a:t>
            </a:r>
            <a:r>
              <a:rPr lang="en-US" dirty="0" err="1" smtClean="0"/>
              <a:t>gagné</a:t>
            </a:r>
            <a:r>
              <a:rPr lang="en-US" dirty="0" smtClean="0"/>
              <a:t> les </a:t>
            </a:r>
            <a:r>
              <a:rPr lang="en-US" dirty="0" err="1" smtClean="0"/>
              <a:t>élections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problème</a:t>
            </a:r>
            <a:r>
              <a:rPr lang="en-US" dirty="0" smtClean="0"/>
              <a:t> __ je </a:t>
            </a:r>
            <a:r>
              <a:rPr lang="en-US" dirty="0" err="1" smtClean="0"/>
              <a:t>vois</a:t>
            </a:r>
            <a:r>
              <a:rPr lang="en-US" dirty="0" smtClean="0"/>
              <a:t> pour les </a:t>
            </a:r>
            <a:r>
              <a:rPr lang="en-US" dirty="0" err="1" smtClean="0"/>
              <a:t>États</a:t>
            </a:r>
            <a:r>
              <a:rPr lang="en-US" dirty="0" smtClean="0"/>
              <a:t>-Unis,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</a:t>
            </a:r>
            <a:r>
              <a:rPr lang="en-US" dirty="0" err="1" smtClean="0"/>
              <a:t>Président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idiot</a:t>
            </a:r>
          </a:p>
          <a:p>
            <a:pPr marL="514350" indent="-514350">
              <a:buAutoNum type="arabicPeriod"/>
            </a:pPr>
            <a:r>
              <a:rPr lang="en-US" dirty="0" smtClean="0"/>
              <a:t>Le look </a:t>
            </a:r>
            <a:r>
              <a:rPr lang="en-US" dirty="0" err="1" smtClean="0"/>
              <a:t>traditionnel</a:t>
            </a:r>
            <a:r>
              <a:rPr lang="en-US" dirty="0" smtClean="0"/>
              <a:t> __ les mannequins portent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,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moche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médaille</a:t>
            </a:r>
            <a:r>
              <a:rPr lang="en-US" dirty="0" smtClean="0"/>
              <a:t> __ </a:t>
            </a:r>
            <a:r>
              <a:rPr lang="en-US" dirty="0" err="1" smtClean="0"/>
              <a:t>il</a:t>
            </a:r>
            <a:r>
              <a:rPr lang="en-US" dirty="0" smtClean="0"/>
              <a:t> a </a:t>
            </a:r>
            <a:r>
              <a:rPr lang="en-US" dirty="0" err="1" smtClean="0"/>
              <a:t>gagné</a:t>
            </a:r>
            <a:r>
              <a:rPr lang="en-US" dirty="0" smtClean="0"/>
              <a:t>, </a:t>
            </a:r>
            <a:r>
              <a:rPr lang="en-US" dirty="0" err="1" smtClean="0"/>
              <a:t>est</a:t>
            </a:r>
            <a:r>
              <a:rPr lang="en-US" dirty="0" smtClean="0"/>
              <a:t> en or</a:t>
            </a:r>
          </a:p>
          <a:p>
            <a:pPr marL="514350" indent="-514350">
              <a:buAutoNum type="arabicPeriod"/>
            </a:pPr>
            <a:r>
              <a:rPr lang="en-US" dirty="0" smtClean="0"/>
              <a:t>Le prof, __ </a:t>
            </a:r>
            <a:r>
              <a:rPr lang="en-US" dirty="0" err="1" smtClean="0"/>
              <a:t>aime</a:t>
            </a:r>
            <a:r>
              <a:rPr lang="en-US" dirty="0" smtClean="0"/>
              <a:t> Audrey </a:t>
            </a:r>
            <a:r>
              <a:rPr lang="en-US" dirty="0" err="1" smtClean="0"/>
              <a:t>Tautou</a:t>
            </a:r>
            <a:r>
              <a:rPr lang="en-US" dirty="0" smtClean="0"/>
              <a:t>, </a:t>
            </a:r>
            <a:r>
              <a:rPr lang="en-US" dirty="0" err="1" smtClean="0"/>
              <a:t>est</a:t>
            </a:r>
            <a:r>
              <a:rPr lang="en-US" dirty="0" smtClean="0"/>
              <a:t> Monsieur Oliver!</a:t>
            </a:r>
          </a:p>
          <a:p>
            <a:pPr marL="514350" indent="-514350">
              <a:buAutoNum type="arabicPeriod"/>
            </a:pPr>
            <a:r>
              <a:rPr lang="en-US" dirty="0" smtClean="0"/>
              <a:t>Au </a:t>
            </a:r>
            <a:r>
              <a:rPr lang="en-US" dirty="0" err="1" smtClean="0"/>
              <a:t>cinéma</a:t>
            </a:r>
            <a:r>
              <a:rPr lang="en-US" dirty="0" smtClean="0"/>
              <a:t>, on </a:t>
            </a:r>
            <a:r>
              <a:rPr lang="en-US" dirty="0" err="1" smtClean="0"/>
              <a:t>passe</a:t>
            </a:r>
            <a:r>
              <a:rPr lang="en-US" dirty="0" smtClean="0"/>
              <a:t> un super film __ a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filmé</a:t>
            </a:r>
            <a:r>
              <a:rPr lang="en-US" dirty="0" smtClean="0"/>
              <a:t> en France.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Les </a:t>
            </a:r>
            <a:r>
              <a:rPr lang="en-US" dirty="0" err="1" smtClean="0"/>
              <a:t>filles</a:t>
            </a:r>
            <a:r>
              <a:rPr lang="en-US" dirty="0" smtClean="0"/>
              <a:t>, __ on a vu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plage</a:t>
            </a:r>
            <a:r>
              <a:rPr lang="en-US" dirty="0" smtClean="0"/>
              <a:t>, </a:t>
            </a:r>
            <a:r>
              <a:rPr lang="en-US" dirty="0" err="1" smtClean="0"/>
              <a:t>étaient</a:t>
            </a:r>
            <a:r>
              <a:rPr lang="en-US" dirty="0" smtClean="0"/>
              <a:t> </a:t>
            </a:r>
            <a:r>
              <a:rPr lang="en-US" dirty="0" err="1" smtClean="0"/>
              <a:t>jolies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Les </a:t>
            </a:r>
            <a:r>
              <a:rPr lang="en-US" dirty="0" err="1" smtClean="0"/>
              <a:t>filles</a:t>
            </a:r>
            <a:r>
              <a:rPr lang="en-US" dirty="0" smtClean="0"/>
              <a:t>, __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notre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,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intelligentes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Le prof de </a:t>
            </a:r>
            <a:r>
              <a:rPr lang="en-US" dirty="0" err="1" smtClean="0"/>
              <a:t>français</a:t>
            </a:r>
            <a:r>
              <a:rPr lang="en-US" dirty="0" smtClean="0"/>
              <a:t> __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,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merveilleux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Les </a:t>
            </a:r>
            <a:r>
              <a:rPr lang="en-US" dirty="0" err="1" smtClean="0"/>
              <a:t>animaux</a:t>
            </a:r>
            <a:r>
              <a:rPr lang="en-US" dirty="0" smtClean="0"/>
              <a:t>, __ </a:t>
            </a:r>
            <a:r>
              <a:rPr lang="en-US" dirty="0" err="1" smtClean="0"/>
              <a:t>tu</a:t>
            </a:r>
            <a:r>
              <a:rPr lang="en-US" dirty="0" smtClean="0"/>
              <a:t> a </a:t>
            </a:r>
            <a:r>
              <a:rPr lang="en-US" dirty="0" err="1" smtClean="0"/>
              <a:t>trouvé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ton sac à dos, </a:t>
            </a:r>
            <a:r>
              <a:rPr lang="en-US" dirty="0" err="1" smtClean="0"/>
              <a:t>sont</a:t>
            </a:r>
            <a:r>
              <a:rPr lang="en-US" dirty="0" smtClean="0"/>
              <a:t> des hamsters!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7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833" y="1"/>
            <a:ext cx="11791167" cy="964503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Réponses</a:t>
            </a:r>
            <a:r>
              <a:rPr lang="en-US" dirty="0" smtClean="0">
                <a:latin typeface="Arial Black" panose="020B0A04020102020204" pitchFamily="34" charset="0"/>
              </a:rPr>
              <a:t> (1):</a:t>
            </a:r>
            <a:r>
              <a:rPr lang="en-US" dirty="0" smtClean="0"/>
              <a:t> </a:t>
            </a:r>
            <a:r>
              <a:rPr lang="en-US" sz="2700" dirty="0" smtClean="0"/>
              <a:t>(remember, you may need to make Past Participles agree!)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833" y="964504"/>
            <a:ext cx="11791167" cy="589349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candidat</a:t>
            </a:r>
            <a:r>
              <a:rPr lang="en-US" dirty="0" smtClean="0"/>
              <a:t> __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socialiste</a:t>
            </a:r>
            <a:r>
              <a:rPr lang="en-US" dirty="0" smtClean="0"/>
              <a:t>, a </a:t>
            </a:r>
            <a:r>
              <a:rPr lang="en-US" dirty="0" err="1" smtClean="0"/>
              <a:t>gagné</a:t>
            </a:r>
            <a:r>
              <a:rPr lang="en-US" dirty="0" smtClean="0"/>
              <a:t> les </a:t>
            </a:r>
            <a:r>
              <a:rPr lang="en-US" dirty="0" err="1" smtClean="0"/>
              <a:t>élections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latin typeface="Arial Black" panose="020B0A04020102020204" pitchFamily="34" charset="0"/>
              </a:rPr>
              <a:t>candidat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était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socialiste</a:t>
            </a:r>
            <a:r>
              <a:rPr lang="en-US" dirty="0" smtClean="0">
                <a:latin typeface="Arial Black" panose="020B0A04020102020204" pitchFamily="34" charset="0"/>
              </a:rPr>
              <a:t>, a </a:t>
            </a:r>
            <a:r>
              <a:rPr lang="en-US" dirty="0" err="1" smtClean="0">
                <a:latin typeface="Arial Black" panose="020B0A04020102020204" pitchFamily="34" charset="0"/>
              </a:rPr>
              <a:t>gagné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élections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2. Le </a:t>
            </a:r>
            <a:r>
              <a:rPr lang="en-US" dirty="0" err="1" smtClean="0"/>
              <a:t>problème</a:t>
            </a:r>
            <a:r>
              <a:rPr lang="en-US" dirty="0" smtClean="0"/>
              <a:t> __ je </a:t>
            </a:r>
            <a:r>
              <a:rPr lang="en-US" dirty="0" err="1" smtClean="0"/>
              <a:t>vois</a:t>
            </a:r>
            <a:r>
              <a:rPr lang="en-US" dirty="0" smtClean="0"/>
              <a:t> pour les </a:t>
            </a:r>
            <a:r>
              <a:rPr lang="en-US" dirty="0" err="1" smtClean="0"/>
              <a:t>États</a:t>
            </a:r>
            <a:r>
              <a:rPr lang="en-US" dirty="0" smtClean="0"/>
              <a:t>-Unis,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</a:t>
            </a:r>
            <a:r>
              <a:rPr lang="en-US" dirty="0" err="1" smtClean="0"/>
              <a:t>Président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un idiot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latin typeface="Arial Black" panose="020B0A04020102020204" pitchFamily="34" charset="0"/>
              </a:rPr>
              <a:t>problème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je </a:t>
            </a:r>
            <a:r>
              <a:rPr lang="en-US" dirty="0" err="1" smtClean="0">
                <a:latin typeface="Arial Black" panose="020B0A04020102020204" pitchFamily="34" charset="0"/>
              </a:rPr>
              <a:t>vois</a:t>
            </a:r>
            <a:r>
              <a:rPr lang="en-US" dirty="0" smtClean="0">
                <a:latin typeface="Arial Black" panose="020B0A04020102020204" pitchFamily="34" charset="0"/>
              </a:rPr>
              <a:t> pour les </a:t>
            </a:r>
            <a:r>
              <a:rPr lang="en-US" dirty="0" err="1" smtClean="0">
                <a:latin typeface="Arial Black" panose="020B0A04020102020204" pitchFamily="34" charset="0"/>
              </a:rPr>
              <a:t>États</a:t>
            </a:r>
            <a:r>
              <a:rPr lang="en-US" dirty="0" smtClean="0">
                <a:latin typeface="Arial Black" panose="020B0A04020102020204" pitchFamily="34" charset="0"/>
              </a:rPr>
              <a:t>-Unis, </a:t>
            </a:r>
            <a:r>
              <a:rPr lang="en-US" dirty="0" err="1" smtClean="0">
                <a:latin typeface="Arial Black" panose="020B0A04020102020204" pitchFamily="34" charset="0"/>
              </a:rPr>
              <a:t>c’est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	le </a:t>
            </a:r>
            <a:r>
              <a:rPr lang="en-US" dirty="0" err="1" smtClean="0">
                <a:latin typeface="Arial Black" panose="020B0A04020102020204" pitchFamily="34" charset="0"/>
              </a:rPr>
              <a:t>Président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un idiot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3. Le look </a:t>
            </a:r>
            <a:r>
              <a:rPr lang="en-US" dirty="0" err="1" smtClean="0"/>
              <a:t>traditionnel</a:t>
            </a:r>
            <a:r>
              <a:rPr lang="en-US" dirty="0" smtClean="0"/>
              <a:t> __ les mannequins portent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,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moche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 look </a:t>
            </a:r>
            <a:r>
              <a:rPr lang="en-US" dirty="0" err="1" smtClean="0">
                <a:latin typeface="Arial Black" panose="020B0A04020102020204" pitchFamily="34" charset="0"/>
              </a:rPr>
              <a:t>traditionnel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les mannequins portent </a:t>
            </a:r>
            <a:r>
              <a:rPr lang="en-US" dirty="0" err="1" smtClean="0">
                <a:latin typeface="Arial Black" panose="020B0A04020102020204" pitchFamily="34" charset="0"/>
              </a:rPr>
              <a:t>cette</a:t>
            </a:r>
            <a:r>
              <a:rPr lang="en-US" dirty="0" smtClean="0">
                <a:latin typeface="Arial Black" panose="020B0A04020102020204" pitchFamily="34" charset="0"/>
              </a:rPr>
              <a:t> 	</a:t>
            </a:r>
            <a:r>
              <a:rPr lang="en-US" dirty="0" err="1" smtClean="0">
                <a:latin typeface="Arial Black" panose="020B0A04020102020204" pitchFamily="34" charset="0"/>
              </a:rPr>
              <a:t>année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moche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4. La </a:t>
            </a:r>
            <a:r>
              <a:rPr lang="en-US" dirty="0" err="1" smtClean="0"/>
              <a:t>médaille</a:t>
            </a:r>
            <a:r>
              <a:rPr lang="en-US" dirty="0" smtClean="0"/>
              <a:t> __ </a:t>
            </a:r>
            <a:r>
              <a:rPr lang="en-US" dirty="0" err="1" smtClean="0"/>
              <a:t>il</a:t>
            </a:r>
            <a:r>
              <a:rPr lang="en-US" dirty="0" smtClean="0"/>
              <a:t> a </a:t>
            </a:r>
            <a:r>
              <a:rPr lang="en-US" dirty="0" err="1" smtClean="0"/>
              <a:t>gagné</a:t>
            </a:r>
            <a:r>
              <a:rPr lang="en-US" dirty="0" smtClean="0"/>
              <a:t>, </a:t>
            </a:r>
            <a:r>
              <a:rPr lang="en-US" dirty="0" err="1" smtClean="0"/>
              <a:t>est</a:t>
            </a:r>
            <a:r>
              <a:rPr lang="en-US" dirty="0" smtClean="0"/>
              <a:t> en 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latin typeface="Arial Black" panose="020B0A04020102020204" pitchFamily="34" charset="0"/>
              </a:rPr>
              <a:t>médaille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QU’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il</a:t>
            </a:r>
            <a:r>
              <a:rPr lang="en-US" dirty="0" smtClean="0">
                <a:latin typeface="Arial Black" panose="020B0A04020102020204" pitchFamily="34" charset="0"/>
              </a:rPr>
              <a:t> a </a:t>
            </a:r>
            <a:r>
              <a:rPr lang="en-US" dirty="0" err="1" smtClean="0">
                <a:latin typeface="Arial Black" panose="020B0A04020102020204" pitchFamily="34" charset="0"/>
              </a:rPr>
              <a:t>gagné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en or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5. Le prof, __ </a:t>
            </a:r>
            <a:r>
              <a:rPr lang="en-US" dirty="0" err="1" smtClean="0"/>
              <a:t>aime</a:t>
            </a:r>
            <a:r>
              <a:rPr lang="en-US" dirty="0" smtClean="0"/>
              <a:t> Audrey </a:t>
            </a:r>
            <a:r>
              <a:rPr lang="en-US" dirty="0" err="1" smtClean="0"/>
              <a:t>Tautou</a:t>
            </a:r>
            <a:r>
              <a:rPr lang="en-US" dirty="0" smtClean="0"/>
              <a:t> le plus, </a:t>
            </a:r>
            <a:r>
              <a:rPr lang="en-US" dirty="0" err="1" smtClean="0"/>
              <a:t>est</a:t>
            </a:r>
            <a:r>
              <a:rPr lang="en-US" dirty="0" smtClean="0"/>
              <a:t> Monsieur Oliver!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 prof,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aime</a:t>
            </a:r>
            <a:r>
              <a:rPr lang="en-US" dirty="0" smtClean="0">
                <a:latin typeface="Arial Black" panose="020B0A04020102020204" pitchFamily="34" charset="0"/>
              </a:rPr>
              <a:t> Audrey </a:t>
            </a:r>
            <a:r>
              <a:rPr lang="en-US" dirty="0" err="1" smtClean="0">
                <a:latin typeface="Arial Black" panose="020B0A04020102020204" pitchFamily="34" charset="0"/>
              </a:rPr>
              <a:t>Tautou</a:t>
            </a:r>
            <a:r>
              <a:rPr lang="en-US" dirty="0" smtClean="0">
                <a:latin typeface="Arial Black" panose="020B0A04020102020204" pitchFamily="34" charset="0"/>
              </a:rPr>
              <a:t> le plus,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Monsieur 	Oliver!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50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95" y="1"/>
            <a:ext cx="11837095" cy="951977"/>
          </a:xfrm>
        </p:spPr>
        <p:txBody>
          <a:bodyPr/>
          <a:lstStyle/>
          <a:p>
            <a:r>
              <a:rPr lang="en-US" dirty="0" err="1" smtClean="0">
                <a:latin typeface="Arial Black" panose="020B0A04020102020204" pitchFamily="34" charset="0"/>
              </a:rPr>
              <a:t>Réponses</a:t>
            </a:r>
            <a:r>
              <a:rPr lang="en-US" dirty="0" smtClean="0">
                <a:latin typeface="Arial Black" panose="020B0A04020102020204" pitchFamily="34" charset="0"/>
              </a:rPr>
              <a:t> (2):</a:t>
            </a:r>
            <a:r>
              <a:rPr lang="en-US" dirty="0" smtClean="0"/>
              <a:t> </a:t>
            </a:r>
            <a:r>
              <a:rPr lang="en-US" sz="2400" dirty="0" smtClean="0"/>
              <a:t>(remember, you may need to make Past Participles agree!)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677" y="1064712"/>
            <a:ext cx="11866323" cy="5793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6. Au </a:t>
            </a:r>
            <a:r>
              <a:rPr lang="en-US" dirty="0" err="1" smtClean="0"/>
              <a:t>cinéma</a:t>
            </a:r>
            <a:r>
              <a:rPr lang="en-US" dirty="0" smtClean="0"/>
              <a:t>, on </a:t>
            </a:r>
            <a:r>
              <a:rPr lang="en-US" dirty="0" err="1" smtClean="0"/>
              <a:t>passe</a:t>
            </a:r>
            <a:r>
              <a:rPr lang="en-US" dirty="0" smtClean="0"/>
              <a:t> un super film __ a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filmé</a:t>
            </a:r>
            <a:r>
              <a:rPr lang="en-US" dirty="0" smtClean="0"/>
              <a:t> en France.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Au </a:t>
            </a:r>
            <a:r>
              <a:rPr lang="en-US" dirty="0" err="1" smtClean="0">
                <a:latin typeface="Arial Black" panose="020B0A04020102020204" pitchFamily="34" charset="0"/>
              </a:rPr>
              <a:t>cinéma</a:t>
            </a:r>
            <a:r>
              <a:rPr lang="en-US" dirty="0" smtClean="0">
                <a:latin typeface="Arial Black" panose="020B0A04020102020204" pitchFamily="34" charset="0"/>
              </a:rPr>
              <a:t>, on </a:t>
            </a:r>
            <a:r>
              <a:rPr lang="en-US" dirty="0" err="1" smtClean="0">
                <a:latin typeface="Arial Black" panose="020B0A04020102020204" pitchFamily="34" charset="0"/>
              </a:rPr>
              <a:t>passe</a:t>
            </a:r>
            <a:r>
              <a:rPr lang="en-US" dirty="0" smtClean="0">
                <a:latin typeface="Arial Black" panose="020B0A04020102020204" pitchFamily="34" charset="0"/>
              </a:rPr>
              <a:t> un super film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QUI</a:t>
            </a:r>
            <a:r>
              <a:rPr lang="en-US" dirty="0" smtClean="0">
                <a:latin typeface="Arial Black" panose="020B0A04020102020204" pitchFamily="34" charset="0"/>
              </a:rPr>
              <a:t> a </a:t>
            </a:r>
            <a:r>
              <a:rPr lang="en-US" dirty="0" err="1" smtClean="0">
                <a:latin typeface="Arial Black" panose="020B0A04020102020204" pitchFamily="34" charset="0"/>
              </a:rPr>
              <a:t>été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filmé</a:t>
            </a:r>
            <a:r>
              <a:rPr lang="en-US" dirty="0" smtClean="0">
                <a:latin typeface="Arial Black" panose="020B0A04020102020204" pitchFamily="34" charset="0"/>
              </a:rPr>
              <a:t> en 	France.</a:t>
            </a:r>
          </a:p>
          <a:p>
            <a:pPr marL="0" indent="0">
              <a:buNone/>
            </a:pPr>
            <a:r>
              <a:rPr lang="en-US" dirty="0" smtClean="0"/>
              <a:t>7. Les </a:t>
            </a:r>
            <a:r>
              <a:rPr lang="en-US" dirty="0" err="1" smtClean="0"/>
              <a:t>filles</a:t>
            </a:r>
            <a:r>
              <a:rPr lang="en-US" dirty="0" smtClean="0"/>
              <a:t>, __ on a vu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plage</a:t>
            </a:r>
            <a:r>
              <a:rPr lang="en-US" dirty="0" smtClean="0"/>
              <a:t>, </a:t>
            </a:r>
            <a:r>
              <a:rPr lang="en-US" dirty="0" err="1" smtClean="0"/>
              <a:t>étaient</a:t>
            </a:r>
            <a:r>
              <a:rPr lang="en-US" dirty="0" smtClean="0"/>
              <a:t> </a:t>
            </a:r>
            <a:r>
              <a:rPr lang="en-US" dirty="0" err="1" smtClean="0"/>
              <a:t>jolies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Les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QU’</a:t>
            </a:r>
            <a:r>
              <a:rPr lang="en-US" dirty="0" smtClean="0">
                <a:latin typeface="Arial Black" panose="020B0A04020102020204" pitchFamily="34" charset="0"/>
              </a:rPr>
              <a:t> on a </a:t>
            </a:r>
            <a:r>
              <a:rPr lang="en-US" dirty="0" err="1" smtClean="0">
                <a:latin typeface="Arial Black" panose="020B0A04020102020204" pitchFamily="34" charset="0"/>
              </a:rPr>
              <a:t>vu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plage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étaient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8. Les </a:t>
            </a:r>
            <a:r>
              <a:rPr lang="en-US" dirty="0" err="1" smtClean="0"/>
              <a:t>filles</a:t>
            </a:r>
            <a:r>
              <a:rPr lang="en-US" dirty="0" smtClean="0"/>
              <a:t>, __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notre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,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intelligentes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Les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r>
              <a:rPr lang="en-US" dirty="0" smtClean="0">
                <a:latin typeface="Arial Black" panose="020B0A04020102020204" pitchFamily="34" charset="0"/>
              </a:rPr>
              <a:t>, QUI </a:t>
            </a:r>
            <a:r>
              <a:rPr lang="en-US" dirty="0" err="1" smtClean="0">
                <a:latin typeface="Arial Black" panose="020B0A04020102020204" pitchFamily="34" charset="0"/>
              </a:rPr>
              <a:t>sont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notre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classe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sont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intelligentes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9. Le prof de </a:t>
            </a:r>
            <a:r>
              <a:rPr lang="en-US" dirty="0" err="1" smtClean="0"/>
              <a:t>français</a:t>
            </a:r>
            <a:r>
              <a:rPr lang="en-US" dirty="0" smtClean="0"/>
              <a:t> __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,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merveilleux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 prof de </a:t>
            </a:r>
            <a:r>
              <a:rPr lang="en-US" dirty="0" err="1" smtClean="0">
                <a:latin typeface="Arial Black" panose="020B0A04020102020204" pitchFamily="34" charset="0"/>
              </a:rPr>
              <a:t>français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nous </a:t>
            </a:r>
            <a:r>
              <a:rPr lang="en-US" dirty="0" err="1" smtClean="0">
                <a:latin typeface="Arial Black" panose="020B0A04020102020204" pitchFamily="34" charset="0"/>
              </a:rPr>
              <a:t>avons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cette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année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	</a:t>
            </a:r>
            <a:r>
              <a:rPr lang="en-US" dirty="0" err="1" smtClean="0">
                <a:latin typeface="Arial Black" panose="020B0A04020102020204" pitchFamily="34" charset="0"/>
              </a:rPr>
              <a:t>merveilleux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10. Les </a:t>
            </a:r>
            <a:r>
              <a:rPr lang="en-US" dirty="0" err="1" smtClean="0"/>
              <a:t>animaux</a:t>
            </a:r>
            <a:r>
              <a:rPr lang="en-US" dirty="0" smtClean="0"/>
              <a:t>, __ </a:t>
            </a:r>
            <a:r>
              <a:rPr lang="en-US" dirty="0" err="1" smtClean="0"/>
              <a:t>tu</a:t>
            </a:r>
            <a:r>
              <a:rPr lang="en-US" dirty="0" smtClean="0"/>
              <a:t> a </a:t>
            </a:r>
            <a:r>
              <a:rPr lang="en-US" dirty="0" err="1" smtClean="0"/>
              <a:t>trouvé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ton sac à dos, </a:t>
            </a:r>
            <a:r>
              <a:rPr lang="en-US" dirty="0" err="1" smtClean="0"/>
              <a:t>sont</a:t>
            </a:r>
            <a:r>
              <a:rPr lang="en-US" dirty="0" smtClean="0"/>
              <a:t> des hamsters!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Arial Black" panose="020B0A04020102020204" pitchFamily="34" charset="0"/>
              </a:rPr>
              <a:t>Les </a:t>
            </a:r>
            <a:r>
              <a:rPr lang="en-US" dirty="0" err="1" smtClean="0">
                <a:latin typeface="Arial Black" panose="020B0A04020102020204" pitchFamily="34" charset="0"/>
              </a:rPr>
              <a:t>animaux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</a:t>
            </a:r>
            <a:r>
              <a:rPr lang="en-US" dirty="0" smtClean="0">
                <a:latin typeface="Arial Black" panose="020B0A04020102020204" pitchFamily="34" charset="0"/>
              </a:rPr>
              <a:t> a </a:t>
            </a:r>
            <a:r>
              <a:rPr lang="en-US" dirty="0" err="1" smtClean="0">
                <a:latin typeface="Arial Black" panose="020B0A04020102020204" pitchFamily="34" charset="0"/>
              </a:rPr>
              <a:t>trouvé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ton sac à dos, </a:t>
            </a:r>
            <a:r>
              <a:rPr lang="en-US" dirty="0" err="1" smtClean="0">
                <a:latin typeface="Arial Black" panose="020B0A04020102020204" pitchFamily="34" charset="0"/>
              </a:rPr>
              <a:t>sont</a:t>
            </a:r>
            <a:r>
              <a:rPr lang="en-US" dirty="0" smtClean="0">
                <a:latin typeface="Arial Black" panose="020B0A04020102020204" pitchFamily="34" charset="0"/>
              </a:rPr>
              <a:t> 	des hamsters!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6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535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QUI vs. QUE</vt:lpstr>
      <vt:lpstr>QUI vs. QUE</vt:lpstr>
      <vt:lpstr>QUI ou QUE? A relative pronoun introduces a clause that modifies a noun </vt:lpstr>
      <vt:lpstr>QUI vs. QUE</vt:lpstr>
      <vt:lpstr>QUI vs. QUE</vt:lpstr>
      <vt:lpstr>QUI vs. QUE</vt:lpstr>
      <vt:lpstr>Pratique: (remember, you may need to make Past Participles agree!)</vt:lpstr>
      <vt:lpstr>Réponses (1): (remember, you may need to make Past Participles agree!)</vt:lpstr>
      <vt:lpstr>Réponses (2): (remember, you may need to make Past Participles agree!)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 vs. QUE</dc:title>
  <dc:creator>Oliver, Robin</dc:creator>
  <cp:lastModifiedBy>Oliver, Robin</cp:lastModifiedBy>
  <cp:revision>7</cp:revision>
  <dcterms:created xsi:type="dcterms:W3CDTF">2017-01-12T14:16:58Z</dcterms:created>
  <dcterms:modified xsi:type="dcterms:W3CDTF">2017-01-12T15:07:22Z</dcterms:modified>
</cp:coreProperties>
</file>